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66" r:id="rId4"/>
    <p:sldId id="296" r:id="rId5"/>
    <p:sldId id="297" r:id="rId6"/>
    <p:sldId id="299" r:id="rId7"/>
    <p:sldId id="301" r:id="rId8"/>
    <p:sldId id="310" r:id="rId9"/>
    <p:sldId id="311" r:id="rId10"/>
    <p:sldId id="300" r:id="rId11"/>
    <p:sldId id="298" r:id="rId12"/>
    <p:sldId id="302" r:id="rId13"/>
    <p:sldId id="303" r:id="rId14"/>
    <p:sldId id="304" r:id="rId15"/>
    <p:sldId id="305" r:id="rId16"/>
    <p:sldId id="308" r:id="rId17"/>
    <p:sldId id="307" r:id="rId18"/>
    <p:sldId id="309" r:id="rId19"/>
    <p:sldId id="306" r:id="rId20"/>
    <p:sldId id="312" r:id="rId21"/>
    <p:sldId id="313" r:id="rId22"/>
    <p:sldId id="263"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9" d="100"/>
          <a:sy n="49" d="100"/>
        </p:scale>
        <p:origin x="-58" y="5"/>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1143000" y="685800"/>
            <a:ext cx="4572000" cy="3429000"/>
          </a:xfrm>
          <a:prstGeom prst="rect">
            <a:avLst/>
          </a:prstGeom>
        </p:spPr>
        <p:txBody>
          <a:bodyPr/>
          <a:lstStyle/>
          <a:p>
            <a:endParaRPr/>
          </a:p>
        </p:txBody>
      </p:sp>
      <p:sp>
        <p:nvSpPr>
          <p:cNvPr id="49" name="Shape 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6621125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6" name="Прямоугольник"/>
          <p:cNvSpPr/>
          <p:nvPr/>
        </p:nvSpPr>
        <p:spPr>
          <a:xfrm>
            <a:off x="5230254" y="-37339"/>
            <a:ext cx="19217708" cy="13716001"/>
          </a:xfrm>
          <a:prstGeom prst="rect">
            <a:avLst/>
          </a:prstGeom>
          <a:solidFill>
            <a:srgbClr val="FFFFFF"/>
          </a:solidFill>
          <a:ln w="12700">
            <a:miter lim="400000"/>
          </a:ln>
        </p:spPr>
        <p:txBody>
          <a:bodyPr lIns="71437" tIns="71437" rIns="71437" bIns="71437" anchor="ctr"/>
          <a:lstStyle/>
          <a:p>
            <a:pPr>
              <a:defRPr sz="3200">
                <a:solidFill>
                  <a:srgbClr val="FFFFFF"/>
                </a:solidFill>
              </a:defRPr>
            </a:pPr>
            <a:endParaRPr/>
          </a:p>
        </p:txBody>
      </p:sp>
      <p:sp>
        <p:nvSpPr>
          <p:cNvPr id="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Цитата">
    <p:bg>
      <p:bgPr>
        <a:solidFill>
          <a:srgbClr val="FFFFFF"/>
        </a:solidFill>
        <a:effectLst/>
      </p:bgPr>
    </p:bg>
    <p:spTree>
      <p:nvGrpSpPr>
        <p:cNvPr id="1" name=""/>
        <p:cNvGrpSpPr/>
        <p:nvPr/>
      </p:nvGrpSpPr>
      <p:grpSpPr>
        <a:xfrm>
          <a:off x="0" y="0"/>
          <a:ext cx="0" cy="0"/>
          <a:chOff x="0" y="0"/>
          <a:chExt cx="0" cy="0"/>
        </a:xfrm>
      </p:grpSpPr>
      <p:sp>
        <p:nvSpPr>
          <p:cNvPr id="40" name="–Иван Арсентьев"/>
          <p:cNvSpPr txBox="1">
            <a:spLocks noGrp="1"/>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r>
              <a:t>–Иван Арсентьев</a:t>
            </a:r>
          </a:p>
        </p:txBody>
      </p:sp>
      <p:sp>
        <p:nvSpPr>
          <p:cNvPr id="41" name="«Место ввода цитаты»."/>
          <p:cNvSpPr txBox="1">
            <a:spLocks noGrp="1"/>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r>
              <a:t>«Место ввода цитаты».</a:t>
            </a:r>
          </a:p>
        </p:txBody>
      </p:sp>
      <p:sp>
        <p:nvSpPr>
          <p:cNvPr id="4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Фото">
    <p:bg>
      <p:bgPr>
        <a:solidFill>
          <a:srgbClr val="FFFFFF"/>
        </a:solidFill>
        <a:effectLst/>
      </p:bgPr>
    </p:bg>
    <p:spTree>
      <p:nvGrpSpPr>
        <p:cNvPr id="1" name=""/>
        <p:cNvGrpSpPr/>
        <p:nvPr/>
      </p:nvGrpSpPr>
      <p:grpSpPr>
        <a:xfrm>
          <a:off x="0" y="0"/>
          <a:ext cx="0" cy="0"/>
          <a:chOff x="0" y="0"/>
          <a:chExt cx="0" cy="0"/>
        </a:xfrm>
      </p:grpSpPr>
      <p:sp>
        <p:nvSpPr>
          <p:cNvPr id="44" name="Изображение"/>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4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bg>
      <p:bgPr>
        <a:solidFill>
          <a:srgbClr val="FFFFFF"/>
        </a:solidFill>
        <a:effectLst/>
      </p:bgPr>
    </p:bg>
    <p:spTree>
      <p:nvGrpSpPr>
        <p:cNvPr id="1" name=""/>
        <p:cNvGrpSpPr/>
        <p:nvPr/>
      </p:nvGrpSpPr>
      <p:grpSpPr>
        <a:xfrm>
          <a:off x="0" y="0"/>
          <a:ext cx="0" cy="0"/>
          <a:chOff x="0" y="0"/>
          <a:chExt cx="0" cy="0"/>
        </a:xfrm>
      </p:grpSpPr>
      <p:sp>
        <p:nvSpPr>
          <p:cNvPr id="4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bg>
      <p:bgPr>
        <a:solidFill>
          <a:srgbClr val="FFFFFF"/>
        </a:solidFill>
        <a:effectLst/>
      </p:bgPr>
    </p:bg>
    <p:spTree>
      <p:nvGrpSpPr>
        <p:cNvPr id="1" name=""/>
        <p:cNvGrpSpPr/>
        <p:nvPr/>
      </p:nvGrpSpPr>
      <p:grpSpPr>
        <a:xfrm>
          <a:off x="0" y="0"/>
          <a:ext cx="0" cy="0"/>
          <a:chOff x="0" y="0"/>
          <a:chExt cx="0" cy="0"/>
        </a:xfrm>
      </p:grpSpPr>
      <p:sp>
        <p:nvSpPr>
          <p:cNvPr id="9" name="Изображение"/>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endParaRPr/>
          </a:p>
        </p:txBody>
      </p:sp>
      <p:sp>
        <p:nvSpPr>
          <p:cNvPr id="10" name="Текст заголовка"/>
          <p:cNvSpPr txBox="1">
            <a:spLocks noGrp="1"/>
          </p:cNvSpPr>
          <p:nvPr>
            <p:ph type="title"/>
          </p:nvPr>
        </p:nvSpPr>
        <p:spPr>
          <a:xfrm>
            <a:off x="4833937" y="9447609"/>
            <a:ext cx="14716126" cy="2000251"/>
          </a:xfrm>
          <a:prstGeom prst="rect">
            <a:avLst/>
          </a:prstGeom>
        </p:spPr>
        <p:txBody>
          <a:bodyPr anchor="b"/>
          <a:lstStyle/>
          <a:p>
            <a:r>
              <a:t>Текст заголовка</a:t>
            </a:r>
          </a:p>
        </p:txBody>
      </p:sp>
      <p:sp>
        <p:nvSpPr>
          <p:cNvPr id="11" name="Уровень текста 1…"/>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 name="Номер слайда"/>
          <p:cNvSpPr txBox="1">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bg>
      <p:bgPr>
        <a:solidFill>
          <a:srgbClr val="FFFFFF"/>
        </a:solidFill>
        <a:effectLst/>
      </p:bgPr>
    </p:bg>
    <p:spTree>
      <p:nvGrpSpPr>
        <p:cNvPr id="1" name=""/>
        <p:cNvGrpSpPr/>
        <p:nvPr/>
      </p:nvGrpSpPr>
      <p:grpSpPr>
        <a:xfrm>
          <a:off x="0" y="0"/>
          <a:ext cx="0" cy="0"/>
          <a:chOff x="0" y="0"/>
          <a:chExt cx="0" cy="0"/>
        </a:xfrm>
      </p:grpSpPr>
      <p:sp>
        <p:nvSpPr>
          <p:cNvPr id="1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bg>
      <p:bgPr>
        <a:solidFill>
          <a:srgbClr val="FFFFFF"/>
        </a:solidFill>
        <a:effectLst/>
      </p:bgPr>
    </p:bg>
    <p:spTree>
      <p:nvGrpSpPr>
        <p:cNvPr id="1" name=""/>
        <p:cNvGrpSpPr/>
        <p:nvPr/>
      </p:nvGrpSpPr>
      <p:grpSpPr>
        <a:xfrm>
          <a:off x="0" y="0"/>
          <a:ext cx="0" cy="0"/>
          <a:chOff x="0" y="0"/>
          <a:chExt cx="0" cy="0"/>
        </a:xfrm>
      </p:grpSpPr>
      <p:sp>
        <p:nvSpPr>
          <p:cNvPr id="16" name="Изображение"/>
          <p:cNvSpPr>
            <a:spLocks noGrp="1"/>
          </p:cNvSpPr>
          <p:nvPr>
            <p:ph type="pic" sz="half" idx="13"/>
          </p:nvPr>
        </p:nvSpPr>
        <p:spPr>
          <a:xfrm>
            <a:off x="12495609" y="892968"/>
            <a:ext cx="7500938" cy="11572876"/>
          </a:xfrm>
          <a:prstGeom prst="rect">
            <a:avLst/>
          </a:prstGeom>
        </p:spPr>
        <p:txBody>
          <a:bodyPr lIns="91439" tIns="45719" rIns="91439" bIns="45719" anchor="t">
            <a:noAutofit/>
          </a:bodyPr>
          <a:lstStyle/>
          <a:p>
            <a:endParaRPr/>
          </a:p>
        </p:txBody>
      </p:sp>
      <p:sp>
        <p:nvSpPr>
          <p:cNvPr id="17" name="Текст заголовка"/>
          <p:cNvSpPr txBox="1">
            <a:spLocks noGrp="1"/>
          </p:cNvSpPr>
          <p:nvPr>
            <p:ph type="title"/>
          </p:nvPr>
        </p:nvSpPr>
        <p:spPr>
          <a:xfrm>
            <a:off x="4387453" y="892968"/>
            <a:ext cx="7500938" cy="5607845"/>
          </a:xfrm>
          <a:prstGeom prst="rect">
            <a:avLst/>
          </a:prstGeom>
        </p:spPr>
        <p:txBody>
          <a:bodyPr anchor="b"/>
          <a:lstStyle>
            <a:lvl1pPr>
              <a:defRPr sz="8400"/>
            </a:lvl1pPr>
          </a:lstStyle>
          <a:p>
            <a:r>
              <a:t>Текст заголовка</a:t>
            </a:r>
          </a:p>
        </p:txBody>
      </p:sp>
      <p:sp>
        <p:nvSpPr>
          <p:cNvPr id="18" name="Уровень текста 1…"/>
          <p:cNvSpPr txBox="1">
            <a:spLocks noGrp="1"/>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bg>
      <p:bgPr>
        <a:solidFill>
          <a:srgbClr val="FFFFFF"/>
        </a:solidFill>
        <a:effectLst/>
      </p:bgPr>
    </p:bg>
    <p:spTree>
      <p:nvGrpSpPr>
        <p:cNvPr id="1" name=""/>
        <p:cNvGrpSpPr/>
        <p:nvPr/>
      </p:nvGrpSpPr>
      <p:grpSpPr>
        <a:xfrm>
          <a:off x="0" y="0"/>
          <a:ext cx="0" cy="0"/>
          <a:chOff x="0" y="0"/>
          <a:chExt cx="0" cy="0"/>
        </a:xfrm>
      </p:grpSpPr>
      <p:sp>
        <p:nvSpPr>
          <p:cNvPr id="23" name="Текст заголовка"/>
          <p:cNvSpPr txBox="1">
            <a:spLocks noGrp="1"/>
          </p:cNvSpPr>
          <p:nvPr>
            <p:ph type="title"/>
          </p:nvPr>
        </p:nvSpPr>
        <p:spPr>
          <a:prstGeom prst="rect">
            <a:avLst/>
          </a:prstGeom>
        </p:spPr>
        <p:txBody>
          <a:bodyPr/>
          <a:lstStyle/>
          <a:p>
            <a:r>
              <a:t>Текст заголовка</a:t>
            </a:r>
          </a:p>
        </p:txBody>
      </p:sp>
      <p:sp>
        <p:nvSpPr>
          <p:cNvPr id="24"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bg>
      <p:bgPr>
        <a:solidFill>
          <a:srgbClr val="FFFFFF"/>
        </a:solidFill>
        <a:effectLst/>
      </p:bgPr>
    </p:bg>
    <p:spTree>
      <p:nvGrpSpPr>
        <p:cNvPr id="1" name=""/>
        <p:cNvGrpSpPr/>
        <p:nvPr/>
      </p:nvGrpSpPr>
      <p:grpSpPr>
        <a:xfrm>
          <a:off x="0" y="0"/>
          <a:ext cx="0" cy="0"/>
          <a:chOff x="0" y="0"/>
          <a:chExt cx="0" cy="0"/>
        </a:xfrm>
      </p:grpSpPr>
      <p:sp>
        <p:nvSpPr>
          <p:cNvPr id="27" name="Изображение"/>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endParaRPr/>
          </a:p>
        </p:txBody>
      </p:sp>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sz="quarter" idx="1"/>
          </p:nvPr>
        </p:nvSpPr>
        <p:spPr>
          <a:xfrm>
            <a:off x="4387453" y="3661171"/>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нкты">
    <p:bg>
      <p:bgPr>
        <a:solidFill>
          <a:srgbClr val="FFFFFF"/>
        </a:solidFill>
        <a:effectLst/>
      </p:bgPr>
    </p:bg>
    <p:spTree>
      <p:nvGrpSpPr>
        <p:cNvPr id="1" name=""/>
        <p:cNvGrpSpPr/>
        <p:nvPr/>
      </p:nvGrpSpPr>
      <p:grpSpPr>
        <a:xfrm>
          <a:off x="0" y="0"/>
          <a:ext cx="0" cy="0"/>
          <a:chOff x="0" y="0"/>
          <a:chExt cx="0" cy="0"/>
        </a:xfrm>
      </p:grpSpPr>
      <p:sp>
        <p:nvSpPr>
          <p:cNvPr id="32" name="Уровень текста 1…"/>
          <p:cNvSpPr txBox="1">
            <a:spLocks noGrp="1"/>
          </p:cNvSpPr>
          <p:nvPr>
            <p:ph type="body" idx="1"/>
          </p:nvPr>
        </p:nvSpPr>
        <p:spPr>
          <a:xfrm>
            <a:off x="4387453" y="1785937"/>
            <a:ext cx="15609094" cy="1014412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 3 шт.">
    <p:bg>
      <p:bgPr>
        <a:solidFill>
          <a:srgbClr val="FFFFFF"/>
        </a:solidFill>
        <a:effectLst/>
      </p:bgPr>
    </p:bg>
    <p:spTree>
      <p:nvGrpSpPr>
        <p:cNvPr id="1" name=""/>
        <p:cNvGrpSpPr/>
        <p:nvPr/>
      </p:nvGrpSpPr>
      <p:grpSpPr>
        <a:xfrm>
          <a:off x="0" y="0"/>
          <a:ext cx="0" cy="0"/>
          <a:chOff x="0" y="0"/>
          <a:chExt cx="0" cy="0"/>
        </a:xfrm>
      </p:grpSpPr>
      <p:sp>
        <p:nvSpPr>
          <p:cNvPr id="35" name="Изображение"/>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36" name="Изображение"/>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endParaRPr/>
          </a:p>
        </p:txBody>
      </p:sp>
      <p:sp>
        <p:nvSpPr>
          <p:cNvPr id="37" name="Изображение"/>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3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3957"/>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4387453" y="625078"/>
            <a:ext cx="15609094" cy="3036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Текст заголовка</a:t>
            </a:r>
          </a:p>
        </p:txBody>
      </p:sp>
      <p:sp>
        <p:nvSpPr>
          <p:cNvPr id="3" name="Уровень текста 1…"/>
          <p:cNvSpPr txBox="1">
            <a:spLocks noGrp="1"/>
          </p:cNvSpPr>
          <p:nvPr>
            <p:ph type="body" idx="1"/>
          </p:nvPr>
        </p:nvSpPr>
        <p:spPr>
          <a:xfrm>
            <a:off x="4387453" y="3661171"/>
            <a:ext cx="15609094" cy="8840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9pPr>
    </p:titleStyle>
    <p:body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un.org/ru/documents/decl_conv/conventions/corruption.shtml"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hyperlink" Target="https://www.opengovpartnership.or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artemiy.rahmatulin@mail.ru"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hyperlink" Target="mailto:arrakhmatullin@edu.hse.ru"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Линия"/>
          <p:cNvSpPr/>
          <p:nvPr/>
        </p:nvSpPr>
        <p:spPr>
          <a:xfrm flipV="1">
            <a:off x="10370343" y="1604166"/>
            <a:ext cx="1" cy="2777349"/>
          </a:xfrm>
          <a:prstGeom prst="line">
            <a:avLst/>
          </a:prstGeom>
          <a:ln w="12700">
            <a:solidFill>
              <a:srgbClr val="FFFFFF"/>
            </a:solidFill>
            <a:miter lim="400000"/>
          </a:ln>
        </p:spPr>
        <p:txBody>
          <a:bodyPr lIns="71437" tIns="71437" rIns="71437" bIns="71437" anchor="ctr"/>
          <a:lstStyle/>
          <a:p>
            <a:pPr>
              <a:defRPr sz="3200"/>
            </a:pPr>
            <a:endParaRPr/>
          </a:p>
        </p:txBody>
      </p:sp>
      <p:sp>
        <p:nvSpPr>
          <p:cNvPr id="52" name="Очень крутой…"/>
          <p:cNvSpPr txBox="1"/>
          <p:nvPr/>
        </p:nvSpPr>
        <p:spPr>
          <a:xfrm>
            <a:off x="7099401" y="3714202"/>
            <a:ext cx="10421191" cy="4156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p>
            <a:pPr algn="l">
              <a:defRPr sz="7000" b="1" cap="all">
                <a:solidFill>
                  <a:srgbClr val="253957"/>
                </a:solidFill>
                <a:latin typeface="+mn-lt"/>
                <a:ea typeface="+mn-ea"/>
                <a:cs typeface="+mn-cs"/>
                <a:sym typeface="Arial Narrow"/>
              </a:defRPr>
            </a:pPr>
            <a:r>
              <a:rPr lang="ru-RU" sz="6000" dirty="0"/>
              <a:t>Принципы открытости и этика госслужащих как фактор противодействия политической коррупции</a:t>
            </a:r>
            <a:endParaRPr sz="6000" dirty="0"/>
          </a:p>
        </p:txBody>
      </p:sp>
      <p:sp>
        <p:nvSpPr>
          <p:cNvPr id="53" name="Очень крутой подзаголовок презентации"/>
          <p:cNvSpPr txBox="1"/>
          <p:nvPr/>
        </p:nvSpPr>
        <p:spPr>
          <a:xfrm>
            <a:off x="7099402" y="8514184"/>
            <a:ext cx="9443424" cy="1173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algn="l">
              <a:defRPr sz="4200">
                <a:solidFill>
                  <a:srgbClr val="253957"/>
                </a:solidFill>
                <a:latin typeface="+mn-lt"/>
                <a:ea typeface="+mn-ea"/>
                <a:cs typeface="+mn-cs"/>
                <a:sym typeface="Arial Narrow"/>
              </a:defRPr>
            </a:lvl1pPr>
          </a:lstStyle>
          <a:p>
            <a:r>
              <a:rPr lang="ru-RU" dirty="0">
                <a:latin typeface="+mj-lt"/>
              </a:rPr>
              <a:t>Краткий анализ</a:t>
            </a:r>
            <a:endParaRPr dirty="0">
              <a:latin typeface="+mj-lt"/>
            </a:endParaRPr>
          </a:p>
        </p:txBody>
      </p:sp>
      <p:sp>
        <p:nvSpPr>
          <p:cNvPr id="54" name="Название подразделения,  лаборатории, факультета и т.д."/>
          <p:cNvSpPr txBox="1"/>
          <p:nvPr/>
        </p:nvSpPr>
        <p:spPr>
          <a:xfrm>
            <a:off x="7116915" y="1201117"/>
            <a:ext cx="9443423" cy="2083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a:defRPr sz="4200">
                <a:solidFill>
                  <a:srgbClr val="253957"/>
                </a:solidFill>
                <a:latin typeface="+mn-lt"/>
                <a:ea typeface="+mn-ea"/>
                <a:cs typeface="+mn-cs"/>
                <a:sym typeface="Arial Narrow"/>
              </a:defRPr>
            </a:pPr>
            <a:r>
              <a:rPr lang="ru-RU" dirty="0"/>
              <a:t>2 курс ОП «Политология»</a:t>
            </a:r>
          </a:p>
          <a:p>
            <a:pPr algn="l">
              <a:defRPr sz="4200">
                <a:solidFill>
                  <a:srgbClr val="253957"/>
                </a:solidFill>
                <a:latin typeface="+mn-lt"/>
                <a:ea typeface="+mn-ea"/>
                <a:cs typeface="+mn-cs"/>
                <a:sym typeface="Arial Narrow"/>
              </a:defRPr>
            </a:pPr>
            <a:r>
              <a:rPr lang="ru-RU" dirty="0"/>
              <a:t>ФСН НИУ ВШЭ</a:t>
            </a:r>
          </a:p>
          <a:p>
            <a:pPr algn="l">
              <a:defRPr sz="4200">
                <a:solidFill>
                  <a:srgbClr val="253957"/>
                </a:solidFill>
                <a:latin typeface="+mn-lt"/>
                <a:ea typeface="+mn-ea"/>
                <a:cs typeface="+mn-cs"/>
                <a:sym typeface="Arial Narrow"/>
              </a:defRPr>
            </a:pPr>
            <a:r>
              <a:rPr lang="ru-RU" dirty="0"/>
              <a:t>Рахматуллин Артемий </a:t>
            </a:r>
            <a:r>
              <a:rPr lang="ru-RU" dirty="0" err="1"/>
              <a:t>Радикович</a:t>
            </a:r>
            <a:r>
              <a:rPr lang="ru-RU" dirty="0"/>
              <a:t>.</a:t>
            </a:r>
            <a:endParaRPr dirty="0"/>
          </a:p>
        </p:txBody>
      </p:sp>
      <p:sp>
        <p:nvSpPr>
          <p:cNvPr id="55" name="Москва, 2017"/>
          <p:cNvSpPr txBox="1"/>
          <p:nvPr/>
        </p:nvSpPr>
        <p:spPr>
          <a:xfrm>
            <a:off x="7116914" y="11929101"/>
            <a:ext cx="9443424" cy="575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800">
                <a:solidFill>
                  <a:srgbClr val="253957"/>
                </a:solidFill>
                <a:latin typeface="+mn-lt"/>
                <a:ea typeface="+mn-ea"/>
                <a:cs typeface="+mn-cs"/>
                <a:sym typeface="Arial Narrow"/>
              </a:defRPr>
            </a:lvl1pPr>
          </a:lstStyle>
          <a:p>
            <a:r>
              <a:rPr dirty="0" err="1"/>
              <a:t>Москва</a:t>
            </a:r>
            <a:r>
              <a:rPr dirty="0"/>
              <a:t>, 201</a:t>
            </a:r>
            <a:r>
              <a:rPr lang="en-US" dirty="0"/>
              <a:t>8</a:t>
            </a:r>
            <a:endParaRPr dirty="0"/>
          </a:p>
        </p:txBody>
      </p:sp>
      <p:pic>
        <p:nvPicPr>
          <p:cNvPr id="56" name="Изображение" descr="Изображение"/>
          <p:cNvPicPr>
            <a:picLocks noChangeAspect="1"/>
          </p:cNvPicPr>
          <p:nvPr/>
        </p:nvPicPr>
        <p:blipFill>
          <a:blip r:embed="rId2">
            <a:extLst/>
          </a:blip>
          <a:stretch>
            <a:fillRect/>
          </a:stretch>
        </p:blipFill>
        <p:spPr>
          <a:xfrm>
            <a:off x="1221970" y="1330739"/>
            <a:ext cx="2736119" cy="264554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Открытость и СМИ</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25059" y="3324896"/>
            <a:ext cx="13693711" cy="9448740"/>
          </a:xfrm>
          <a:prstGeom prst="rect">
            <a:avLst/>
          </a:prstGeom>
        </p:spPr>
        <p:txBody>
          <a:bodyPr wrap="square">
            <a:spAutoFit/>
          </a:bodyPr>
          <a:lstStyle/>
          <a:p>
            <a:pPr algn="l"/>
            <a:endParaRPr lang="ru-RU" dirty="0"/>
          </a:p>
          <a:p>
            <a:pPr algn="l"/>
            <a:r>
              <a:rPr lang="ru-RU" sz="4800" dirty="0"/>
              <a:t>Простые граждане не могут быть постоянно в курсе всего- необходимо участие средств СМИ и прессы</a:t>
            </a:r>
          </a:p>
          <a:p>
            <a:pPr marL="685800" indent="-685800" algn="l">
              <a:spcBef>
                <a:spcPts val="1200"/>
              </a:spcBef>
              <a:buFont typeface="Arial" panose="020B0604020202020204" pitchFamily="34" charset="0"/>
              <a:buChar char="•"/>
            </a:pPr>
            <a:r>
              <a:rPr lang="ru-RU" sz="4800" dirty="0"/>
              <a:t>Открытость как свобода и независимость СМИ и их доступ к обозрению деятельности правительства, запрет цензуры и дискриминации журналистов</a:t>
            </a:r>
          </a:p>
          <a:p>
            <a:pPr marL="685800" indent="-685800" algn="l">
              <a:spcBef>
                <a:spcPts val="1200"/>
              </a:spcBef>
              <a:buFont typeface="Arial" panose="020B0604020202020204" pitchFamily="34" charset="0"/>
              <a:buChar char="•"/>
            </a:pPr>
            <a:r>
              <a:rPr lang="ru-RU" sz="4800" dirty="0"/>
              <a:t>Справедливый суд как гарант открытости СМИ</a:t>
            </a:r>
          </a:p>
          <a:p>
            <a:pPr marL="685800" indent="-685800" algn="l">
              <a:spcBef>
                <a:spcPts val="1200"/>
              </a:spcBef>
              <a:buFont typeface="Arial" panose="020B0604020202020204" pitchFamily="34" charset="0"/>
              <a:buChar char="•"/>
            </a:pPr>
            <a:r>
              <a:rPr lang="ru-RU" sz="4800" dirty="0"/>
              <a:t>Олимпиада в Мюнхене, «Законы Пентагона»- безответственная или ответственная журналистика?</a:t>
            </a:r>
          </a:p>
        </p:txBody>
      </p:sp>
      <p:pic>
        <p:nvPicPr>
          <p:cNvPr id="4" name="Рисунок 3">
            <a:extLst>
              <a:ext uri="{FF2B5EF4-FFF2-40B4-BE49-F238E27FC236}">
                <a16:creationId xmlns:a16="http://schemas.microsoft.com/office/drawing/2014/main" xmlns="" id="{E251F00A-70BD-410E-82E1-FC8DF9A14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5875" y="3154542"/>
            <a:ext cx="7491519" cy="8176322"/>
          </a:xfrm>
          <a:prstGeom prst="rect">
            <a:avLst/>
          </a:prstGeom>
        </p:spPr>
      </p:pic>
    </p:spTree>
    <p:extLst>
      <p:ext uri="{BB962C8B-B14F-4D97-AF65-F5344CB8AC3E}">
        <p14:creationId xmlns:p14="http://schemas.microsoft.com/office/powerpoint/2010/main" val="282473521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Открытость. Концепт</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61982" y="4193704"/>
            <a:ext cx="18374834" cy="11295400"/>
          </a:xfrm>
          <a:prstGeom prst="rect">
            <a:avLst/>
          </a:prstGeom>
        </p:spPr>
        <p:txBody>
          <a:bodyPr wrap="square">
            <a:spAutoFit/>
          </a:bodyPr>
          <a:lstStyle/>
          <a:p>
            <a:pPr algn="l"/>
            <a:r>
              <a:rPr lang="ru-RU" dirty="0"/>
              <a:t>Открытость как</a:t>
            </a:r>
          </a:p>
          <a:p>
            <a:pPr algn="l"/>
            <a:endParaRPr lang="ru-RU" sz="4400" dirty="0"/>
          </a:p>
          <a:p>
            <a:pPr marL="571500" indent="-571500" algn="l">
              <a:spcBef>
                <a:spcPts val="1200"/>
              </a:spcBef>
              <a:buFont typeface="Arial" panose="020B0604020202020204" pitchFamily="34" charset="0"/>
              <a:buChar char="•"/>
            </a:pPr>
            <a:r>
              <a:rPr lang="ru-RU" sz="4400" dirty="0"/>
              <a:t>Публикация общественно значимой информации о деятельности госслужащих</a:t>
            </a:r>
          </a:p>
          <a:p>
            <a:pPr marL="571500" indent="-571500" algn="l">
              <a:spcBef>
                <a:spcPts val="1200"/>
              </a:spcBef>
              <a:buFont typeface="Arial" panose="020B0604020202020204" pitchFamily="34" charset="0"/>
              <a:buChar char="•"/>
            </a:pPr>
            <a:r>
              <a:rPr lang="ru-RU" sz="4400" dirty="0"/>
              <a:t>Постоянный и полный доступ граждан к информации о деятельности государственных лиц и органов власти</a:t>
            </a:r>
          </a:p>
          <a:p>
            <a:pPr marL="571500" indent="-571500" algn="l">
              <a:spcBef>
                <a:spcPts val="1200"/>
              </a:spcBef>
              <a:buFont typeface="Arial" panose="020B0604020202020204" pitchFamily="34" charset="0"/>
              <a:buChar char="•"/>
            </a:pPr>
            <a:r>
              <a:rPr lang="ru-RU" sz="4400" dirty="0"/>
              <a:t>Возможность граждан подвергать критике характер расходования бюджетных средств и принятие тех или иных управленческих решений</a:t>
            </a:r>
          </a:p>
          <a:p>
            <a:pPr marL="571500" indent="-571500" algn="l">
              <a:spcBef>
                <a:spcPts val="1200"/>
              </a:spcBef>
              <a:buFont typeface="Arial" panose="020B0604020202020204" pitchFamily="34" charset="0"/>
              <a:buChar char="•"/>
            </a:pPr>
            <a:r>
              <a:rPr lang="ru-RU" sz="4400" dirty="0"/>
              <a:t>Отсутствие цензуры в СМИ и сети интернет</a:t>
            </a:r>
          </a:p>
          <a:p>
            <a:pPr marL="571500" indent="-571500" algn="l">
              <a:spcBef>
                <a:spcPts val="1200"/>
              </a:spcBef>
              <a:buFont typeface="Arial" panose="020B0604020202020204" pitchFamily="34" charset="0"/>
              <a:buChar char="•"/>
            </a:pPr>
            <a:r>
              <a:rPr lang="ru-RU" sz="4400" dirty="0"/>
              <a:t>Развитие ИКТ и средств коммуникации в гражданской среде для доступа к информации</a:t>
            </a:r>
          </a:p>
          <a:p>
            <a:pPr algn="l"/>
            <a:endParaRPr lang="ru-RU" sz="4400" dirty="0"/>
          </a:p>
          <a:p>
            <a:pPr algn="l"/>
            <a:endParaRPr lang="ru-RU" dirty="0"/>
          </a:p>
          <a:p>
            <a:pPr algn="l"/>
            <a:endParaRPr lang="ru-RU" dirty="0"/>
          </a:p>
        </p:txBody>
      </p:sp>
    </p:spTree>
    <p:extLst>
      <p:ext uri="{BB962C8B-B14F-4D97-AF65-F5344CB8AC3E}">
        <p14:creationId xmlns:p14="http://schemas.microsoft.com/office/powerpoint/2010/main" val="60143230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Открытость. Вывод</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61982" y="4193704"/>
            <a:ext cx="16934674" cy="10310515"/>
          </a:xfrm>
          <a:prstGeom prst="rect">
            <a:avLst/>
          </a:prstGeom>
        </p:spPr>
        <p:txBody>
          <a:bodyPr wrap="square">
            <a:spAutoFit/>
          </a:bodyPr>
          <a:lstStyle/>
          <a:p>
            <a:pPr marL="571500" indent="-571500" algn="l">
              <a:buFont typeface="Arial" panose="020B0604020202020204" pitchFamily="34" charset="0"/>
              <a:buChar char="•"/>
            </a:pPr>
            <a:r>
              <a:rPr lang="ru-RU" sz="4400" dirty="0"/>
              <a:t>Открытость- один из главных инструментов предупреждения коррупции, однако сильно зависящий в эффективности от деятельности гражданского общества и системы СМИ</a:t>
            </a:r>
          </a:p>
          <a:p>
            <a:pPr marL="685800" indent="-685800" algn="l">
              <a:buFont typeface="Arial" panose="020B0604020202020204" pitchFamily="34" charset="0"/>
              <a:buChar char="•"/>
            </a:pPr>
            <a:endParaRPr lang="ru-RU" sz="4800" dirty="0"/>
          </a:p>
          <a:p>
            <a:pPr marL="685800" indent="-685800" algn="l">
              <a:buFont typeface="Arial" panose="020B0604020202020204" pitchFamily="34" charset="0"/>
              <a:buChar char="•"/>
            </a:pPr>
            <a:r>
              <a:rPr lang="ru-RU" sz="4800" dirty="0"/>
              <a:t>Государственная служба и деятельность госорганов являются сферой публичной политики, следовательно должны быть в общественном фокусе, а характер их деятельности- предметом публичной аналитики и критики</a:t>
            </a:r>
          </a:p>
          <a:p>
            <a:pPr marL="685800" indent="-685800" algn="l">
              <a:buFont typeface="Arial" panose="020B0604020202020204" pitchFamily="34" charset="0"/>
              <a:buChar char="•"/>
            </a:pPr>
            <a:endParaRPr lang="ru-RU" sz="4800" dirty="0"/>
          </a:p>
          <a:p>
            <a:pPr marL="685800" indent="-685800" algn="l">
              <a:buFont typeface="Arial" panose="020B0604020202020204" pitchFamily="34" charset="0"/>
              <a:buChar char="•"/>
            </a:pPr>
            <a:r>
              <a:rPr lang="ru-RU" sz="4800" dirty="0"/>
              <a:t>Следовательно, сама этика публичной сферы деятельности базируется на открытости и перенимает ряд особенностей данного феномена.</a:t>
            </a:r>
          </a:p>
          <a:p>
            <a:pPr algn="l"/>
            <a:endParaRPr lang="ru-RU" dirty="0"/>
          </a:p>
          <a:p>
            <a:pPr algn="l"/>
            <a:endParaRPr lang="ru-RU" dirty="0"/>
          </a:p>
        </p:txBody>
      </p:sp>
    </p:spTree>
    <p:extLst>
      <p:ext uri="{BB962C8B-B14F-4D97-AF65-F5344CB8AC3E}">
        <p14:creationId xmlns:p14="http://schemas.microsoft.com/office/powerpoint/2010/main" val="345554976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Этика госслужащих</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61982" y="4193704"/>
            <a:ext cx="18230818" cy="7540526"/>
          </a:xfrm>
          <a:prstGeom prst="rect">
            <a:avLst/>
          </a:prstGeom>
        </p:spPr>
        <p:txBody>
          <a:bodyPr wrap="square">
            <a:spAutoFit/>
          </a:bodyPr>
          <a:lstStyle/>
          <a:p>
            <a:pPr algn="l"/>
            <a:r>
              <a:rPr lang="ru-RU" sz="4400" dirty="0"/>
              <a:t>Современные модели государственного управления ряда западных стран движутся в сторону преобразования самой сущности государственной службы</a:t>
            </a:r>
          </a:p>
          <a:p>
            <a:pPr algn="l"/>
            <a:endParaRPr lang="ru-RU" sz="4400" dirty="0"/>
          </a:p>
          <a:p>
            <a:pPr marL="571500" indent="-571500" algn="l">
              <a:buFont typeface="Arial" panose="020B0604020202020204" pitchFamily="34" charset="0"/>
              <a:buChar char="•"/>
            </a:pPr>
            <a:r>
              <a:rPr lang="ru-RU" sz="4400" dirty="0"/>
              <a:t>«</a:t>
            </a:r>
            <a:r>
              <a:rPr lang="en-US" sz="4400" dirty="0"/>
              <a:t>Service first</a:t>
            </a:r>
            <a:r>
              <a:rPr lang="ru-RU" sz="4400" dirty="0"/>
              <a:t>»- ориентация госслужбы на удовлетворение интересов конечного потребителя (гражданина)</a:t>
            </a:r>
          </a:p>
          <a:p>
            <a:pPr marL="571500" indent="-571500" algn="l">
              <a:buFont typeface="Arial" panose="020B0604020202020204" pitchFamily="34" charset="0"/>
              <a:buChar char="•"/>
            </a:pPr>
            <a:r>
              <a:rPr lang="ru-RU" sz="4400" dirty="0"/>
              <a:t>Прямая репрезентация взглядов граждан (в том числе при помощи </a:t>
            </a:r>
            <a:r>
              <a:rPr lang="en-US" sz="4400" dirty="0"/>
              <a:t>e-government</a:t>
            </a:r>
            <a:r>
              <a:rPr lang="ru-RU" sz="4400" dirty="0"/>
              <a:t>»</a:t>
            </a:r>
          </a:p>
          <a:p>
            <a:pPr marL="571500" indent="-571500" algn="l">
              <a:buFont typeface="Arial" panose="020B0604020202020204" pitchFamily="34" charset="0"/>
              <a:buChar char="•"/>
            </a:pPr>
            <a:r>
              <a:rPr lang="ru-RU" sz="4400" dirty="0"/>
              <a:t>Сетевой принцип государственного управления с непосредственным участием и методиками частного сектора</a:t>
            </a:r>
          </a:p>
          <a:p>
            <a:pPr marL="571500" indent="-571500" algn="l">
              <a:buFont typeface="Arial" panose="020B0604020202020204" pitchFamily="34" charset="0"/>
              <a:buChar char="•"/>
            </a:pPr>
            <a:r>
              <a:rPr lang="ru-RU" sz="4400" dirty="0"/>
              <a:t>Строгая публичная этика открытости и подотчетности</a:t>
            </a:r>
          </a:p>
        </p:txBody>
      </p:sp>
    </p:spTree>
    <p:extLst>
      <p:ext uri="{BB962C8B-B14F-4D97-AF65-F5344CB8AC3E}">
        <p14:creationId xmlns:p14="http://schemas.microsoft.com/office/powerpoint/2010/main" val="397519977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Этика госслужащих</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61982" y="4193704"/>
            <a:ext cx="18230818" cy="7540526"/>
          </a:xfrm>
          <a:prstGeom prst="rect">
            <a:avLst/>
          </a:prstGeom>
        </p:spPr>
        <p:txBody>
          <a:bodyPr wrap="square">
            <a:spAutoFit/>
          </a:bodyPr>
          <a:lstStyle/>
          <a:p>
            <a:pPr algn="l"/>
            <a:r>
              <a:rPr lang="ru-RU" sz="4400" dirty="0"/>
              <a:t>Современные модели государственного управления ряда западных стран движутся в сторону преобразования самой сущности государственной службы</a:t>
            </a:r>
          </a:p>
          <a:p>
            <a:pPr algn="l"/>
            <a:endParaRPr lang="ru-RU" sz="4400" dirty="0"/>
          </a:p>
          <a:p>
            <a:pPr marL="571500" indent="-571500" algn="l">
              <a:buFont typeface="Arial" panose="020B0604020202020204" pitchFamily="34" charset="0"/>
              <a:buChar char="•"/>
            </a:pPr>
            <a:r>
              <a:rPr lang="ru-RU" sz="4400" dirty="0"/>
              <a:t>«</a:t>
            </a:r>
            <a:r>
              <a:rPr lang="en-US" sz="4400" dirty="0"/>
              <a:t>Service first</a:t>
            </a:r>
            <a:r>
              <a:rPr lang="ru-RU" sz="4400" dirty="0"/>
              <a:t>»- ориентация госслужбы на удовлетворение интересов конечного потребителя (гражданина)</a:t>
            </a:r>
          </a:p>
          <a:p>
            <a:pPr marL="571500" indent="-571500" algn="l">
              <a:buFont typeface="Arial" panose="020B0604020202020204" pitchFamily="34" charset="0"/>
              <a:buChar char="•"/>
            </a:pPr>
            <a:r>
              <a:rPr lang="ru-RU" sz="4400" dirty="0"/>
              <a:t>Прямая репрезентация взглядов граждан (в том числе при помощи </a:t>
            </a:r>
            <a:r>
              <a:rPr lang="en-US" sz="4400" dirty="0"/>
              <a:t>e-government</a:t>
            </a:r>
            <a:r>
              <a:rPr lang="ru-RU" sz="4400" dirty="0"/>
              <a:t>»</a:t>
            </a:r>
          </a:p>
          <a:p>
            <a:pPr marL="571500" indent="-571500" algn="l">
              <a:buFont typeface="Arial" panose="020B0604020202020204" pitchFamily="34" charset="0"/>
              <a:buChar char="•"/>
            </a:pPr>
            <a:r>
              <a:rPr lang="ru-RU" sz="4400" dirty="0"/>
              <a:t>Сетевой принцип государственного управления с непосредственным участием и методиками частного сектора</a:t>
            </a:r>
          </a:p>
          <a:p>
            <a:pPr marL="571500" indent="-571500" algn="l">
              <a:buFont typeface="Arial" panose="020B0604020202020204" pitchFamily="34" charset="0"/>
              <a:buChar char="•"/>
            </a:pPr>
            <a:r>
              <a:rPr lang="ru-RU" sz="4400" dirty="0"/>
              <a:t>Строгая публичная этика открытости и подотчетности</a:t>
            </a:r>
          </a:p>
        </p:txBody>
      </p:sp>
    </p:spTree>
    <p:extLst>
      <p:ext uri="{BB962C8B-B14F-4D97-AF65-F5344CB8AC3E}">
        <p14:creationId xmlns:p14="http://schemas.microsoft.com/office/powerpoint/2010/main" val="14994297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D2E7E46D-7B3A-4178-9CE3-68214485B8D0}"/>
              </a:ext>
            </a:extLst>
          </p:cNvPr>
          <p:cNvSpPr/>
          <p:nvPr/>
        </p:nvSpPr>
        <p:spPr>
          <a:xfrm>
            <a:off x="814736" y="10102259"/>
            <a:ext cx="16849872" cy="2671377"/>
          </a:xfrm>
          <a:prstGeom prst="rect">
            <a:avLst/>
          </a:prstGeom>
          <a:solidFill>
            <a:schemeClr val="bg1"/>
          </a:solidFill>
          <a:ln w="76200" cap="flat">
            <a:solidFill>
              <a:schemeClr val="accent1"/>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Этика </a:t>
            </a:r>
            <a:r>
              <a:rPr lang="ru-RU" dirty="0" err="1"/>
              <a:t>госсулжащих</a:t>
            </a:r>
            <a:endParaRPr lang="ru-RU"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61982" y="4193704"/>
            <a:ext cx="18230818" cy="8894743"/>
          </a:xfrm>
          <a:prstGeom prst="rect">
            <a:avLst/>
          </a:prstGeom>
        </p:spPr>
        <p:txBody>
          <a:bodyPr wrap="square">
            <a:spAutoFit/>
          </a:bodyPr>
          <a:lstStyle/>
          <a:p>
            <a:pPr algn="l"/>
            <a:r>
              <a:rPr lang="ru-RU" sz="4400" b="1" dirty="0"/>
              <a:t>Этика</a:t>
            </a:r>
            <a:r>
              <a:rPr lang="ru-RU" sz="4400" dirty="0"/>
              <a:t>- институционализированный правила поведения человека в обществе, оцениваемые людьми  с позиции духовных категорий</a:t>
            </a:r>
          </a:p>
          <a:p>
            <a:pPr algn="l"/>
            <a:endParaRPr lang="ru-RU" sz="4400" dirty="0"/>
          </a:p>
          <a:p>
            <a:pPr algn="l"/>
            <a:r>
              <a:rPr lang="ru-RU" sz="4400" dirty="0"/>
              <a:t>В рамках государственной службы этика предотвращает</a:t>
            </a:r>
          </a:p>
          <a:p>
            <a:pPr algn="l"/>
            <a:endParaRPr lang="ru-RU" sz="4400" dirty="0"/>
          </a:p>
          <a:p>
            <a:pPr marL="571500" indent="-571500" algn="l">
              <a:buFont typeface="Arial" panose="020B0604020202020204" pitchFamily="34" charset="0"/>
              <a:buChar char="•"/>
            </a:pPr>
            <a:r>
              <a:rPr lang="ru-RU" sz="4400" dirty="0"/>
              <a:t>Коррупционные преступления</a:t>
            </a:r>
          </a:p>
          <a:p>
            <a:pPr marL="571500" indent="-571500" algn="l">
              <a:buFont typeface="Arial" panose="020B0604020202020204" pitchFamily="34" charset="0"/>
              <a:buChar char="•"/>
            </a:pPr>
            <a:r>
              <a:rPr lang="ru-RU" sz="4400" dirty="0"/>
              <a:t>Злоупотребление полномочий</a:t>
            </a:r>
          </a:p>
          <a:p>
            <a:pPr marL="571500" indent="-571500" algn="l">
              <a:buFont typeface="Arial" panose="020B0604020202020204" pitchFamily="34" charset="0"/>
              <a:buChar char="•"/>
            </a:pPr>
            <a:r>
              <a:rPr lang="ru-RU" sz="4400" dirty="0"/>
              <a:t>Недобросовестное выполнение функций и задач</a:t>
            </a:r>
          </a:p>
          <a:p>
            <a:pPr algn="l"/>
            <a:endParaRPr lang="ru-RU" sz="4400" dirty="0"/>
          </a:p>
          <a:p>
            <a:pPr algn="l"/>
            <a:r>
              <a:rPr lang="ru-RU" sz="4400" i="1" dirty="0"/>
              <a:t>Основная задача этики публичной- </a:t>
            </a:r>
            <a:r>
              <a:rPr lang="ru-RU" sz="4400" dirty="0"/>
              <a:t>организация </a:t>
            </a:r>
            <a:r>
              <a:rPr lang="ru-RU" sz="4400" b="1" dirty="0"/>
              <a:t>доверия</a:t>
            </a:r>
            <a:r>
              <a:rPr lang="ru-RU" sz="4400" dirty="0"/>
              <a:t> к государственным служащим и государственным институтам как добросовестно выполняющим поставленные задачи </a:t>
            </a:r>
          </a:p>
          <a:p>
            <a:pPr algn="l"/>
            <a:endParaRPr lang="ru-RU" sz="4400" dirty="0"/>
          </a:p>
        </p:txBody>
      </p:sp>
    </p:spTree>
    <p:extLst>
      <p:ext uri="{BB962C8B-B14F-4D97-AF65-F5344CB8AC3E}">
        <p14:creationId xmlns:p14="http://schemas.microsoft.com/office/powerpoint/2010/main" val="109586812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endParaRPr lang="ru-RU"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201065" y="2419753"/>
            <a:ext cx="18230818" cy="10926068"/>
          </a:xfrm>
          <a:prstGeom prst="rect">
            <a:avLst/>
          </a:prstGeom>
        </p:spPr>
        <p:txBody>
          <a:bodyPr wrap="square">
            <a:spAutoFit/>
          </a:bodyPr>
          <a:lstStyle/>
          <a:p>
            <a:pPr algn="l"/>
            <a:r>
              <a:rPr lang="ru-RU" sz="4400" b="1" dirty="0"/>
              <a:t>Этика публичной сферы опирается на принцип открытости </a:t>
            </a:r>
            <a:endParaRPr lang="ru-RU" sz="4400" dirty="0"/>
          </a:p>
          <a:p>
            <a:pPr algn="l"/>
            <a:endParaRPr lang="ru-RU" sz="4400" i="1" dirty="0"/>
          </a:p>
          <a:p>
            <a:pPr algn="l"/>
            <a:r>
              <a:rPr lang="ru-RU" sz="4400" i="1" dirty="0"/>
              <a:t>«Включение чиновника или государственного деятеля в публичное пространство подразумевает, что в каждом своем действии и решении он должен быть готов к последующему общественному контролю, оценке действий и их критике с последующим наказанием за несоблюдение основных принципов»</a:t>
            </a:r>
          </a:p>
          <a:p>
            <a:pPr algn="l"/>
            <a:endParaRPr lang="ru-RU" sz="4400" i="1" dirty="0"/>
          </a:p>
          <a:p>
            <a:pPr marL="571500" indent="-571500" algn="l">
              <a:buFont typeface="Arial" panose="020B0604020202020204" pitchFamily="34" charset="0"/>
              <a:buChar char="•"/>
            </a:pPr>
            <a:r>
              <a:rPr lang="ru-RU" sz="4400" dirty="0"/>
              <a:t>Декларации доходов</a:t>
            </a:r>
          </a:p>
          <a:p>
            <a:pPr marL="571500" indent="-571500" algn="l">
              <a:buFont typeface="Arial" panose="020B0604020202020204" pitchFamily="34" charset="0"/>
              <a:buChar char="•"/>
            </a:pPr>
            <a:r>
              <a:rPr lang="ru-RU" sz="4400" dirty="0"/>
              <a:t>Открытость заседаний</a:t>
            </a:r>
          </a:p>
          <a:p>
            <a:pPr marL="571500" indent="-571500" algn="l">
              <a:buFont typeface="Arial" panose="020B0604020202020204" pitchFamily="34" charset="0"/>
              <a:buChar char="•"/>
            </a:pPr>
            <a:r>
              <a:rPr lang="ru-RU" sz="4400" dirty="0"/>
              <a:t>Свобода встреч с прессой</a:t>
            </a:r>
          </a:p>
          <a:p>
            <a:pPr marL="571500" indent="-571500" algn="l">
              <a:buFont typeface="Arial" panose="020B0604020202020204" pitchFamily="34" charset="0"/>
              <a:buChar char="•"/>
            </a:pPr>
            <a:r>
              <a:rPr lang="ru-RU" sz="4400" dirty="0"/>
              <a:t>Подотчетность по решениям</a:t>
            </a:r>
          </a:p>
          <a:p>
            <a:pPr algn="l"/>
            <a:endParaRPr lang="ru-RU" sz="4400" dirty="0"/>
          </a:p>
          <a:p>
            <a:pPr algn="l"/>
            <a:r>
              <a:rPr lang="ru-RU" sz="4400" dirty="0"/>
              <a:t>Где границы открытости? Должно ли общество знать все аспекты личной жизни? Нужна ли гос. тайна?</a:t>
            </a:r>
          </a:p>
          <a:p>
            <a:pPr algn="l"/>
            <a:endParaRPr lang="ru-RU" sz="4400" dirty="0"/>
          </a:p>
        </p:txBody>
      </p:sp>
      <p:pic>
        <p:nvPicPr>
          <p:cNvPr id="4" name="Рисунок 3">
            <a:extLst>
              <a:ext uri="{FF2B5EF4-FFF2-40B4-BE49-F238E27FC236}">
                <a16:creationId xmlns:a16="http://schemas.microsoft.com/office/drawing/2014/main" xmlns="" id="{6879A52B-BBA9-4E4D-9EA2-2A2FA23D8FF2}"/>
              </a:ext>
            </a:extLst>
          </p:cNvPr>
          <p:cNvPicPr>
            <a:picLocks noChangeAspect="1"/>
          </p:cNvPicPr>
          <p:nvPr/>
        </p:nvPicPr>
        <p:blipFill>
          <a:blip r:embed="rId3"/>
          <a:stretch>
            <a:fillRect/>
          </a:stretch>
        </p:blipFill>
        <p:spPr>
          <a:xfrm>
            <a:off x="17247864" y="6965957"/>
            <a:ext cx="5776895" cy="3851263"/>
          </a:xfrm>
          <a:prstGeom prst="rect">
            <a:avLst/>
          </a:prstGeom>
        </p:spPr>
      </p:pic>
    </p:spTree>
    <p:extLst>
      <p:ext uri="{BB962C8B-B14F-4D97-AF65-F5344CB8AC3E}">
        <p14:creationId xmlns:p14="http://schemas.microsoft.com/office/powerpoint/2010/main" val="150449534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Закрепление норм</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074648" y="3940372"/>
            <a:ext cx="15062466" cy="10618291"/>
          </a:xfrm>
          <a:prstGeom prst="rect">
            <a:avLst/>
          </a:prstGeom>
        </p:spPr>
        <p:txBody>
          <a:bodyPr wrap="square">
            <a:spAutoFit/>
          </a:bodyPr>
          <a:lstStyle/>
          <a:p>
            <a:pPr algn="l"/>
            <a:r>
              <a:rPr lang="ru-RU" sz="4000" dirty="0"/>
              <a:t>Кодификация этических норм и правил и закрепление происходит в</a:t>
            </a:r>
          </a:p>
          <a:p>
            <a:pPr algn="l"/>
            <a:endParaRPr lang="ru-RU" sz="4000" dirty="0"/>
          </a:p>
          <a:p>
            <a:pPr marL="571500" indent="-571500" algn="l">
              <a:buFont typeface="Arial" panose="020B0604020202020204" pitchFamily="34" charset="0"/>
              <a:buChar char="•"/>
            </a:pPr>
            <a:r>
              <a:rPr lang="ru-RU" sz="4000" dirty="0"/>
              <a:t>Юридических документах, законах (</a:t>
            </a:r>
            <a:r>
              <a:rPr lang="en-US" sz="4000" dirty="0"/>
              <a:t>Sunshine Laws)</a:t>
            </a:r>
            <a:endParaRPr lang="ru-RU" sz="4000" dirty="0"/>
          </a:p>
          <a:p>
            <a:pPr marL="571500" indent="-571500" algn="l">
              <a:buFont typeface="Arial" panose="020B0604020202020204" pitchFamily="34" charset="0"/>
              <a:buChar char="•"/>
            </a:pPr>
            <a:endParaRPr lang="ru-RU" sz="4000" dirty="0"/>
          </a:p>
          <a:p>
            <a:pPr marL="571500" indent="-571500" algn="l">
              <a:buFont typeface="Arial" panose="020B0604020202020204" pitchFamily="34" charset="0"/>
              <a:buChar char="•"/>
            </a:pPr>
            <a:r>
              <a:rPr lang="ru-RU" sz="4000" dirty="0"/>
              <a:t>Кодексах службы (Британский кодекс, Канадский)</a:t>
            </a:r>
          </a:p>
          <a:p>
            <a:pPr marL="571500" indent="-571500" algn="l">
              <a:buFont typeface="Arial" panose="020B0604020202020204" pitchFamily="34" charset="0"/>
              <a:buChar char="•"/>
            </a:pPr>
            <a:endParaRPr lang="ru-RU" sz="4000" dirty="0"/>
          </a:p>
          <a:p>
            <a:pPr marL="571500" indent="-571500" algn="l">
              <a:buFont typeface="Arial" panose="020B0604020202020204" pitchFamily="34" charset="0"/>
              <a:buChar char="•"/>
            </a:pPr>
            <a:r>
              <a:rPr lang="ru-RU" sz="4000" dirty="0"/>
              <a:t>Религиозные источники норм (Священные писания)</a:t>
            </a:r>
          </a:p>
          <a:p>
            <a:pPr algn="l"/>
            <a:endParaRPr lang="ru-RU" sz="4000" dirty="0"/>
          </a:p>
          <a:p>
            <a:pPr algn="l"/>
            <a:r>
              <a:rPr lang="ru-RU" sz="4000" dirty="0"/>
              <a:t>Ответственность за соблюдение несет каждый госслужащий. Контроль за соблюдением возлагается на специальные комиссии по этике, гражданское общество, суды, прессу и СМИ</a:t>
            </a:r>
          </a:p>
          <a:p>
            <a:pPr algn="l"/>
            <a:endParaRPr lang="ru-RU" sz="4000" dirty="0"/>
          </a:p>
          <a:p>
            <a:pPr algn="l"/>
            <a:r>
              <a:rPr lang="ru-RU" sz="4000" dirty="0"/>
              <a:t>В случае несоблюдение полагаются реальные санкции (Британский кодекс парламентария)</a:t>
            </a:r>
          </a:p>
          <a:p>
            <a:pPr algn="l"/>
            <a:endParaRPr lang="ru-RU" sz="4000" dirty="0"/>
          </a:p>
          <a:p>
            <a:pPr algn="l"/>
            <a:endParaRPr lang="ru-RU" sz="4400" dirty="0"/>
          </a:p>
        </p:txBody>
      </p:sp>
      <p:pic>
        <p:nvPicPr>
          <p:cNvPr id="3" name="Рисунок 2">
            <a:extLst>
              <a:ext uri="{FF2B5EF4-FFF2-40B4-BE49-F238E27FC236}">
                <a16:creationId xmlns:a16="http://schemas.microsoft.com/office/drawing/2014/main" xmlns="" id="{3D23B625-D741-40AA-9149-64F23C10E989}"/>
              </a:ext>
            </a:extLst>
          </p:cNvPr>
          <p:cNvPicPr>
            <a:picLocks noChangeAspect="1"/>
          </p:cNvPicPr>
          <p:nvPr/>
        </p:nvPicPr>
        <p:blipFill>
          <a:blip r:embed="rId3"/>
          <a:stretch>
            <a:fillRect/>
          </a:stretch>
        </p:blipFill>
        <p:spPr>
          <a:xfrm>
            <a:off x="15413251" y="4154962"/>
            <a:ext cx="8149862" cy="6008862"/>
          </a:xfrm>
          <a:prstGeom prst="rect">
            <a:avLst/>
          </a:prstGeom>
        </p:spPr>
      </p:pic>
    </p:spTree>
    <p:extLst>
      <p:ext uri="{BB962C8B-B14F-4D97-AF65-F5344CB8AC3E}">
        <p14:creationId xmlns:p14="http://schemas.microsoft.com/office/powerpoint/2010/main" val="102051178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endParaRPr lang="ru-RU"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071430" y="2510270"/>
            <a:ext cx="23312570" cy="12526506"/>
          </a:xfrm>
          <a:prstGeom prst="rect">
            <a:avLst/>
          </a:prstGeom>
        </p:spPr>
        <p:txBody>
          <a:bodyPr wrap="square">
            <a:spAutoFit/>
          </a:bodyPr>
          <a:lstStyle/>
          <a:p>
            <a:pPr algn="l"/>
            <a:r>
              <a:rPr lang="ru-RU" sz="4400" b="1" dirty="0"/>
              <a:t>Примеры норм из Британского кодекса парламентария</a:t>
            </a:r>
            <a:endParaRPr lang="ru-RU" sz="3600" b="1" dirty="0"/>
          </a:p>
          <a:p>
            <a:pPr algn="l"/>
            <a:r>
              <a:rPr lang="ru-RU" sz="3600" i="1" dirty="0"/>
              <a:t>«Каждый член Парламента несёт личную ответственность за соблюдение тех стандартов поведения, которых вправе ожидать от него избиратели и Палата общин, в целях защиты доброго имени Парламента и обеспечения общественных интересов.</a:t>
            </a:r>
          </a:p>
          <a:p>
            <a:pPr algn="l"/>
            <a:endParaRPr lang="ru-RU" sz="3600" i="1" dirty="0"/>
          </a:p>
          <a:p>
            <a:pPr algn="l"/>
            <a:r>
              <a:rPr lang="ru-RU" sz="3600" i="1" dirty="0"/>
              <a:t>В любых деловых отношениях  с организацией, с которой у депутата имеются финансовые взаимоотношения, или выступая от ее имени, депутат всегда должен помнить о своей высшей ответственности перед избирателями и национальными интересами.»</a:t>
            </a:r>
          </a:p>
          <a:p>
            <a:pPr algn="l"/>
            <a:r>
              <a:rPr lang="ru-RU" sz="3600" b="1" dirty="0"/>
              <a:t>Примеры норм из Канадского кодекса парламентария</a:t>
            </a:r>
            <a:endParaRPr lang="ru-RU" sz="2800" b="1" dirty="0"/>
          </a:p>
          <a:p>
            <a:pPr algn="l"/>
            <a:endParaRPr lang="ru-RU" sz="3600" i="1" dirty="0"/>
          </a:p>
          <a:p>
            <a:pPr marL="571500" lvl="0" indent="-571500" algn="l">
              <a:buFont typeface="Arial" panose="020B0604020202020204" pitchFamily="34" charset="0"/>
              <a:buChar char="•"/>
            </a:pPr>
            <a:r>
              <a:rPr lang="ru-RU" sz="3600" i="1" dirty="0"/>
              <a:t>Служащие обязаны вести свои частные дела таким образом, чтобы их официальные обязанности не могли породить реального или потенциального конфликта интересов.</a:t>
            </a:r>
          </a:p>
          <a:p>
            <a:pPr marL="571500" lvl="0" indent="-571500" algn="l">
              <a:buFont typeface="Arial" panose="020B0604020202020204" pitchFamily="34" charset="0"/>
              <a:buChar char="•"/>
            </a:pPr>
            <a:endParaRPr lang="ru-RU" sz="3600" i="1" dirty="0"/>
          </a:p>
          <a:p>
            <a:pPr marL="571500" lvl="0" indent="-571500" algn="l">
              <a:buFont typeface="Arial" panose="020B0604020202020204" pitchFamily="34" charset="0"/>
              <a:buChar char="•"/>
            </a:pPr>
            <a:r>
              <a:rPr lang="ru-RU" sz="3600" i="1" dirty="0"/>
              <a:t> Если конфликт все же возникает, то он должен быть решен в пользу общественного </a:t>
            </a:r>
            <a:r>
              <a:rPr lang="ru-RU" sz="3600" i="1" dirty="0" err="1"/>
              <a:t>интереса.Они</a:t>
            </a:r>
            <a:r>
              <a:rPr lang="ru-RU" sz="3600" i="1" dirty="0"/>
              <a:t> не должны получать экономической выгоды от своих служебных действий.</a:t>
            </a:r>
          </a:p>
          <a:p>
            <a:pPr marL="571500" lvl="0" indent="-571500" algn="l">
              <a:buFont typeface="Arial" panose="020B0604020202020204" pitchFamily="34" charset="0"/>
              <a:buChar char="•"/>
            </a:pPr>
            <a:endParaRPr lang="ru-RU" sz="3600" i="1" dirty="0"/>
          </a:p>
          <a:p>
            <a:pPr marL="571500" lvl="0" indent="-571500" algn="l">
              <a:buFont typeface="Arial" panose="020B0604020202020204" pitchFamily="34" charset="0"/>
              <a:buChar char="•"/>
            </a:pPr>
            <a:r>
              <a:rPr lang="ru-RU" sz="3600" i="1" dirty="0"/>
              <a:t>Они не должны превышать свои полномочия или передавать не подлежащую публичной огласке информацию в целях создания преимуществ для отдельных физических или юридических лиц во взаимоотношениях тех с правительством.</a:t>
            </a:r>
          </a:p>
          <a:p>
            <a:pPr algn="l"/>
            <a:endParaRPr lang="ru-RU" sz="3600" i="1" dirty="0"/>
          </a:p>
          <a:p>
            <a:pPr algn="l"/>
            <a:endParaRPr lang="ru-RU" sz="3600" dirty="0"/>
          </a:p>
          <a:p>
            <a:pPr algn="l"/>
            <a:endParaRPr lang="ru-RU" sz="3600" dirty="0"/>
          </a:p>
        </p:txBody>
      </p:sp>
    </p:spTree>
    <p:extLst>
      <p:ext uri="{BB962C8B-B14F-4D97-AF65-F5344CB8AC3E}">
        <p14:creationId xmlns:p14="http://schemas.microsoft.com/office/powerpoint/2010/main" val="162869607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Заключение</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53744"/>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999199" y="4065930"/>
            <a:ext cx="20679090" cy="8833187"/>
          </a:xfrm>
          <a:prstGeom prst="rect">
            <a:avLst/>
          </a:prstGeom>
        </p:spPr>
        <p:txBody>
          <a:bodyPr wrap="square">
            <a:spAutoFit/>
          </a:bodyPr>
          <a:lstStyle/>
          <a:p>
            <a:pPr marL="571500" indent="-571500" algn="l">
              <a:buFont typeface="Arial" panose="020B0604020202020204" pitchFamily="34" charset="0"/>
              <a:buChar char="•"/>
            </a:pPr>
            <a:r>
              <a:rPr lang="ru-RU" sz="4000" dirty="0"/>
              <a:t>Реализация принципов открытости не может быть осуществлена лишь при помощи этических норм. Она требует в том числе финансовых затрат на модернизацию систему ИКТ, а также судебные реформы для обеспечения независимости СМИ, а также закрепления ряда законов, гарантирующих основные постулаты</a:t>
            </a:r>
          </a:p>
          <a:p>
            <a:pPr marL="571500" indent="-571500" algn="l">
              <a:buFont typeface="Arial" panose="020B0604020202020204" pitchFamily="34" charset="0"/>
              <a:buChar char="•"/>
            </a:pPr>
            <a:endParaRPr lang="ru-RU" sz="4000" dirty="0"/>
          </a:p>
          <a:p>
            <a:pPr marL="571500" indent="-571500" algn="l">
              <a:buFont typeface="Arial" panose="020B0604020202020204" pitchFamily="34" charset="0"/>
              <a:buChar char="•"/>
            </a:pPr>
            <a:r>
              <a:rPr lang="ru-RU" sz="4000" dirty="0"/>
              <a:t>Этика публичной службы базируется на принципах открытости, однако остаются сложности с их воплощением в реальности особенно в рамках либеральной теории</a:t>
            </a:r>
          </a:p>
          <a:p>
            <a:pPr marL="571500" indent="-571500" algn="l">
              <a:buFont typeface="Arial" panose="020B0604020202020204" pitchFamily="34" charset="0"/>
              <a:buChar char="•"/>
            </a:pPr>
            <a:endParaRPr lang="ru-RU" sz="4000" dirty="0"/>
          </a:p>
          <a:p>
            <a:pPr marL="571500" indent="-571500" algn="l">
              <a:buFont typeface="Arial" panose="020B0604020202020204" pitchFamily="34" charset="0"/>
              <a:buChar char="•"/>
            </a:pPr>
            <a:r>
              <a:rPr lang="ru-RU" sz="4000" dirty="0"/>
              <a:t>Общая антикоррупционная политика требует создания этических норм публичной службы и закрепления открытости, однако на пути к этому необходимо переформирование самой модели государственного управления, включение в процесс управления гражданского общества.</a:t>
            </a:r>
          </a:p>
          <a:p>
            <a:pPr algn="l"/>
            <a:endParaRPr lang="ru-RU" sz="4400" dirty="0"/>
          </a:p>
          <a:p>
            <a:pPr algn="l"/>
            <a:endParaRPr lang="ru-RU" sz="4400" dirty="0"/>
          </a:p>
        </p:txBody>
      </p:sp>
    </p:spTree>
    <p:extLst>
      <p:ext uri="{BB962C8B-B14F-4D97-AF65-F5344CB8AC3E}">
        <p14:creationId xmlns:p14="http://schemas.microsoft.com/office/powerpoint/2010/main" val="89033951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209449" y="2972786"/>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План доклада </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01065" y="11074152"/>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r>
              <a:rPr lang="ru-RU" sz="4800" b="0" dirty="0">
                <a:latin typeface="+mj-lt"/>
              </a:rPr>
              <a:t>Введение </a:t>
            </a:r>
            <a:endParaRPr lang="en-US" sz="4800" b="0" dirty="0">
              <a:latin typeface="+mj-lt"/>
            </a:endParaRPr>
          </a:p>
          <a:p>
            <a:pPr marL="914400" indent="-914400">
              <a:lnSpc>
                <a:spcPct val="200000"/>
              </a:lnSpc>
              <a:buFont typeface="+mj-lt"/>
              <a:buAutoNum type="arabicPeriod"/>
            </a:pPr>
            <a:r>
              <a:rPr lang="ru-RU" sz="4800" b="0" dirty="0">
                <a:latin typeface="+mj-lt"/>
              </a:rPr>
              <a:t>Принцип открытости</a:t>
            </a:r>
          </a:p>
          <a:p>
            <a:pPr marL="914400" indent="-914400">
              <a:lnSpc>
                <a:spcPct val="200000"/>
              </a:lnSpc>
              <a:buFont typeface="+mj-lt"/>
              <a:buAutoNum type="arabicPeriod"/>
            </a:pPr>
            <a:r>
              <a:rPr lang="ru-RU" sz="4800" b="0" dirty="0">
                <a:latin typeface="+mj-lt"/>
              </a:rPr>
              <a:t>Стратегии и препятствия реализации принципов открытости на практике</a:t>
            </a:r>
          </a:p>
          <a:p>
            <a:pPr marL="914400" indent="-914400">
              <a:lnSpc>
                <a:spcPct val="200000"/>
              </a:lnSpc>
              <a:buFont typeface="+mj-lt"/>
              <a:buAutoNum type="arabicPeriod"/>
            </a:pPr>
            <a:r>
              <a:rPr lang="ru-RU" sz="4800" b="0" dirty="0">
                <a:latin typeface="+mj-lt"/>
              </a:rPr>
              <a:t>Этика государственных служащих</a:t>
            </a:r>
          </a:p>
          <a:p>
            <a:pPr marL="914400" indent="-914400">
              <a:lnSpc>
                <a:spcPct val="200000"/>
              </a:lnSpc>
              <a:buFont typeface="+mj-lt"/>
              <a:buAutoNum type="arabicPeriod"/>
            </a:pPr>
            <a:r>
              <a:rPr lang="ru-RU" sz="4800" b="0" dirty="0">
                <a:latin typeface="+mj-lt"/>
              </a:rPr>
              <a:t>Открытое правительство и «Право знать»</a:t>
            </a:r>
            <a:endParaRPr lang="en-US" sz="4800" b="0" dirty="0">
              <a:latin typeface="+mj-lt"/>
            </a:endParaRPr>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источники</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53744"/>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999199" y="4193704"/>
            <a:ext cx="20679090" cy="9417963"/>
          </a:xfrm>
          <a:prstGeom prst="rect">
            <a:avLst/>
          </a:prstGeom>
        </p:spPr>
        <p:txBody>
          <a:bodyPr wrap="square">
            <a:spAutoFit/>
          </a:bodyPr>
          <a:lstStyle/>
          <a:p>
            <a:pPr marL="685800" indent="-685800" algn="l">
              <a:spcBef>
                <a:spcPts val="2400"/>
              </a:spcBef>
              <a:buFont typeface="Arial" panose="020B0604020202020204" pitchFamily="34" charset="0"/>
              <a:buChar char="•"/>
            </a:pPr>
            <a:r>
              <a:rPr lang="ru-RU" sz="4800" dirty="0"/>
              <a:t>А.В. Оболонский «Мораль и право в политике и управлении» Москва: Издательский дом ГУ ВШЭ, 2006, 262 с </a:t>
            </a:r>
          </a:p>
          <a:p>
            <a:pPr marL="685800" indent="-685800" algn="l">
              <a:spcBef>
                <a:spcPts val="2400"/>
              </a:spcBef>
              <a:buFont typeface="Arial" panose="020B0604020202020204" pitchFamily="34" charset="0"/>
              <a:buChar char="•"/>
            </a:pPr>
            <a:r>
              <a:rPr lang="ru-RU" sz="4800" dirty="0"/>
              <a:t>Конвенция ООН по борьбе с коррупцией </a:t>
            </a:r>
            <a:r>
              <a:rPr lang="ru-RU" sz="4800" u="sng" dirty="0">
                <a:hlinkClick r:id="rId3"/>
              </a:rPr>
              <a:t>[</a:t>
            </a:r>
            <a:r>
              <a:rPr lang="en-US" sz="4800" u="sng" dirty="0">
                <a:hlinkClick r:id="rId3"/>
              </a:rPr>
              <a:t>URL</a:t>
            </a:r>
            <a:r>
              <a:rPr lang="ru-RU" sz="4800" u="sng" dirty="0">
                <a:hlinkClick r:id="rId3"/>
              </a:rPr>
              <a:t>]</a:t>
            </a:r>
            <a:endParaRPr lang="ru-RU" sz="4800" dirty="0"/>
          </a:p>
          <a:p>
            <a:pPr marL="685800" indent="-685800" algn="l">
              <a:spcBef>
                <a:spcPts val="2400"/>
              </a:spcBef>
              <a:buFont typeface="Arial" panose="020B0604020202020204" pitchFamily="34" charset="0"/>
              <a:buChar char="•"/>
            </a:pPr>
            <a:r>
              <a:rPr lang="ru-RU" sz="4800" dirty="0"/>
              <a:t>Противодействие коррупции в Российской Федерации. Библиография (1991-2016 </a:t>
            </a:r>
            <a:r>
              <a:rPr lang="ru-RU" sz="4800" dirty="0" err="1"/>
              <a:t>гг</a:t>
            </a:r>
            <a:r>
              <a:rPr lang="ru-RU" sz="4800" dirty="0"/>
              <a:t>)/сост. </a:t>
            </a:r>
            <a:r>
              <a:rPr lang="ru-RU" sz="4800" dirty="0" err="1"/>
              <a:t>М.И.Амара</a:t>
            </a:r>
            <a:r>
              <a:rPr lang="ru-RU" sz="4800" dirty="0"/>
              <a:t>, Ю.А. </a:t>
            </a:r>
            <a:r>
              <a:rPr lang="ru-RU" sz="4800" dirty="0" err="1"/>
              <a:t>Нисневич,Е.А.Панфилова</a:t>
            </a:r>
            <a:r>
              <a:rPr lang="ru-RU" sz="4800" dirty="0"/>
              <a:t>- М. Издательство </a:t>
            </a:r>
            <a:r>
              <a:rPr lang="ru-RU" sz="4800" dirty="0" err="1"/>
              <a:t>Юрайт</a:t>
            </a:r>
            <a:r>
              <a:rPr lang="ru-RU" sz="4800" dirty="0"/>
              <a:t>, 2019-284 с.- (серия Университеты России)</a:t>
            </a:r>
            <a:endParaRPr lang="en-US" sz="4800" dirty="0"/>
          </a:p>
          <a:p>
            <a:pPr marL="685800" indent="-685800" algn="l">
              <a:spcBef>
                <a:spcPts val="2400"/>
              </a:spcBef>
              <a:buFont typeface="Arial" panose="020B0604020202020204" pitchFamily="34" charset="0"/>
              <a:buChar char="•"/>
            </a:pPr>
            <a:r>
              <a:rPr lang="en-US" sz="4800" dirty="0"/>
              <a:t>DORHOI, M., 2005. Anti-corruption strategies and fighting corruption in Central and Eastern Europe, Michigan State University. </a:t>
            </a:r>
            <a:endParaRPr lang="ru-RU" sz="4800" dirty="0"/>
          </a:p>
          <a:p>
            <a:pPr marL="685800" indent="-685800" algn="l">
              <a:spcBef>
                <a:spcPts val="2400"/>
              </a:spcBef>
              <a:buFont typeface="Arial" panose="020B0604020202020204" pitchFamily="34" charset="0"/>
              <a:buChar char="•"/>
            </a:pPr>
            <a:r>
              <a:rPr lang="en-US" sz="4800" dirty="0"/>
              <a:t>Open Government Partnership </a:t>
            </a:r>
            <a:r>
              <a:rPr lang="ru-RU" sz="4800" u="sng" dirty="0">
                <a:hlinkClick r:id="rId4"/>
              </a:rPr>
              <a:t>[</a:t>
            </a:r>
            <a:r>
              <a:rPr lang="en-US" sz="4800" u="sng" dirty="0">
                <a:hlinkClick r:id="rId4"/>
              </a:rPr>
              <a:t>URL</a:t>
            </a:r>
            <a:r>
              <a:rPr lang="ru-RU" sz="4800" u="sng" dirty="0">
                <a:hlinkClick r:id="rId4"/>
              </a:rPr>
              <a:t>]</a:t>
            </a:r>
            <a:endParaRPr lang="ru-RU" sz="4800" dirty="0"/>
          </a:p>
          <a:p>
            <a:pPr algn="l"/>
            <a:endParaRPr lang="ru-RU" dirty="0"/>
          </a:p>
          <a:p>
            <a:pPr algn="l"/>
            <a:endParaRPr lang="ru-RU" sz="4400" dirty="0"/>
          </a:p>
        </p:txBody>
      </p:sp>
    </p:spTree>
    <p:extLst>
      <p:ext uri="{BB962C8B-B14F-4D97-AF65-F5344CB8AC3E}">
        <p14:creationId xmlns:p14="http://schemas.microsoft.com/office/powerpoint/2010/main" val="420640412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Контакты</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53744"/>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999199" y="4193704"/>
            <a:ext cx="20679090" cy="3847207"/>
          </a:xfrm>
          <a:prstGeom prst="rect">
            <a:avLst/>
          </a:prstGeom>
        </p:spPr>
        <p:txBody>
          <a:bodyPr wrap="square">
            <a:spAutoFit/>
          </a:bodyPr>
          <a:lstStyle/>
          <a:p>
            <a:pPr algn="l"/>
            <a:r>
              <a:rPr lang="ru-RU" dirty="0"/>
              <a:t>Рахматуллин Артемий Радикович</a:t>
            </a:r>
          </a:p>
          <a:p>
            <a:pPr algn="l"/>
            <a:r>
              <a:rPr lang="en-US" dirty="0"/>
              <a:t>E-mail: </a:t>
            </a:r>
            <a:r>
              <a:rPr lang="en-US" dirty="0">
                <a:hlinkClick r:id="rId3"/>
              </a:rPr>
              <a:t>artemiy.rahmatulin@mail.ru</a:t>
            </a:r>
            <a:endParaRPr lang="en-US" dirty="0"/>
          </a:p>
          <a:p>
            <a:pPr algn="l"/>
            <a:r>
              <a:rPr lang="en-US" dirty="0">
                <a:hlinkClick r:id="rId4"/>
              </a:rPr>
              <a:t>arrakhmatullin@edu.hse.ru</a:t>
            </a:r>
            <a:endParaRPr lang="en-US" dirty="0"/>
          </a:p>
          <a:p>
            <a:pPr algn="l"/>
            <a:r>
              <a:rPr lang="ru-RU" dirty="0"/>
              <a:t>Телефон</a:t>
            </a:r>
            <a:r>
              <a:rPr lang="en-US" dirty="0"/>
              <a:t>: 89173746518</a:t>
            </a:r>
            <a:endParaRPr lang="ru-RU" dirty="0"/>
          </a:p>
          <a:p>
            <a:pPr algn="l"/>
            <a:endParaRPr lang="ru-RU" sz="4400" dirty="0"/>
          </a:p>
        </p:txBody>
      </p:sp>
    </p:spTree>
    <p:extLst>
      <p:ext uri="{BB962C8B-B14F-4D97-AF65-F5344CB8AC3E}">
        <p14:creationId xmlns:p14="http://schemas.microsoft.com/office/powerpoint/2010/main" val="166358722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Адрес: ТехтТехтТехтТехтТехтТехтТехтТехтТехтТехтТехтТехтТехт"/>
          <p:cNvSpPr txBox="1"/>
          <p:nvPr/>
        </p:nvSpPr>
        <p:spPr>
          <a:xfrm>
            <a:off x="11368363" y="11508581"/>
            <a:ext cx="8579502" cy="485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defTabSz="642937">
              <a:defRPr sz="2400">
                <a:solidFill>
                  <a:srgbClr val="FFFFFF"/>
                </a:solidFill>
                <a:latin typeface="+mn-lt"/>
                <a:ea typeface="+mn-ea"/>
                <a:cs typeface="+mn-cs"/>
                <a:sym typeface="Arial Narrow"/>
              </a:defRPr>
            </a:lvl1pPr>
          </a:lstStyle>
          <a:p>
            <a:r>
              <a:t>Адрес: ТехтТехтТехтТехтТехтТехтТехтТехтТехтТехтТехтТехтТехт</a:t>
            </a:r>
          </a:p>
        </p:txBody>
      </p:sp>
      <p:sp>
        <p:nvSpPr>
          <p:cNvPr id="101" name="www.text"/>
          <p:cNvSpPr txBox="1"/>
          <p:nvPr/>
        </p:nvSpPr>
        <p:spPr>
          <a:xfrm>
            <a:off x="4436135" y="11508581"/>
            <a:ext cx="1407573" cy="485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400">
                <a:solidFill>
                  <a:srgbClr val="FFFFFF"/>
                </a:solidFill>
                <a:latin typeface="+mn-lt"/>
                <a:ea typeface="+mn-ea"/>
                <a:cs typeface="+mn-cs"/>
                <a:sym typeface="Arial Narrow"/>
              </a:defRPr>
            </a:lvl1pPr>
          </a:lstStyle>
          <a:p>
            <a:r>
              <a:t>www.text</a:t>
            </a:r>
          </a:p>
        </p:txBody>
      </p:sp>
      <p:sp>
        <p:nvSpPr>
          <p:cNvPr id="102" name="Телефон.: +Х (ХХХ) ХХХ ХХХХ"/>
          <p:cNvSpPr txBox="1"/>
          <p:nvPr/>
        </p:nvSpPr>
        <p:spPr>
          <a:xfrm>
            <a:off x="6620083" y="11508581"/>
            <a:ext cx="4328255" cy="485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400">
                <a:solidFill>
                  <a:srgbClr val="FFFFFF"/>
                </a:solidFill>
                <a:latin typeface="+mn-lt"/>
                <a:ea typeface="+mn-ea"/>
                <a:cs typeface="+mn-cs"/>
                <a:sym typeface="Arial Narrow"/>
              </a:defRPr>
            </a:lvl1pPr>
          </a:lstStyle>
          <a:p>
            <a:r>
              <a:t>Телефон.: +Х (ХХХ) ХХХ ХХХХ </a:t>
            </a:r>
          </a:p>
        </p:txBody>
      </p:sp>
      <p:pic>
        <p:nvPicPr>
          <p:cNvPr id="103" name="Изображение" descr="Изображение"/>
          <p:cNvPicPr>
            <a:picLocks noChangeAspect="1"/>
          </p:cNvPicPr>
          <p:nvPr/>
        </p:nvPicPr>
        <p:blipFill>
          <a:blip r:embed="rId2">
            <a:extLst/>
          </a:blip>
          <a:stretch>
            <a:fillRect/>
          </a:stretch>
        </p:blipFill>
        <p:spPr>
          <a:xfrm>
            <a:off x="10594075" y="4920064"/>
            <a:ext cx="3195850" cy="309005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введение</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61982" y="4193704"/>
            <a:ext cx="19244406" cy="12311063"/>
          </a:xfrm>
          <a:prstGeom prst="rect">
            <a:avLst/>
          </a:prstGeom>
        </p:spPr>
        <p:txBody>
          <a:bodyPr wrap="square">
            <a:spAutoFit/>
          </a:bodyPr>
          <a:lstStyle/>
          <a:p>
            <a:pPr algn="l"/>
            <a:r>
              <a:rPr lang="ru-RU" sz="4200" dirty="0"/>
              <a:t>Один из главных принципов борьбы с коррупцией-  стратегия </a:t>
            </a:r>
            <a:r>
              <a:rPr lang="ru-RU" sz="4200" b="1" dirty="0"/>
              <a:t>предупреждения</a:t>
            </a:r>
            <a:r>
              <a:rPr lang="ru-RU" sz="4200" dirty="0"/>
              <a:t>, а не репрессий (Конвенция ООН против коррупции)</a:t>
            </a:r>
          </a:p>
          <a:p>
            <a:pPr algn="l"/>
            <a:endParaRPr lang="ru-RU" sz="4200" dirty="0"/>
          </a:p>
          <a:p>
            <a:pPr algn="l"/>
            <a:r>
              <a:rPr lang="ru-RU" sz="4200" b="1" dirty="0"/>
              <a:t>Системы антикоррупционной этики </a:t>
            </a:r>
            <a:r>
              <a:rPr lang="ru-RU" sz="4200" dirty="0"/>
              <a:t>поведения в ряде западных стран являются </a:t>
            </a:r>
            <a:r>
              <a:rPr lang="ru-RU" sz="4200" i="1" dirty="0"/>
              <a:t>основным инструментом </a:t>
            </a:r>
            <a:r>
              <a:rPr lang="ru-RU" sz="4200" dirty="0"/>
              <a:t>противодействия коррупции в целом. </a:t>
            </a:r>
          </a:p>
          <a:p>
            <a:pPr algn="l"/>
            <a:endParaRPr lang="ru-RU" sz="4200" dirty="0"/>
          </a:p>
          <a:p>
            <a:pPr algn="l"/>
            <a:r>
              <a:rPr lang="ru-RU" sz="4200" dirty="0"/>
              <a:t>Ряд исследователей и комиссий по служебной этике выдвигают </a:t>
            </a:r>
            <a:r>
              <a:rPr lang="ru-RU" sz="4200" b="1" dirty="0"/>
              <a:t>открытость</a:t>
            </a:r>
            <a:r>
              <a:rPr lang="ru-RU" sz="4200" dirty="0"/>
              <a:t> как один из главных столпов антикоррупционных программ. </a:t>
            </a:r>
          </a:p>
          <a:p>
            <a:pPr algn="l"/>
            <a:endParaRPr lang="ru-RU" sz="4200" dirty="0"/>
          </a:p>
          <a:p>
            <a:pPr marL="571500" indent="-571500" algn="l">
              <a:buFont typeface="Arial" panose="020B0604020202020204" pitchFamily="34" charset="0"/>
              <a:buChar char="•"/>
            </a:pPr>
            <a:r>
              <a:rPr lang="ru-RU" sz="4200" dirty="0"/>
              <a:t>В чем заключается сущность </a:t>
            </a:r>
            <a:r>
              <a:rPr lang="ru-RU" sz="4200" b="1" dirty="0"/>
              <a:t>«Открытости»</a:t>
            </a:r>
            <a:r>
              <a:rPr lang="ru-RU" sz="4200" dirty="0"/>
              <a:t>?</a:t>
            </a:r>
          </a:p>
          <a:p>
            <a:pPr marL="571500" indent="-571500" algn="l">
              <a:buFont typeface="Arial" panose="020B0604020202020204" pitchFamily="34" charset="0"/>
              <a:buChar char="•"/>
            </a:pPr>
            <a:r>
              <a:rPr lang="ru-RU" sz="4200" dirty="0"/>
              <a:t>Как устроены системы антикоррупционной этики, в чем их главные уязвимые места?</a:t>
            </a:r>
          </a:p>
          <a:p>
            <a:pPr algn="l"/>
            <a:endParaRPr lang="ru-RU" sz="4000" dirty="0"/>
          </a:p>
          <a:p>
            <a:pPr algn="l"/>
            <a:endParaRPr lang="ru-RU" dirty="0"/>
          </a:p>
          <a:p>
            <a:pPr algn="l"/>
            <a:endParaRPr lang="ru-RU" dirty="0"/>
          </a:p>
          <a:p>
            <a:pPr algn="l"/>
            <a:endParaRPr lang="ru-RU" dirty="0"/>
          </a:p>
          <a:p>
            <a:pPr algn="l"/>
            <a:endParaRPr lang="ru-RU" dirty="0"/>
          </a:p>
          <a:p>
            <a:pPr algn="l"/>
            <a:endParaRPr lang="ru-RU" dirty="0"/>
          </a:p>
        </p:txBody>
      </p:sp>
    </p:spTree>
    <p:extLst>
      <p:ext uri="{BB962C8B-B14F-4D97-AF65-F5344CB8AC3E}">
        <p14:creationId xmlns:p14="http://schemas.microsoft.com/office/powerpoint/2010/main" val="42594207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Открытость</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pic>
        <p:nvPicPr>
          <p:cNvPr id="4" name="Рисунок 3">
            <a:extLst>
              <a:ext uri="{FF2B5EF4-FFF2-40B4-BE49-F238E27FC236}">
                <a16:creationId xmlns:a16="http://schemas.microsoft.com/office/drawing/2014/main" xmlns="" id="{2B57C17B-6BDD-47B0-885C-63B8FE85B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8383" y="3613741"/>
            <a:ext cx="6064413" cy="770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xmlns="" id="{26681AE1-F322-403B-99CD-3B26036B3C65}"/>
              </a:ext>
            </a:extLst>
          </p:cNvPr>
          <p:cNvSpPr txBox="1"/>
          <p:nvPr/>
        </p:nvSpPr>
        <p:spPr>
          <a:xfrm>
            <a:off x="15648383" y="11589346"/>
            <a:ext cx="5920396" cy="1806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600" b="1" i="0" u="none" strike="noStrike" cap="none" spc="0" normalizeH="0" baseline="0" dirty="0">
                <a:ln>
                  <a:noFill/>
                </a:ln>
                <a:solidFill>
                  <a:srgbClr val="000000"/>
                </a:solidFill>
                <a:effectLst/>
                <a:uFillTx/>
                <a:latin typeface="+mj-lt"/>
                <a:ea typeface="+mj-ea"/>
                <a:cs typeface="+mj-cs"/>
                <a:sym typeface="Helvetica Light"/>
              </a:rPr>
              <a:t>Джон Мейджор </a:t>
            </a:r>
            <a:r>
              <a:rPr kumimoji="0" lang="ru-RU" sz="3600" b="0" i="0" u="none" strike="noStrike" cap="none" spc="0" normalizeH="0" baseline="0" dirty="0">
                <a:ln>
                  <a:noFill/>
                </a:ln>
                <a:solidFill>
                  <a:srgbClr val="000000"/>
                </a:solidFill>
                <a:effectLst/>
                <a:uFillTx/>
                <a:latin typeface="+mj-lt"/>
                <a:ea typeface="+mj-ea"/>
                <a:cs typeface="+mj-cs"/>
                <a:sym typeface="Helvetica Light"/>
              </a:rPr>
              <a:t>(премьер-министр ВБ с 1990 по 1997 год)</a:t>
            </a:r>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61982" y="4193704"/>
            <a:ext cx="13033448" cy="10095071"/>
          </a:xfrm>
          <a:prstGeom prst="rect">
            <a:avLst/>
          </a:prstGeom>
        </p:spPr>
        <p:txBody>
          <a:bodyPr wrap="square">
            <a:spAutoFit/>
          </a:bodyPr>
          <a:lstStyle/>
          <a:p>
            <a:pPr algn="l"/>
            <a:r>
              <a:rPr lang="ru-RU" sz="4000" b="1" dirty="0"/>
              <a:t>Открытость</a:t>
            </a:r>
            <a:r>
              <a:rPr lang="ru-RU" sz="4000" dirty="0"/>
              <a:t> – один из принципов антикоррупционной политики во всех сферах общественной жизни, разработанных Комитетом по стандартам публичной сферы в 1995 году в Великобритании</a:t>
            </a:r>
          </a:p>
          <a:p>
            <a:pPr algn="l"/>
            <a:endParaRPr lang="ru-RU" sz="4000" dirty="0"/>
          </a:p>
          <a:p>
            <a:pPr algn="l"/>
            <a:r>
              <a:rPr lang="ru-RU" sz="4000" dirty="0"/>
              <a:t>«</a:t>
            </a:r>
            <a:r>
              <a:rPr lang="ru-RU" i="1" dirty="0"/>
              <a:t>Решения и действия должностных лиц должны быть в высшей степени </a:t>
            </a:r>
            <a:r>
              <a:rPr lang="ru-RU" b="1" i="1" dirty="0"/>
              <a:t>открытыми </a:t>
            </a:r>
            <a:r>
              <a:rPr lang="ru-RU" i="1" dirty="0"/>
              <a:t>для общества. Должностные лица обязаны обосновывать свои решения, а сокрытие информации допускается только в тех случаях, когда этого требуют высшие интересы общества»</a:t>
            </a:r>
            <a:endParaRPr lang="ru-RU" sz="4000" dirty="0"/>
          </a:p>
          <a:p>
            <a:pPr algn="l"/>
            <a:endParaRPr lang="ru-RU" dirty="0"/>
          </a:p>
          <a:p>
            <a:pPr algn="l"/>
            <a:endParaRPr lang="ru-RU" dirty="0"/>
          </a:p>
        </p:txBody>
      </p:sp>
    </p:spTree>
    <p:extLst>
      <p:ext uri="{BB962C8B-B14F-4D97-AF65-F5344CB8AC3E}">
        <p14:creationId xmlns:p14="http://schemas.microsoft.com/office/powerpoint/2010/main" val="31806420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Открытость</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pic>
        <p:nvPicPr>
          <p:cNvPr id="4" name="Рисунок 3">
            <a:extLst>
              <a:ext uri="{FF2B5EF4-FFF2-40B4-BE49-F238E27FC236}">
                <a16:creationId xmlns:a16="http://schemas.microsoft.com/office/drawing/2014/main" xmlns="" id="{2B57C17B-6BDD-47B0-885C-63B8FE85B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8383" y="3613741"/>
            <a:ext cx="6064413" cy="770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xmlns="" id="{26681AE1-F322-403B-99CD-3B26036B3C65}"/>
              </a:ext>
            </a:extLst>
          </p:cNvPr>
          <p:cNvSpPr txBox="1"/>
          <p:nvPr/>
        </p:nvSpPr>
        <p:spPr>
          <a:xfrm>
            <a:off x="15648383" y="11589346"/>
            <a:ext cx="5920396" cy="1806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600" b="1" i="0" u="none" strike="noStrike" cap="none" spc="0" normalizeH="0" baseline="0" dirty="0">
                <a:ln>
                  <a:noFill/>
                </a:ln>
                <a:solidFill>
                  <a:srgbClr val="000000"/>
                </a:solidFill>
                <a:effectLst/>
                <a:uFillTx/>
                <a:latin typeface="+mj-lt"/>
                <a:ea typeface="+mj-ea"/>
                <a:cs typeface="+mj-cs"/>
                <a:sym typeface="Helvetica Light"/>
              </a:rPr>
              <a:t>Джон Мейджор </a:t>
            </a:r>
            <a:r>
              <a:rPr kumimoji="0" lang="ru-RU" sz="3600" b="0" i="0" u="none" strike="noStrike" cap="none" spc="0" normalizeH="0" baseline="0" dirty="0">
                <a:ln>
                  <a:noFill/>
                </a:ln>
                <a:solidFill>
                  <a:srgbClr val="000000"/>
                </a:solidFill>
                <a:effectLst/>
                <a:uFillTx/>
                <a:latin typeface="+mj-lt"/>
                <a:ea typeface="+mj-ea"/>
                <a:cs typeface="+mj-cs"/>
                <a:sym typeface="Helvetica Light"/>
              </a:rPr>
              <a:t>(премьер-министр ВБ с 1990 по 1997 год)</a:t>
            </a:r>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61982" y="4193704"/>
            <a:ext cx="11966122" cy="9941183"/>
          </a:xfrm>
          <a:prstGeom prst="rect">
            <a:avLst/>
          </a:prstGeom>
        </p:spPr>
        <p:txBody>
          <a:bodyPr wrap="square">
            <a:spAutoFit/>
          </a:bodyPr>
          <a:lstStyle/>
          <a:p>
            <a:pPr algn="l"/>
            <a:endParaRPr lang="ru-RU" sz="4000" dirty="0"/>
          </a:p>
          <a:p>
            <a:pPr algn="l"/>
            <a:r>
              <a:rPr lang="ru-RU" dirty="0"/>
              <a:t>«	Демократическое право </a:t>
            </a:r>
            <a:r>
              <a:rPr lang="ru-RU" b="1" dirty="0"/>
              <a:t>обращения к правительству</a:t>
            </a:r>
            <a:r>
              <a:rPr lang="ru-RU" dirty="0"/>
              <a:t> и тем самым  </a:t>
            </a:r>
            <a:r>
              <a:rPr lang="ru-RU" b="1" dirty="0"/>
              <a:t>доступа к процессу формирования политики </a:t>
            </a:r>
            <a:r>
              <a:rPr lang="ru-RU" dirty="0"/>
              <a:t>является </a:t>
            </a:r>
            <a:r>
              <a:rPr lang="ru-RU" i="1" dirty="0"/>
              <a:t>основополагающим</a:t>
            </a:r>
            <a:r>
              <a:rPr lang="ru-RU" dirty="0"/>
              <a:t> для нормального функционирования общественной жизни и осуществления разумной политики. </a:t>
            </a:r>
          </a:p>
          <a:p>
            <a:pPr algn="l"/>
            <a:r>
              <a:rPr lang="ru-RU" dirty="0"/>
              <a:t>	Комитет выступает против любого ограничения этого права без самых веских на то оснований.»</a:t>
            </a:r>
          </a:p>
          <a:p>
            <a:pPr algn="l"/>
            <a:endParaRPr lang="ru-RU" dirty="0"/>
          </a:p>
          <a:p>
            <a:pPr algn="l"/>
            <a:endParaRPr lang="ru-RU" dirty="0"/>
          </a:p>
        </p:txBody>
      </p:sp>
    </p:spTree>
    <p:extLst>
      <p:ext uri="{BB962C8B-B14F-4D97-AF65-F5344CB8AC3E}">
        <p14:creationId xmlns:p14="http://schemas.microsoft.com/office/powerpoint/2010/main" val="387227924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Открытость. Экскурс в прошлое</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61982" y="4193704"/>
            <a:ext cx="13622306" cy="10033516"/>
          </a:xfrm>
          <a:prstGeom prst="rect">
            <a:avLst/>
          </a:prstGeom>
        </p:spPr>
        <p:txBody>
          <a:bodyPr wrap="square">
            <a:spAutoFit/>
          </a:bodyPr>
          <a:lstStyle/>
          <a:p>
            <a:pPr algn="just"/>
            <a:r>
              <a:rPr lang="ru-RU" sz="4200" i="1" dirty="0"/>
              <a:t>«	Народное правительство, если сам народ лишен информации или средств для ее получения, – это не что иное, как пролог либо к фарсу, либо к трагедии или, возможно, к тому и другому. </a:t>
            </a:r>
          </a:p>
          <a:p>
            <a:pPr algn="just"/>
            <a:r>
              <a:rPr lang="ru-RU" sz="4200" i="1" dirty="0"/>
              <a:t>	Знание всегда будет руководить незнанием, и народ, который хочет сам руководить своими делами, должен вооружиться властью, которую дает знание».  </a:t>
            </a:r>
          </a:p>
          <a:p>
            <a:pPr algn="just"/>
            <a:endParaRPr lang="ru-RU" sz="4200" i="1" dirty="0"/>
          </a:p>
          <a:p>
            <a:pPr algn="just"/>
            <a:r>
              <a:rPr lang="ru-RU" sz="4200" b="1" dirty="0"/>
              <a:t>Открытость</a:t>
            </a:r>
            <a:r>
              <a:rPr lang="ru-RU" sz="4200" dirty="0"/>
              <a:t> подразумевает народное </a:t>
            </a:r>
            <a:r>
              <a:rPr lang="ru-RU" sz="4200" b="1" dirty="0"/>
              <a:t>«право знать», </a:t>
            </a:r>
            <a:r>
              <a:rPr lang="ru-RU" sz="4200" dirty="0"/>
              <a:t>и</a:t>
            </a:r>
            <a:r>
              <a:rPr lang="ru-RU" sz="4200" b="1" dirty="0"/>
              <a:t> принципы подотчетности органов государственной власти</a:t>
            </a:r>
          </a:p>
          <a:p>
            <a:pPr algn="just"/>
            <a:endParaRPr lang="ru-RU" sz="4200" b="1" dirty="0"/>
          </a:p>
          <a:p>
            <a:pPr algn="just"/>
            <a:r>
              <a:rPr lang="ru-RU" sz="4200" dirty="0"/>
              <a:t>Феномен </a:t>
            </a:r>
            <a:r>
              <a:rPr lang="ru-RU" sz="4200" b="1" dirty="0"/>
              <a:t>«рыбки в аквариуме»- </a:t>
            </a:r>
            <a:r>
              <a:rPr lang="ru-RU" sz="4200" dirty="0"/>
              <a:t>какая альтернатива</a:t>
            </a:r>
            <a:r>
              <a:rPr lang="ru-RU" sz="4000" dirty="0"/>
              <a:t>?</a:t>
            </a:r>
          </a:p>
          <a:p>
            <a:pPr algn="l"/>
            <a:endParaRPr lang="ru-RU" dirty="0"/>
          </a:p>
          <a:p>
            <a:pPr algn="l"/>
            <a:endParaRPr lang="ru-RU" dirty="0"/>
          </a:p>
        </p:txBody>
      </p:sp>
      <p:pic>
        <p:nvPicPr>
          <p:cNvPr id="4" name="Рисунок 3">
            <a:extLst>
              <a:ext uri="{FF2B5EF4-FFF2-40B4-BE49-F238E27FC236}">
                <a16:creationId xmlns:a16="http://schemas.microsoft.com/office/drawing/2014/main" xmlns="" id="{E251F00A-70BD-410E-82E1-FC8DF9A14DB3}"/>
              </a:ext>
            </a:extLst>
          </p:cNvPr>
          <p:cNvPicPr>
            <a:picLocks noChangeAspect="1"/>
          </p:cNvPicPr>
          <p:nvPr/>
        </p:nvPicPr>
        <p:blipFill>
          <a:blip r:embed="rId3"/>
          <a:stretch>
            <a:fillRect/>
          </a:stretch>
        </p:blipFill>
        <p:spPr>
          <a:xfrm>
            <a:off x="16933940" y="2465513"/>
            <a:ext cx="6133955" cy="8776274"/>
          </a:xfrm>
          <a:prstGeom prst="rect">
            <a:avLst/>
          </a:prstGeom>
        </p:spPr>
      </p:pic>
      <p:sp>
        <p:nvSpPr>
          <p:cNvPr id="5" name="TextBox 4">
            <a:extLst>
              <a:ext uri="{FF2B5EF4-FFF2-40B4-BE49-F238E27FC236}">
                <a16:creationId xmlns:a16="http://schemas.microsoft.com/office/drawing/2014/main" xmlns="" id="{049D644A-BFA8-4B51-AE20-DF2978E676A9}"/>
              </a:ext>
            </a:extLst>
          </p:cNvPr>
          <p:cNvSpPr txBox="1"/>
          <p:nvPr/>
        </p:nvSpPr>
        <p:spPr>
          <a:xfrm>
            <a:off x="16652994" y="11665749"/>
            <a:ext cx="6529941"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600" b="0" i="0" u="none" strike="noStrike" cap="none" spc="0" normalizeH="0" baseline="0" dirty="0">
                <a:ln>
                  <a:noFill/>
                </a:ln>
                <a:solidFill>
                  <a:srgbClr val="000000"/>
                </a:solidFill>
                <a:effectLst/>
                <a:uFillTx/>
                <a:latin typeface="+mj-lt"/>
                <a:ea typeface="+mj-ea"/>
                <a:cs typeface="+mj-cs"/>
                <a:sym typeface="Helvetica Light"/>
              </a:rPr>
              <a:t>Джеймс </a:t>
            </a:r>
            <a:r>
              <a:rPr kumimoji="0" lang="ru-RU" sz="3600" b="0" i="0" u="none" strike="noStrike" cap="none" spc="0" normalizeH="0" baseline="0" dirty="0" err="1">
                <a:ln>
                  <a:noFill/>
                </a:ln>
                <a:solidFill>
                  <a:srgbClr val="000000"/>
                </a:solidFill>
                <a:effectLst/>
                <a:uFillTx/>
                <a:latin typeface="+mj-lt"/>
                <a:ea typeface="+mj-ea"/>
                <a:cs typeface="+mj-cs"/>
                <a:sym typeface="Helvetica Light"/>
              </a:rPr>
              <a:t>Медисон</a:t>
            </a:r>
            <a:r>
              <a:rPr kumimoji="0" lang="ru-RU" sz="3600" b="0" i="0" u="none" strike="noStrike" cap="none" spc="0" normalizeH="0" baseline="0" dirty="0">
                <a:ln>
                  <a:noFill/>
                </a:ln>
                <a:solidFill>
                  <a:srgbClr val="000000"/>
                </a:solidFill>
                <a:effectLst/>
                <a:uFillTx/>
                <a:latin typeface="+mj-lt"/>
                <a:ea typeface="+mj-ea"/>
                <a:cs typeface="+mj-cs"/>
                <a:sym typeface="Helvetica Light"/>
              </a:rPr>
              <a:t>. 1751-1836</a:t>
            </a:r>
          </a:p>
        </p:txBody>
      </p:sp>
    </p:spTree>
    <p:extLst>
      <p:ext uri="{BB962C8B-B14F-4D97-AF65-F5344CB8AC3E}">
        <p14:creationId xmlns:p14="http://schemas.microsoft.com/office/powerpoint/2010/main" val="315202698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Открытость и </a:t>
            </a:r>
            <a:r>
              <a:rPr lang="en-US" dirty="0"/>
              <a:t>open data</a:t>
            </a:r>
            <a:endParaRPr lang="ru-RU"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912367" y="4503510"/>
            <a:ext cx="10860477" cy="7540526"/>
          </a:xfrm>
          <a:prstGeom prst="rect">
            <a:avLst/>
          </a:prstGeom>
        </p:spPr>
        <p:txBody>
          <a:bodyPr wrap="square">
            <a:spAutoFit/>
          </a:bodyPr>
          <a:lstStyle/>
          <a:p>
            <a:pPr algn="l"/>
            <a:r>
              <a:rPr lang="ru-RU" sz="4400" dirty="0"/>
              <a:t>	Право знать подразумевает создание условий, при которых обычные граждане при помощи легальных средств могут получить доступ к наблюдению и критике за деятельностью правительства и государственных лиц</a:t>
            </a:r>
          </a:p>
          <a:p>
            <a:pPr algn="l"/>
            <a:endParaRPr lang="ru-RU" sz="4400" dirty="0"/>
          </a:p>
          <a:p>
            <a:pPr algn="l"/>
            <a:r>
              <a:rPr lang="ru-RU" sz="4400" dirty="0"/>
              <a:t>Межправительственные Программы  </a:t>
            </a:r>
          </a:p>
          <a:p>
            <a:pPr algn="l"/>
            <a:r>
              <a:rPr lang="ru-RU" sz="4400" dirty="0"/>
              <a:t>«Открытое правительство»,</a:t>
            </a:r>
            <a:r>
              <a:rPr lang="en-US" sz="4400" dirty="0"/>
              <a:t> </a:t>
            </a:r>
            <a:endParaRPr lang="ru-RU" sz="4400" dirty="0"/>
          </a:p>
          <a:p>
            <a:pPr algn="l"/>
            <a:r>
              <a:rPr lang="ru-RU" sz="4400" dirty="0"/>
              <a:t>«</a:t>
            </a:r>
            <a:r>
              <a:rPr lang="en-US" sz="4400" dirty="0"/>
              <a:t>Open Data Government</a:t>
            </a:r>
            <a:r>
              <a:rPr lang="ru-RU" sz="4400" dirty="0"/>
              <a:t>», </a:t>
            </a:r>
          </a:p>
          <a:p>
            <a:pPr algn="l"/>
            <a:r>
              <a:rPr lang="ru-RU" sz="4400" dirty="0"/>
              <a:t>«</a:t>
            </a:r>
            <a:r>
              <a:rPr lang="en-US" sz="4400" dirty="0"/>
              <a:t>Open Data Barometer</a:t>
            </a:r>
            <a:r>
              <a:rPr lang="ru-RU" sz="4400" dirty="0"/>
              <a:t>»</a:t>
            </a:r>
          </a:p>
        </p:txBody>
      </p:sp>
      <p:pic>
        <p:nvPicPr>
          <p:cNvPr id="3" name="Рисунок 2">
            <a:extLst>
              <a:ext uri="{FF2B5EF4-FFF2-40B4-BE49-F238E27FC236}">
                <a16:creationId xmlns:a16="http://schemas.microsoft.com/office/drawing/2014/main" xmlns="" id="{826A6953-4555-40E6-909E-ACEECF62674F}"/>
              </a:ext>
            </a:extLst>
          </p:cNvPr>
          <p:cNvPicPr>
            <a:picLocks noChangeAspect="1"/>
          </p:cNvPicPr>
          <p:nvPr/>
        </p:nvPicPr>
        <p:blipFill>
          <a:blip r:embed="rId3"/>
          <a:stretch>
            <a:fillRect/>
          </a:stretch>
        </p:blipFill>
        <p:spPr>
          <a:xfrm>
            <a:off x="12409546" y="2783759"/>
            <a:ext cx="11062087" cy="9546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96184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en-US" sz="6000" dirty="0"/>
              <a:t>Open government partnership</a:t>
            </a:r>
            <a:endParaRPr lang="ru-RU"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13978" y="4082137"/>
            <a:ext cx="14534406" cy="8217634"/>
          </a:xfrm>
          <a:prstGeom prst="rect">
            <a:avLst/>
          </a:prstGeom>
        </p:spPr>
        <p:txBody>
          <a:bodyPr wrap="square">
            <a:spAutoFit/>
          </a:bodyPr>
          <a:lstStyle/>
          <a:p>
            <a:pPr algn="l"/>
            <a:r>
              <a:rPr lang="ru-RU" sz="4400" dirty="0"/>
              <a:t>Запущенная в 2011 году международная платформа «для повышения открытости правительств по всему миру»</a:t>
            </a:r>
          </a:p>
          <a:p>
            <a:pPr algn="l"/>
            <a:endParaRPr lang="ru-RU" sz="4400" dirty="0"/>
          </a:p>
          <a:p>
            <a:pPr algn="l"/>
            <a:r>
              <a:rPr lang="ru-RU" sz="4400" dirty="0"/>
              <a:t>В программу входят 70 стран, поставившие своими целями добиться повышения показателей открытости, подотчетности правительства и тем самым эффективность аппарата</a:t>
            </a:r>
          </a:p>
          <a:p>
            <a:pPr algn="l"/>
            <a:endParaRPr lang="ru-RU" sz="4400" dirty="0"/>
          </a:p>
          <a:p>
            <a:pPr algn="l"/>
            <a:r>
              <a:rPr lang="ru-RU" sz="4400" dirty="0"/>
              <a:t>Членство ограничено определенными критериями- участники же регулярно обмениваются опытом, разрабатывают планы внутренних реформ</a:t>
            </a:r>
          </a:p>
        </p:txBody>
      </p:sp>
      <p:pic>
        <p:nvPicPr>
          <p:cNvPr id="4" name="Рисунок 3">
            <a:extLst>
              <a:ext uri="{FF2B5EF4-FFF2-40B4-BE49-F238E27FC236}">
                <a16:creationId xmlns:a16="http://schemas.microsoft.com/office/drawing/2014/main" xmlns="" id="{F8207D39-673D-4D64-ABED-ABF18EBE099F}"/>
              </a:ext>
            </a:extLst>
          </p:cNvPr>
          <p:cNvPicPr>
            <a:picLocks noChangeAspect="1"/>
          </p:cNvPicPr>
          <p:nvPr/>
        </p:nvPicPr>
        <p:blipFill>
          <a:blip r:embed="rId3"/>
          <a:stretch>
            <a:fillRect/>
          </a:stretch>
        </p:blipFill>
        <p:spPr>
          <a:xfrm>
            <a:off x="15285465" y="2890605"/>
            <a:ext cx="8572500" cy="8572500"/>
          </a:xfrm>
          <a:prstGeom prst="rect">
            <a:avLst/>
          </a:prstGeom>
        </p:spPr>
      </p:pic>
    </p:spTree>
    <p:extLst>
      <p:ext uri="{BB962C8B-B14F-4D97-AF65-F5344CB8AC3E}">
        <p14:creationId xmlns:p14="http://schemas.microsoft.com/office/powerpoint/2010/main" val="260988383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174424" y="278375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en-US" sz="6000" dirty="0"/>
              <a:t>Open government partnership</a:t>
            </a:r>
            <a:endParaRPr lang="ru-RU"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endParaRPr dirty="0"/>
          </a:p>
        </p:txBody>
      </p:sp>
      <p:sp>
        <p:nvSpPr>
          <p:cNvPr id="61" name="Заголовок основного текста"/>
          <p:cNvSpPr txBox="1"/>
          <p:nvPr/>
        </p:nvSpPr>
        <p:spPr>
          <a:xfrm>
            <a:off x="1226606" y="10102259"/>
            <a:ext cx="19179782"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marL="914400" indent="-914400">
              <a:lnSpc>
                <a:spcPct val="200000"/>
              </a:lnSpc>
              <a:buFont typeface="+mj-lt"/>
              <a:buAutoNum type="arabicPeriod"/>
            </a:pPr>
            <a:endParaRPr sz="4800" dirty="0"/>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t>Факультет Социальных Наук ОП «Политология»</a:t>
            </a:r>
            <a:r>
              <a:rPr dirty="0"/>
              <a:t>.</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Прямоугольник 1">
            <a:extLst>
              <a:ext uri="{FF2B5EF4-FFF2-40B4-BE49-F238E27FC236}">
                <a16:creationId xmlns:a16="http://schemas.microsoft.com/office/drawing/2014/main" xmlns="" id="{56CF04C2-5301-4DA7-A9FD-86F57DDCD353}"/>
              </a:ext>
            </a:extLst>
          </p:cNvPr>
          <p:cNvSpPr/>
          <p:nvPr/>
        </p:nvSpPr>
        <p:spPr>
          <a:xfrm>
            <a:off x="814736" y="4503510"/>
            <a:ext cx="21506372" cy="1631216"/>
          </a:xfrm>
          <a:prstGeom prst="rect">
            <a:avLst/>
          </a:prstGeom>
        </p:spPr>
        <p:txBody>
          <a:bodyPr wrap="square">
            <a:spAutoFit/>
          </a:bodyPr>
          <a:lstStyle/>
          <a:p>
            <a:pPr algn="l"/>
            <a:endParaRPr lang="ru-RU" dirty="0"/>
          </a:p>
          <a:p>
            <a:pPr algn="l"/>
            <a:endParaRPr lang="ru-RU" dirty="0"/>
          </a:p>
        </p:txBody>
      </p:sp>
      <p:sp>
        <p:nvSpPr>
          <p:cNvPr id="12" name="Прямоугольник 11">
            <a:extLst>
              <a:ext uri="{FF2B5EF4-FFF2-40B4-BE49-F238E27FC236}">
                <a16:creationId xmlns:a16="http://schemas.microsoft.com/office/drawing/2014/main" xmlns="" id="{8431986D-0E89-47B2-867E-D7E5539C1F06}"/>
              </a:ext>
            </a:extLst>
          </p:cNvPr>
          <p:cNvSpPr/>
          <p:nvPr/>
        </p:nvSpPr>
        <p:spPr>
          <a:xfrm>
            <a:off x="1113978" y="4082137"/>
            <a:ext cx="12014126" cy="8156079"/>
          </a:xfrm>
          <a:prstGeom prst="rect">
            <a:avLst/>
          </a:prstGeom>
        </p:spPr>
        <p:txBody>
          <a:bodyPr wrap="square">
            <a:spAutoFit/>
          </a:bodyPr>
          <a:lstStyle/>
          <a:p>
            <a:pPr algn="just">
              <a:spcBef>
                <a:spcPts val="1200"/>
              </a:spcBef>
            </a:pPr>
            <a:r>
              <a:rPr lang="en-US" sz="4400" dirty="0"/>
              <a:t>OGP participating countries declare their commitment to: </a:t>
            </a:r>
          </a:p>
          <a:p>
            <a:pPr marL="457200" indent="-457200" algn="just">
              <a:spcBef>
                <a:spcPts val="1200"/>
              </a:spcBef>
              <a:buFont typeface="Arial" panose="020B0604020202020204" pitchFamily="34" charset="0"/>
              <a:buChar char="•"/>
            </a:pPr>
            <a:r>
              <a:rPr lang="en-US" sz="4400" dirty="0"/>
              <a:t>Increase the availability of information about governmental activities</a:t>
            </a:r>
          </a:p>
          <a:p>
            <a:pPr marL="457200" indent="-457200" algn="just">
              <a:spcBef>
                <a:spcPts val="1200"/>
              </a:spcBef>
              <a:buFont typeface="Arial" panose="020B0604020202020204" pitchFamily="34" charset="0"/>
              <a:buChar char="•"/>
            </a:pPr>
            <a:r>
              <a:rPr lang="en-US" sz="4400" dirty="0"/>
              <a:t>Support civic participation</a:t>
            </a:r>
          </a:p>
          <a:p>
            <a:pPr marL="457200" indent="-457200" algn="just">
              <a:spcBef>
                <a:spcPts val="1200"/>
              </a:spcBef>
              <a:buFont typeface="Arial" panose="020B0604020202020204" pitchFamily="34" charset="0"/>
              <a:buChar char="•"/>
            </a:pPr>
            <a:r>
              <a:rPr lang="en-US" sz="4400" dirty="0"/>
              <a:t>Implement the highest standards of professional integrity throughout our administrations</a:t>
            </a:r>
          </a:p>
          <a:p>
            <a:pPr marL="457200" indent="-457200" algn="just">
              <a:spcBef>
                <a:spcPts val="1200"/>
              </a:spcBef>
              <a:buFont typeface="Arial" panose="020B0604020202020204" pitchFamily="34" charset="0"/>
              <a:buChar char="•"/>
            </a:pPr>
            <a:r>
              <a:rPr lang="en-US" sz="4400" dirty="0"/>
              <a:t>Increase access to new technologies for openness and accountability</a:t>
            </a:r>
          </a:p>
          <a:p>
            <a:pPr algn="l"/>
            <a:endParaRPr lang="ru-RU" sz="4400" dirty="0"/>
          </a:p>
        </p:txBody>
      </p:sp>
      <p:pic>
        <p:nvPicPr>
          <p:cNvPr id="3" name="Рисунок 2">
            <a:extLst>
              <a:ext uri="{FF2B5EF4-FFF2-40B4-BE49-F238E27FC236}">
                <a16:creationId xmlns:a16="http://schemas.microsoft.com/office/drawing/2014/main" xmlns="" id="{C2D4B363-67B7-45D1-A06A-AB822AF76285}"/>
              </a:ext>
            </a:extLst>
          </p:cNvPr>
          <p:cNvPicPr>
            <a:picLocks noChangeAspect="1"/>
          </p:cNvPicPr>
          <p:nvPr/>
        </p:nvPicPr>
        <p:blipFill>
          <a:blip r:embed="rId3"/>
          <a:stretch>
            <a:fillRect/>
          </a:stretch>
        </p:blipFill>
        <p:spPr>
          <a:xfrm>
            <a:off x="14899134" y="3002157"/>
            <a:ext cx="8572500" cy="8572500"/>
          </a:xfrm>
          <a:prstGeom prst="rect">
            <a:avLst/>
          </a:prstGeom>
        </p:spPr>
      </p:pic>
    </p:spTree>
    <p:extLst>
      <p:ext uri="{BB962C8B-B14F-4D97-AF65-F5344CB8AC3E}">
        <p14:creationId xmlns:p14="http://schemas.microsoft.com/office/powerpoint/2010/main" val="3342086402"/>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1875</TotalTime>
  <Words>1347</Words>
  <Application>Microsoft Office PowerPoint</Application>
  <PresentationFormat>Произвольный</PresentationFormat>
  <Paragraphs>181</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artem</dc:creator>
  <cp:lastModifiedBy>1</cp:lastModifiedBy>
  <cp:revision>48</cp:revision>
  <dcterms:modified xsi:type="dcterms:W3CDTF">2019-06-07T11:11:11Z</dcterms:modified>
</cp:coreProperties>
</file>