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  <p:sldId id="263" r:id="rId9"/>
    <p:sldId id="265" r:id="rId10"/>
    <p:sldId id="266" r:id="rId11"/>
    <p:sldId id="264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181"/>
    <p:restoredTop sz="94686"/>
  </p:normalViewPr>
  <p:slideViewPr>
    <p:cSldViewPr snapToGrid="0" snapToObjects="1">
      <p:cViewPr varScale="1">
        <p:scale>
          <a:sx n="109" d="100"/>
          <a:sy n="109" d="100"/>
        </p:scale>
        <p:origin x="19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40522-BA6D-044E-B2A5-80B80D5CD01C}" type="datetimeFigureOut">
              <a:rPr lang="ru-RU" smtClean="0"/>
              <a:t>31.05.2019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6FF14A9-7135-A44C-B2D4-7B35D70693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5119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40522-BA6D-044E-B2A5-80B80D5CD01C}" type="datetimeFigureOut">
              <a:rPr lang="ru-RU" smtClean="0"/>
              <a:t>31.05.2019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6FF14A9-7135-A44C-B2D4-7B35D70693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1894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40522-BA6D-044E-B2A5-80B80D5CD01C}" type="datetimeFigureOut">
              <a:rPr lang="ru-RU" smtClean="0"/>
              <a:t>31.05.2019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6FF14A9-7135-A44C-B2D4-7B35D7069386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66095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40522-BA6D-044E-B2A5-80B80D5CD01C}" type="datetimeFigureOut">
              <a:rPr lang="ru-RU" smtClean="0"/>
              <a:t>31.05.2019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6FF14A9-7135-A44C-B2D4-7B35D70693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1564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40522-BA6D-044E-B2A5-80B80D5CD01C}" type="datetimeFigureOut">
              <a:rPr lang="ru-RU" smtClean="0"/>
              <a:t>31.05.2019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6FF14A9-7135-A44C-B2D4-7B35D7069386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20275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40522-BA6D-044E-B2A5-80B80D5CD01C}" type="datetimeFigureOut">
              <a:rPr lang="ru-RU" smtClean="0"/>
              <a:t>31.05.2019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6FF14A9-7135-A44C-B2D4-7B35D70693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8314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40522-BA6D-044E-B2A5-80B80D5CD01C}" type="datetimeFigureOut">
              <a:rPr lang="ru-RU" smtClean="0"/>
              <a:t>31.05.2019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F14A9-7135-A44C-B2D4-7B35D70693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68345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40522-BA6D-044E-B2A5-80B80D5CD01C}" type="datetimeFigureOut">
              <a:rPr lang="ru-RU" smtClean="0"/>
              <a:t>31.05.2019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F14A9-7135-A44C-B2D4-7B35D70693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518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40522-BA6D-044E-B2A5-80B80D5CD01C}" type="datetimeFigureOut">
              <a:rPr lang="ru-RU" smtClean="0"/>
              <a:t>31.05.2019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F14A9-7135-A44C-B2D4-7B35D70693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257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40522-BA6D-044E-B2A5-80B80D5CD01C}" type="datetimeFigureOut">
              <a:rPr lang="ru-RU" smtClean="0"/>
              <a:t>31.05.2019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6FF14A9-7135-A44C-B2D4-7B35D70693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5481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40522-BA6D-044E-B2A5-80B80D5CD01C}" type="datetimeFigureOut">
              <a:rPr lang="ru-RU" smtClean="0"/>
              <a:t>31.05.2019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6FF14A9-7135-A44C-B2D4-7B35D70693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6068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40522-BA6D-044E-B2A5-80B80D5CD01C}" type="datetimeFigureOut">
              <a:rPr lang="ru-RU" smtClean="0"/>
              <a:t>31.05.2019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6FF14A9-7135-A44C-B2D4-7B35D70693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6503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40522-BA6D-044E-B2A5-80B80D5CD01C}" type="datetimeFigureOut">
              <a:rPr lang="ru-RU" smtClean="0"/>
              <a:t>31.05.2019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F14A9-7135-A44C-B2D4-7B35D70693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2270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40522-BA6D-044E-B2A5-80B80D5CD01C}" type="datetimeFigureOut">
              <a:rPr lang="ru-RU" smtClean="0"/>
              <a:t>31.05.2019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F14A9-7135-A44C-B2D4-7B35D70693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409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40522-BA6D-044E-B2A5-80B80D5CD01C}" type="datetimeFigureOut">
              <a:rPr lang="ru-RU" smtClean="0"/>
              <a:t>31.05.2019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F14A9-7135-A44C-B2D4-7B35D70693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9744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40522-BA6D-044E-B2A5-80B80D5CD01C}" type="datetimeFigureOut">
              <a:rPr lang="ru-RU" smtClean="0"/>
              <a:t>31.05.2019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6FF14A9-7135-A44C-B2D4-7B35D70693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1667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40522-BA6D-044E-B2A5-80B80D5CD01C}" type="datetimeFigureOut">
              <a:rPr lang="ru-RU" smtClean="0"/>
              <a:t>31.05.2019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6FF14A9-7135-A44C-B2D4-7B35D70693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1427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eimonakhov@edu.hse.ru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7">
            <a:extLst>
              <a:ext uri="{FF2B5EF4-FFF2-40B4-BE49-F238E27FC236}">
                <a16:creationId xmlns:a16="http://schemas.microsoft.com/office/drawing/2014/main" id="{F2EA518E-6C90-4FB8-9D88-C59B749893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5BE0C8-E51F-7C4D-81EB-94C351D5A2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2873" y="782782"/>
            <a:ext cx="9008254" cy="3410475"/>
          </a:xfrm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u-RU" sz="6000" dirty="0"/>
              <a:t>Электоральная коррупция</a:t>
            </a:r>
          </a:p>
        </p:txBody>
      </p:sp>
      <p:sp>
        <p:nvSpPr>
          <p:cNvPr id="43" name="Rectangle 9">
            <a:extLst>
              <a:ext uri="{FF2B5EF4-FFF2-40B4-BE49-F238E27FC236}">
                <a16:creationId xmlns:a16="http://schemas.microsoft.com/office/drawing/2014/main" id="{51AFC3C9-5F6F-4B0C-B9BC-4538C1E6F3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50424"/>
            <a:ext cx="12192000" cy="230757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2856931-AB88-EA41-B4B9-5FA3D79EA1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94165" y="4948935"/>
            <a:ext cx="8956962" cy="1126283"/>
          </a:xfrm>
        </p:spPr>
        <p:txBody>
          <a:bodyPr anchor="ctr"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ru-RU" dirty="0">
                <a:solidFill>
                  <a:schemeClr val="bg1"/>
                </a:solidFill>
              </a:rPr>
              <a:t>Монахов Евгений</a:t>
            </a:r>
          </a:p>
          <a:p>
            <a:pPr>
              <a:lnSpc>
                <a:spcPct val="90000"/>
              </a:lnSpc>
            </a:pPr>
            <a:r>
              <a:rPr lang="ru-RU" dirty="0">
                <a:solidFill>
                  <a:schemeClr val="bg1"/>
                </a:solidFill>
              </a:rPr>
              <a:t>Факультет социальных наук</a:t>
            </a:r>
          </a:p>
          <a:p>
            <a:pPr>
              <a:lnSpc>
                <a:spcPct val="90000"/>
              </a:lnSpc>
            </a:pPr>
            <a:r>
              <a:rPr lang="ru-RU" dirty="0">
                <a:solidFill>
                  <a:schemeClr val="bg1"/>
                </a:solidFill>
              </a:rPr>
              <a:t>ОП «Политология»</a:t>
            </a:r>
            <a:r>
              <a:rPr lang="en-US" dirty="0">
                <a:solidFill>
                  <a:schemeClr val="bg1"/>
                </a:solidFill>
              </a:rPr>
              <a:t> </a:t>
            </a:r>
            <a:endParaRPr lang="ru-RU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ru-RU" dirty="0">
                <a:solidFill>
                  <a:schemeClr val="bg1"/>
                </a:solidFill>
              </a:rPr>
              <a:t>БПТ 173</a:t>
            </a:r>
            <a:r>
              <a:rPr lang="en-US" dirty="0">
                <a:solidFill>
                  <a:schemeClr val="bg1"/>
                </a:solidFill>
              </a:rPr>
              <a:t> </a:t>
            </a:r>
            <a:endParaRPr lang="ru-RU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4" name="Freeform 11">
            <a:extLst>
              <a:ext uri="{FF2B5EF4-FFF2-40B4-BE49-F238E27FC236}">
                <a16:creationId xmlns:a16="http://schemas.microsoft.com/office/drawing/2014/main" id="{BA844245-4805-4DD5-AF47-842A0B27FA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5019122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1C6B0A8-AB28-BC44-959C-A800E27B943B}"/>
              </a:ext>
            </a:extLst>
          </p:cNvPr>
          <p:cNvSpPr txBox="1"/>
          <p:nvPr/>
        </p:nvSpPr>
        <p:spPr>
          <a:xfrm>
            <a:off x="1794165" y="6227508"/>
            <a:ext cx="9220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Москва, 2018</a:t>
            </a:r>
          </a:p>
        </p:txBody>
      </p:sp>
    </p:spTree>
    <p:extLst>
      <p:ext uri="{BB962C8B-B14F-4D97-AF65-F5344CB8AC3E}">
        <p14:creationId xmlns:p14="http://schemas.microsoft.com/office/powerpoint/2010/main" val="23976054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CE7569-F1FB-F244-9760-E73AF531E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0"/>
            <a:ext cx="8915399" cy="1468800"/>
          </a:xfrm>
        </p:spPr>
        <p:txBody>
          <a:bodyPr/>
          <a:lstStyle/>
          <a:p>
            <a:r>
              <a:rPr lang="ru-RU" dirty="0"/>
              <a:t>Источники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60A32B3-4987-4D4D-82CB-6ACA61AE73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89212" y="1606062"/>
            <a:ext cx="8915399" cy="5005753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Нисневич Юлий Анатольевич Электоральная коррупция и модель участия в выборах в России // Актуальные проблемы экономики и права. 2013. №4 (28).</a:t>
            </a:r>
          </a:p>
          <a:p>
            <a:pPr algn="just">
              <a:lnSpc>
                <a:spcPct val="12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Зырянова Ирина Александровна К вопросу о понятии коррупции в российском избирательном процессе // Теория и практика общественного развития. 2013. №11.</a:t>
            </a:r>
          </a:p>
          <a:p>
            <a:pPr algn="just">
              <a:lnSpc>
                <a:spcPct val="12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Нисневич Ю.А. ПОЛИТИКО-ПРАВОВОЙ АНАЛИЗ ПАРЛАМЕНТСКИХ И ПРЕЗИДЕНТСКИХ ВЫБОРОВ 2007–2008 гг.. М.: Издательский дом Государственного университета – Высшей школы экономики, 2009.</a:t>
            </a:r>
          </a:p>
          <a:p>
            <a:pPr algn="just">
              <a:lnSpc>
                <a:spcPct val="12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Нисневич Юлий Анатольевич Электоральная коррупция и ее зарождение в постсоветской России // Вестник РУДН. Серия: Политология. 2014. №3. </a:t>
            </a:r>
          </a:p>
          <a:p>
            <a:pPr algn="just">
              <a:lnSpc>
                <a:spcPct val="12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Касаткина Наталия Михайловна Финансирование выборов в зарубежных государствах // Журнал российского права. 2009. №5</a:t>
            </a:r>
          </a:p>
          <a:p>
            <a:pPr algn="just">
              <a:lnSpc>
                <a:spcPct val="120000"/>
              </a:lnSpc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Досакаев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Алиберди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Базарбиевич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Проблемы финансирования избирательной кампании в Российской Федерации // Вестник КРУ МВД России. 2013. №1 </a:t>
            </a:r>
          </a:p>
          <a:p>
            <a:pPr algn="just">
              <a:lnSpc>
                <a:spcPct val="120000"/>
              </a:lnSpc>
            </a:pPr>
            <a:r>
              <a:rPr lang="e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Difference Between Hard Money vs. Soft Money // Investopedia URL: https://</a:t>
            </a:r>
            <a:r>
              <a:rPr lang="e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www.investopedia.com</a:t>
            </a:r>
            <a:r>
              <a:rPr lang="en" dirty="0">
                <a:latin typeface="Times New Roman" panose="02020603050405020304" pitchFamily="18" charset="0"/>
                <a:cs typeface="Times New Roman" panose="02020603050405020304" pitchFamily="18" charset="0"/>
              </a:rPr>
              <a:t>/ask/answers/08/hard-money-soft-</a:t>
            </a:r>
            <a:r>
              <a:rPr lang="e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money.asp</a:t>
            </a:r>
            <a:r>
              <a:rPr lang="e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дата</a:t>
            </a:r>
            <a:r>
              <a:rPr lang="e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обращения</a:t>
            </a:r>
            <a:r>
              <a:rPr lang="en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01.03.2019).</a:t>
            </a:r>
          </a:p>
          <a:p>
            <a:pPr algn="just">
              <a:lnSpc>
                <a:spcPct val="12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"Об основных гарантиях избирательных прав и права на участие в референдуме граждан Российской Федерации" от 12.06.2002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67-ФЗ</a:t>
            </a:r>
          </a:p>
          <a:p>
            <a:pPr algn="just">
              <a:lnSpc>
                <a:spcPct val="12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"О противодействии коррупции" от 25.12.2008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273-ФЗ</a:t>
            </a:r>
          </a:p>
          <a:p>
            <a:pPr algn="just">
              <a:lnSpc>
                <a:spcPct val="12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"О политических партиях" от 11.07.2001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95-ФЗ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0681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70FDEA4-69FA-FF49-B55C-FCE31056245B}"/>
              </a:ext>
            </a:extLst>
          </p:cNvPr>
          <p:cNvSpPr txBox="1"/>
          <p:nvPr/>
        </p:nvSpPr>
        <p:spPr>
          <a:xfrm>
            <a:off x="2701159" y="2967335"/>
            <a:ext cx="83150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574007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B03516-8EF6-C045-82E6-B2C631F33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Контакты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642B67-F69C-6D4A-960D-80DD80F9C0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1897656"/>
          </a:xfrm>
        </p:spPr>
        <p:txBody>
          <a:bodyPr>
            <a:normAutofit/>
          </a:bodyPr>
          <a:lstStyle/>
          <a:p>
            <a:r>
              <a:rPr lang="ru-RU" dirty="0"/>
              <a:t>Монахов Евгений Игоревич</a:t>
            </a:r>
          </a:p>
          <a:p>
            <a:r>
              <a:rPr lang="en-US" dirty="0"/>
              <a:t>E-mail: </a:t>
            </a:r>
            <a:r>
              <a:rPr lang="en-US" dirty="0">
                <a:hlinkClick r:id="rId2"/>
              </a:rPr>
              <a:t>eimonakhov@edu.hse.ru</a:t>
            </a:r>
            <a:endParaRPr lang="en-US" dirty="0"/>
          </a:p>
          <a:p>
            <a:r>
              <a:rPr lang="ru-RU" dirty="0"/>
              <a:t>Телефон: +79775052763 </a:t>
            </a:r>
          </a:p>
        </p:txBody>
      </p:sp>
    </p:spTree>
    <p:extLst>
      <p:ext uri="{BB962C8B-B14F-4D97-AF65-F5344CB8AC3E}">
        <p14:creationId xmlns:p14="http://schemas.microsoft.com/office/powerpoint/2010/main" val="2062347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F88D80-F042-344B-804A-EE8645522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Термин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3800EB-FC25-2746-9920-6EE5CAFCA6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Электоральная коррупция - деятельность, нарушающая нормальный ход выборов с помощью использования публичных возможностей для реализации в ходе подготовки, проведения или по итогам выборов личных или корпоративных интересов</a:t>
            </a:r>
          </a:p>
          <a:p>
            <a:pPr algn="just"/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Коррупция в избирательном процессе помимо подкупа и продажности включает в себя и иные злоупотребления ее субъектами своим статусом, служебным положением</a:t>
            </a:r>
          </a:p>
        </p:txBody>
      </p:sp>
    </p:spTree>
    <p:extLst>
      <p:ext uri="{BB962C8B-B14F-4D97-AF65-F5344CB8AC3E}">
        <p14:creationId xmlns:p14="http://schemas.microsoft.com/office/powerpoint/2010/main" val="3953864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F11DAA-5BBE-9B41-8901-B65CAB8A2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Специфические элементы электоральной коррупции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19287D-F471-BB4C-995A-545FA089C9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особая сфера существования в обществе - избирательный процесс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специфический субъектный состав - участники избирательного процесса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особенность деяний субъектов коррупции - заключается в использовании особенностей правового статуса участника выборов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специфика цели субъектов коррупции - преобладающим мотивом действий коррупционеров является политический мотив - борьба за власть.</a:t>
            </a:r>
          </a:p>
        </p:txBody>
      </p:sp>
    </p:spTree>
    <p:extLst>
      <p:ext uri="{BB962C8B-B14F-4D97-AF65-F5344CB8AC3E}">
        <p14:creationId xmlns:p14="http://schemas.microsoft.com/office/powerpoint/2010/main" val="3735578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94EB1A-0F15-6B4D-8A1C-C1BA880F0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9148" y="603089"/>
            <a:ext cx="8911687" cy="1280890"/>
          </a:xfrm>
        </p:spPr>
        <p:txBody>
          <a:bodyPr/>
          <a:lstStyle/>
          <a:p>
            <a:r>
              <a:rPr lang="ru-RU" dirty="0"/>
              <a:t>Сложности с определением круга субъектов коррупции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36B5240-CB10-6A47-B0FF-3634280FF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1" y="1883979"/>
            <a:ext cx="9371560" cy="458251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Исчерпывающего перечня субъектов избирательного процесса ни в действующем законодательстве о выборах, ни в научно-правовой литературе не содержится. </a:t>
            </a:r>
          </a:p>
          <a:p>
            <a:pPr algn="just"/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граждане Российской Федерации 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избиратели 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кандидаты 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избирательные объединения 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доверенные лица и уполномоченные представители</a:t>
            </a:r>
          </a:p>
          <a:p>
            <a:pPr algn="just"/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Наблюдатели</a:t>
            </a:r>
          </a:p>
          <a:p>
            <a:pPr algn="just"/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избирательные комиссии и их члены с правом решающего голоса 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массовой информации и их представители </a:t>
            </a:r>
          </a:p>
          <a:p>
            <a:pPr algn="just"/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лица, замещающие государственные или выборные муниципальные должности…</a:t>
            </a:r>
          </a:p>
          <a:p>
            <a:pPr algn="just"/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лица, предоставляющих иным субъектам избирательного процесса выгоды 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635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DF1878-8741-4B49-B6F6-7D61E653C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Классификация административного ресурса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7F98CBA-A0FD-884F-B692-97779C865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Силовой ресурс 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Регуляторный ресурс 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Законодательный ресурс 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Институциональный ресурс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Кадровый ресурс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Финансовый ресурс 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Статусный ресурс </a:t>
            </a:r>
          </a:p>
        </p:txBody>
      </p:sp>
    </p:spTree>
    <p:extLst>
      <p:ext uri="{BB962C8B-B14F-4D97-AF65-F5344CB8AC3E}">
        <p14:creationId xmlns:p14="http://schemas.microsoft.com/office/powerpoint/2010/main" val="2235124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1C4D7B-CEA6-F445-933E-67D5E3137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Финансирование выборов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743B6EE-9AF9-D444-91C3-C1AD23ECF0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часто встречаются следующие незаконные действия:</a:t>
            </a:r>
          </a:p>
          <a:p>
            <a:pPr marL="0" indent="0" algn="just">
              <a:buNone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теневое финансирование в обход избирательных фондов кандидатов («черной наличностью»);</a:t>
            </a:r>
          </a:p>
          <a:p>
            <a:pPr lvl="0"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превышение предельных размеров избирательных фондов;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поступления из запрещенных законом источников. </a:t>
            </a:r>
          </a:p>
        </p:txBody>
      </p:sp>
    </p:spTree>
    <p:extLst>
      <p:ext uri="{BB962C8B-B14F-4D97-AF65-F5344CB8AC3E}">
        <p14:creationId xmlns:p14="http://schemas.microsoft.com/office/powerpoint/2010/main" val="48252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A723A9-6BAE-1449-B54C-FD881DA89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3490" y="0"/>
            <a:ext cx="10678510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Коррупционное использование  государственного финансирования избирательных кампаний кандидатов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97B6754-9100-8642-ABFC-F9FD5921D2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Некоторые положения избирательного законодательства способны детерминировать противоправное использование кандидатом предоставляемого со стороны государства финансирования:</a:t>
            </a:r>
          </a:p>
          <a:p>
            <a:pPr marL="0" indent="0" algn="just">
              <a:buNone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ч. 30 ст. 38 Федерального закона «Об основных гарантиях избирательных прав и права на участие в референдуме граждан Российской Федерации» </a:t>
            </a:r>
          </a:p>
        </p:txBody>
      </p:sp>
    </p:spTree>
    <p:extLst>
      <p:ext uri="{BB962C8B-B14F-4D97-AF65-F5344CB8AC3E}">
        <p14:creationId xmlns:p14="http://schemas.microsoft.com/office/powerpoint/2010/main" val="3054986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1841E0-36AC-D545-9D82-E1F997366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Избирательный залог – возможное решение проблемы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D358048-CFF3-8544-8E8A-994EC4332F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2885514"/>
            <a:ext cx="8915400" cy="37776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Избирательный залог — это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одной стороны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возможность покрытия малой части материальных затрат государства за счет не обладающих авторитетом у электората кандидатов, участвующих на выборах не ради получения президентского мандата</a:t>
            </a:r>
            <a:endParaRPr lang="en-US" sz="2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другой стороны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избирательный залог выступает как ответственность за не преодоление кандидатом процентного "барьера", выступающего единственным гарантом возврата ранее внесенного денежного взноса</a:t>
            </a:r>
          </a:p>
        </p:txBody>
      </p:sp>
    </p:spTree>
    <p:extLst>
      <p:ext uri="{BB962C8B-B14F-4D97-AF65-F5344CB8AC3E}">
        <p14:creationId xmlns:p14="http://schemas.microsoft.com/office/powerpoint/2010/main" val="2885678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F58F7B-4137-7C43-AE4B-DD98B33BA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1097076"/>
            <a:ext cx="8911687" cy="1280890"/>
          </a:xfrm>
        </p:spPr>
        <p:txBody>
          <a:bodyPr/>
          <a:lstStyle/>
          <a:p>
            <a:pPr algn="ctr"/>
            <a:r>
              <a:rPr lang="en-US" dirty="0"/>
              <a:t>Soft-money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0C97F6D-0738-C648-9742-7D675F9B12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983302"/>
            <a:ext cx="8915400" cy="3777622"/>
          </a:xfrm>
        </p:spPr>
        <p:txBody>
          <a:bodyPr>
            <a:noAutofit/>
          </a:bodyPr>
          <a:lstStyle/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Представляют собой деньги, которые собираются и тратятся за рамками ограничений и запретов, установленных федеральным избирательным законодательством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Используются на нужды «партийного строительства» так, что косвенным образом способны значительно повлиять на избирательную кампанию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Деньги, внесенные непосредственно конкретному кандидату, называются </a:t>
            </a:r>
            <a: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жесткими деньгами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косвенные взносы в политические партии и комитеты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</a:t>
            </a:r>
            <a: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мягкие деньги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37687336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748</TotalTime>
  <Words>560</Words>
  <Application>Microsoft Macintosh PowerPoint</Application>
  <PresentationFormat>Широкоэкранный</PresentationFormat>
  <Paragraphs>72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Century Gothic</vt:lpstr>
      <vt:lpstr>Times New Roman</vt:lpstr>
      <vt:lpstr>Wingdings 3</vt:lpstr>
      <vt:lpstr>Легкий дым</vt:lpstr>
      <vt:lpstr>Электоральная коррупция</vt:lpstr>
      <vt:lpstr>Термин</vt:lpstr>
      <vt:lpstr>Специфические элементы электоральной коррупции</vt:lpstr>
      <vt:lpstr>Сложности с определением круга субъектов коррупции</vt:lpstr>
      <vt:lpstr>Классификация административного ресурса</vt:lpstr>
      <vt:lpstr>Финансирование выборов</vt:lpstr>
      <vt:lpstr>Коррупционное использование  государственного финансирования избирательных кампаний кандидатов </vt:lpstr>
      <vt:lpstr>Избирательный залог – возможное решение проблемы</vt:lpstr>
      <vt:lpstr>Soft-money</vt:lpstr>
      <vt:lpstr>Источники</vt:lpstr>
      <vt:lpstr>Презентация PowerPoint</vt:lpstr>
      <vt:lpstr>Контакты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Электоральная коррупция и политическое финансирование</dc:title>
  <dc:creator>Монахов Евгений Игоревич</dc:creator>
  <cp:lastModifiedBy>Монахов Евгений Игоревич</cp:lastModifiedBy>
  <cp:revision>18</cp:revision>
  <dcterms:created xsi:type="dcterms:W3CDTF">2019-03-30T13:51:46Z</dcterms:created>
  <dcterms:modified xsi:type="dcterms:W3CDTF">2019-05-31T14:11:38Z</dcterms:modified>
</cp:coreProperties>
</file>