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2"/>
    <p:sldId id="257" r:id="rId3"/>
    <p:sldId id="273" r:id="rId4"/>
    <p:sldId id="272" r:id="rId5"/>
    <p:sldId id="271" r:id="rId6"/>
    <p:sldId id="274" r:id="rId7"/>
    <p:sldId id="270" r:id="rId8"/>
    <p:sldId id="269" r:id="rId9"/>
    <p:sldId id="275" r:id="rId10"/>
    <p:sldId id="268" r:id="rId11"/>
    <p:sldId id="267" r:id="rId12"/>
    <p:sldId id="266" r:id="rId13"/>
    <p:sldId id="265" r:id="rId14"/>
    <p:sldId id="264" r:id="rId15"/>
    <p:sldId id="276" r:id="rId16"/>
    <p:sldId id="277" r:id="rId17"/>
    <p:sldId id="263" r:id="rId18"/>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9pPr>
  </p:defaultTextStyle>
  <p:extLst>
    <p:ext uri="{EFAFB233-063F-42B5-8137-9DF3F51BA10A}">
      <p15:sldGuideLst xmlns:p15="http://schemas.microsoft.com/office/powerpoint/2012/main" xmlns="">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9" d="100"/>
          <a:sy n="49" d="100"/>
        </p:scale>
        <p:origin x="-58" y="5"/>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2D860F-4653-48EF-83E8-853084492924}"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ru-RU"/>
        </a:p>
      </dgm:t>
    </dgm:pt>
    <dgm:pt modelId="{26B8FD53-281E-4672-AEE6-B9E5527E8845}">
      <dgm:prSet phldrT="[Текст]" custT="1"/>
      <dgm:spPr/>
      <dgm:t>
        <a:bodyPr/>
        <a:lstStyle/>
        <a:p>
          <a:r>
            <a:rPr lang="ru-RU" sz="2400" dirty="0"/>
            <a:t>Необходимость принятия закона который может быть подвергнут серьезной критике либо отклонен</a:t>
          </a:r>
        </a:p>
      </dgm:t>
    </dgm:pt>
    <dgm:pt modelId="{2BA80554-9F3F-459C-8D2D-BD8801F9453B}" type="parTrans" cxnId="{D8F32F54-0C3B-4D0B-AB47-3AA694B48C18}">
      <dgm:prSet/>
      <dgm:spPr/>
      <dgm:t>
        <a:bodyPr/>
        <a:lstStyle/>
        <a:p>
          <a:endParaRPr lang="ru-RU"/>
        </a:p>
      </dgm:t>
    </dgm:pt>
    <dgm:pt modelId="{7FCCFEEE-38F6-491F-82E3-A4BD12A1406D}" type="sibTrans" cxnId="{D8F32F54-0C3B-4D0B-AB47-3AA694B48C18}">
      <dgm:prSet/>
      <dgm:spPr/>
      <dgm:t>
        <a:bodyPr/>
        <a:lstStyle/>
        <a:p>
          <a:endParaRPr lang="ru-RU"/>
        </a:p>
      </dgm:t>
    </dgm:pt>
    <dgm:pt modelId="{C5209DFC-7657-4509-A682-9D4D4B84ED81}">
      <dgm:prSet phldrT="[Текст]"/>
      <dgm:spPr/>
      <dgm:t>
        <a:bodyPr/>
        <a:lstStyle/>
        <a:p>
          <a:r>
            <a:rPr lang="ru-RU" dirty="0"/>
            <a:t>Необходимость поддержки остальных депутатов</a:t>
          </a:r>
        </a:p>
      </dgm:t>
    </dgm:pt>
    <dgm:pt modelId="{47567F97-4FBF-432A-A429-9F8B7C12065E}" type="parTrans" cxnId="{9AB85058-A237-45A5-A3C0-13966E88B4B3}">
      <dgm:prSet/>
      <dgm:spPr/>
      <dgm:t>
        <a:bodyPr/>
        <a:lstStyle/>
        <a:p>
          <a:endParaRPr lang="ru-RU"/>
        </a:p>
      </dgm:t>
    </dgm:pt>
    <dgm:pt modelId="{4B7EDB0E-FD85-474A-AF1C-0628DFB30A29}" type="sibTrans" cxnId="{9AB85058-A237-45A5-A3C0-13966E88B4B3}">
      <dgm:prSet/>
      <dgm:spPr/>
      <dgm:t>
        <a:bodyPr/>
        <a:lstStyle/>
        <a:p>
          <a:endParaRPr lang="ru-RU"/>
        </a:p>
      </dgm:t>
    </dgm:pt>
    <dgm:pt modelId="{77C1DA0B-B413-4125-A239-1E26F49E04DF}">
      <dgm:prSet phldrT="[Текст]"/>
      <dgm:spPr/>
      <dgm:t>
        <a:bodyPr/>
        <a:lstStyle/>
        <a:p>
          <a:r>
            <a:rPr lang="ru-RU" dirty="0"/>
            <a:t>Создание взаимной договоренности (возможно использование незаконных средств таких как взятка, шантаж и др.)</a:t>
          </a:r>
        </a:p>
      </dgm:t>
    </dgm:pt>
    <dgm:pt modelId="{A8582181-298F-4397-93E2-E671C5511E81}" type="parTrans" cxnId="{E6C21BA0-370A-4BF2-A79E-5B82BFD3F403}">
      <dgm:prSet/>
      <dgm:spPr/>
      <dgm:t>
        <a:bodyPr/>
        <a:lstStyle/>
        <a:p>
          <a:endParaRPr lang="ru-RU"/>
        </a:p>
      </dgm:t>
    </dgm:pt>
    <dgm:pt modelId="{9F39D9B0-2BC2-428C-AD49-61DD1BF9672A}" type="sibTrans" cxnId="{E6C21BA0-370A-4BF2-A79E-5B82BFD3F403}">
      <dgm:prSet/>
      <dgm:spPr/>
      <dgm:t>
        <a:bodyPr/>
        <a:lstStyle/>
        <a:p>
          <a:endParaRPr lang="ru-RU"/>
        </a:p>
      </dgm:t>
    </dgm:pt>
    <dgm:pt modelId="{09FF149D-DF77-4357-90E4-EEE7CAA3F646}">
      <dgm:prSet phldrT="[Текст]"/>
      <dgm:spPr/>
      <dgm:t>
        <a:bodyPr/>
        <a:lstStyle/>
        <a:p>
          <a:r>
            <a:rPr lang="ru-RU" dirty="0"/>
            <a:t>Принятие законопроекта большинством голосов (возможность избежания внесения поправок)</a:t>
          </a:r>
        </a:p>
      </dgm:t>
    </dgm:pt>
    <dgm:pt modelId="{1CFE72C8-FA89-4351-82B7-04C0FE6D9162}" type="parTrans" cxnId="{A25A571B-4593-49B5-A897-966C1390460A}">
      <dgm:prSet/>
      <dgm:spPr/>
      <dgm:t>
        <a:bodyPr/>
        <a:lstStyle/>
        <a:p>
          <a:endParaRPr lang="ru-RU"/>
        </a:p>
      </dgm:t>
    </dgm:pt>
    <dgm:pt modelId="{BD69A7A3-A283-4921-BAF0-29AD28AEFF6B}" type="sibTrans" cxnId="{A25A571B-4593-49B5-A897-966C1390460A}">
      <dgm:prSet/>
      <dgm:spPr/>
      <dgm:t>
        <a:bodyPr/>
        <a:lstStyle/>
        <a:p>
          <a:endParaRPr lang="ru-RU"/>
        </a:p>
      </dgm:t>
    </dgm:pt>
    <dgm:pt modelId="{3E1CAB6D-C37C-442E-B947-053118D65BBD}">
      <dgm:prSet phldrT="[Текст]"/>
      <dgm:spPr/>
      <dgm:t>
        <a:bodyPr/>
        <a:lstStyle/>
        <a:p>
          <a:r>
            <a:rPr lang="ru-RU" dirty="0"/>
            <a:t>Принятой закон активно отстаивает интересы определённой группы давления (возможно даже в ущерб государству и</a:t>
          </a:r>
          <a:r>
            <a:rPr lang="en-US" dirty="0"/>
            <a:t>/</a:t>
          </a:r>
          <a:r>
            <a:rPr lang="ru-RU" dirty="0"/>
            <a:t>или обществу)</a:t>
          </a:r>
        </a:p>
      </dgm:t>
    </dgm:pt>
    <dgm:pt modelId="{A13B37ED-6C2C-48CF-8A3A-294EB3460C1F}" type="parTrans" cxnId="{30284B99-1841-41AD-8215-60EF97C0DD98}">
      <dgm:prSet/>
      <dgm:spPr/>
      <dgm:t>
        <a:bodyPr/>
        <a:lstStyle/>
        <a:p>
          <a:endParaRPr lang="ru-RU"/>
        </a:p>
      </dgm:t>
    </dgm:pt>
    <dgm:pt modelId="{4A279591-E628-4951-A71C-371D4ECD99AF}" type="sibTrans" cxnId="{30284B99-1841-41AD-8215-60EF97C0DD98}">
      <dgm:prSet/>
      <dgm:spPr/>
      <dgm:t>
        <a:bodyPr/>
        <a:lstStyle/>
        <a:p>
          <a:endParaRPr lang="ru-RU"/>
        </a:p>
      </dgm:t>
    </dgm:pt>
    <dgm:pt modelId="{38DB41DA-4381-4844-B34B-05CC9CC3DA8B}" type="pres">
      <dgm:prSet presAssocID="{C62D860F-4653-48EF-83E8-853084492924}" presName="Name0" presStyleCnt="0">
        <dgm:presLayoutVars>
          <dgm:dir/>
          <dgm:resizeHandles val="exact"/>
        </dgm:presLayoutVars>
      </dgm:prSet>
      <dgm:spPr/>
      <dgm:t>
        <a:bodyPr/>
        <a:lstStyle/>
        <a:p>
          <a:endParaRPr lang="ru-RU"/>
        </a:p>
      </dgm:t>
    </dgm:pt>
    <dgm:pt modelId="{95999E9B-9780-4A29-8F55-BF97C1756FE0}" type="pres">
      <dgm:prSet presAssocID="{26B8FD53-281E-4672-AEE6-B9E5527E8845}" presName="node" presStyleLbl="node1" presStyleIdx="0" presStyleCnt="5">
        <dgm:presLayoutVars>
          <dgm:bulletEnabled val="1"/>
        </dgm:presLayoutVars>
      </dgm:prSet>
      <dgm:spPr/>
      <dgm:t>
        <a:bodyPr/>
        <a:lstStyle/>
        <a:p>
          <a:endParaRPr lang="ru-RU"/>
        </a:p>
      </dgm:t>
    </dgm:pt>
    <dgm:pt modelId="{34615788-0ADD-4976-9576-EE1FD76E932B}" type="pres">
      <dgm:prSet presAssocID="{7FCCFEEE-38F6-491F-82E3-A4BD12A1406D}" presName="sibTrans" presStyleLbl="sibTrans1D1" presStyleIdx="0" presStyleCnt="4"/>
      <dgm:spPr/>
      <dgm:t>
        <a:bodyPr/>
        <a:lstStyle/>
        <a:p>
          <a:endParaRPr lang="ru-RU"/>
        </a:p>
      </dgm:t>
    </dgm:pt>
    <dgm:pt modelId="{89F01A31-1321-4949-824B-6AC31E104634}" type="pres">
      <dgm:prSet presAssocID="{7FCCFEEE-38F6-491F-82E3-A4BD12A1406D}" presName="connectorText" presStyleLbl="sibTrans1D1" presStyleIdx="0" presStyleCnt="4"/>
      <dgm:spPr/>
      <dgm:t>
        <a:bodyPr/>
        <a:lstStyle/>
        <a:p>
          <a:endParaRPr lang="ru-RU"/>
        </a:p>
      </dgm:t>
    </dgm:pt>
    <dgm:pt modelId="{7406CCCC-6859-44B3-B3CD-56A2957BF424}" type="pres">
      <dgm:prSet presAssocID="{C5209DFC-7657-4509-A682-9D4D4B84ED81}" presName="node" presStyleLbl="node1" presStyleIdx="1" presStyleCnt="5">
        <dgm:presLayoutVars>
          <dgm:bulletEnabled val="1"/>
        </dgm:presLayoutVars>
      </dgm:prSet>
      <dgm:spPr/>
      <dgm:t>
        <a:bodyPr/>
        <a:lstStyle/>
        <a:p>
          <a:endParaRPr lang="ru-RU"/>
        </a:p>
      </dgm:t>
    </dgm:pt>
    <dgm:pt modelId="{4003FBE1-0F7C-4E2B-BD05-14E827DFB13A}" type="pres">
      <dgm:prSet presAssocID="{4B7EDB0E-FD85-474A-AF1C-0628DFB30A29}" presName="sibTrans" presStyleLbl="sibTrans1D1" presStyleIdx="1" presStyleCnt="4"/>
      <dgm:spPr/>
      <dgm:t>
        <a:bodyPr/>
        <a:lstStyle/>
        <a:p>
          <a:endParaRPr lang="ru-RU"/>
        </a:p>
      </dgm:t>
    </dgm:pt>
    <dgm:pt modelId="{241B7D54-75BE-48B9-A419-903AF6C1875C}" type="pres">
      <dgm:prSet presAssocID="{4B7EDB0E-FD85-474A-AF1C-0628DFB30A29}" presName="connectorText" presStyleLbl="sibTrans1D1" presStyleIdx="1" presStyleCnt="4"/>
      <dgm:spPr/>
      <dgm:t>
        <a:bodyPr/>
        <a:lstStyle/>
        <a:p>
          <a:endParaRPr lang="ru-RU"/>
        </a:p>
      </dgm:t>
    </dgm:pt>
    <dgm:pt modelId="{C895E487-08C7-41F7-83DD-211F27CDFB13}" type="pres">
      <dgm:prSet presAssocID="{77C1DA0B-B413-4125-A239-1E26F49E04DF}" presName="node" presStyleLbl="node1" presStyleIdx="2" presStyleCnt="5">
        <dgm:presLayoutVars>
          <dgm:bulletEnabled val="1"/>
        </dgm:presLayoutVars>
      </dgm:prSet>
      <dgm:spPr/>
      <dgm:t>
        <a:bodyPr/>
        <a:lstStyle/>
        <a:p>
          <a:endParaRPr lang="ru-RU"/>
        </a:p>
      </dgm:t>
    </dgm:pt>
    <dgm:pt modelId="{43BA43D5-85DD-4774-9380-4AC063FCD642}" type="pres">
      <dgm:prSet presAssocID="{9F39D9B0-2BC2-428C-AD49-61DD1BF9672A}" presName="sibTrans" presStyleLbl="sibTrans1D1" presStyleIdx="2" presStyleCnt="4"/>
      <dgm:spPr/>
      <dgm:t>
        <a:bodyPr/>
        <a:lstStyle/>
        <a:p>
          <a:endParaRPr lang="ru-RU"/>
        </a:p>
      </dgm:t>
    </dgm:pt>
    <dgm:pt modelId="{4272E576-747C-4A1F-B0B7-6806BEBB2A64}" type="pres">
      <dgm:prSet presAssocID="{9F39D9B0-2BC2-428C-AD49-61DD1BF9672A}" presName="connectorText" presStyleLbl="sibTrans1D1" presStyleIdx="2" presStyleCnt="4"/>
      <dgm:spPr/>
      <dgm:t>
        <a:bodyPr/>
        <a:lstStyle/>
        <a:p>
          <a:endParaRPr lang="ru-RU"/>
        </a:p>
      </dgm:t>
    </dgm:pt>
    <dgm:pt modelId="{508C6097-D288-45A5-AA82-399BCF8A6C15}" type="pres">
      <dgm:prSet presAssocID="{09FF149D-DF77-4357-90E4-EEE7CAA3F646}" presName="node" presStyleLbl="node1" presStyleIdx="3" presStyleCnt="5">
        <dgm:presLayoutVars>
          <dgm:bulletEnabled val="1"/>
        </dgm:presLayoutVars>
      </dgm:prSet>
      <dgm:spPr/>
      <dgm:t>
        <a:bodyPr/>
        <a:lstStyle/>
        <a:p>
          <a:endParaRPr lang="ru-RU"/>
        </a:p>
      </dgm:t>
    </dgm:pt>
    <dgm:pt modelId="{E4E2DC85-0C24-47B0-B9D2-A250B0B97D0D}" type="pres">
      <dgm:prSet presAssocID="{BD69A7A3-A283-4921-BAF0-29AD28AEFF6B}" presName="sibTrans" presStyleLbl="sibTrans1D1" presStyleIdx="3" presStyleCnt="4"/>
      <dgm:spPr/>
      <dgm:t>
        <a:bodyPr/>
        <a:lstStyle/>
        <a:p>
          <a:endParaRPr lang="ru-RU"/>
        </a:p>
      </dgm:t>
    </dgm:pt>
    <dgm:pt modelId="{EFD69760-1C54-47C4-9029-A7DC178B13D6}" type="pres">
      <dgm:prSet presAssocID="{BD69A7A3-A283-4921-BAF0-29AD28AEFF6B}" presName="connectorText" presStyleLbl="sibTrans1D1" presStyleIdx="3" presStyleCnt="4"/>
      <dgm:spPr/>
      <dgm:t>
        <a:bodyPr/>
        <a:lstStyle/>
        <a:p>
          <a:endParaRPr lang="ru-RU"/>
        </a:p>
      </dgm:t>
    </dgm:pt>
    <dgm:pt modelId="{2AD1CFAC-F3E6-4B83-9DA5-1007B91DACF9}" type="pres">
      <dgm:prSet presAssocID="{3E1CAB6D-C37C-442E-B947-053118D65BBD}" presName="node" presStyleLbl="node1" presStyleIdx="4" presStyleCnt="5">
        <dgm:presLayoutVars>
          <dgm:bulletEnabled val="1"/>
        </dgm:presLayoutVars>
      </dgm:prSet>
      <dgm:spPr/>
      <dgm:t>
        <a:bodyPr/>
        <a:lstStyle/>
        <a:p>
          <a:endParaRPr lang="ru-RU"/>
        </a:p>
      </dgm:t>
    </dgm:pt>
  </dgm:ptLst>
  <dgm:cxnLst>
    <dgm:cxn modelId="{53AAFBC0-3675-46A4-A7B9-36EBC14825F6}" type="presOf" srcId="{9F39D9B0-2BC2-428C-AD49-61DD1BF9672A}" destId="{43BA43D5-85DD-4774-9380-4AC063FCD642}" srcOrd="0" destOrd="0" presId="urn:microsoft.com/office/officeart/2005/8/layout/bProcess3"/>
    <dgm:cxn modelId="{D8F32F54-0C3B-4D0B-AB47-3AA694B48C18}" srcId="{C62D860F-4653-48EF-83E8-853084492924}" destId="{26B8FD53-281E-4672-AEE6-B9E5527E8845}" srcOrd="0" destOrd="0" parTransId="{2BA80554-9F3F-459C-8D2D-BD8801F9453B}" sibTransId="{7FCCFEEE-38F6-491F-82E3-A4BD12A1406D}"/>
    <dgm:cxn modelId="{F9E50D7C-7596-4DF8-ADB0-596D0184B4FD}" type="presOf" srcId="{7FCCFEEE-38F6-491F-82E3-A4BD12A1406D}" destId="{34615788-0ADD-4976-9576-EE1FD76E932B}" srcOrd="0" destOrd="0" presId="urn:microsoft.com/office/officeart/2005/8/layout/bProcess3"/>
    <dgm:cxn modelId="{0B05FC47-3621-40E8-9E19-638DA4FD27ED}" type="presOf" srcId="{4B7EDB0E-FD85-474A-AF1C-0628DFB30A29}" destId="{4003FBE1-0F7C-4E2B-BD05-14E827DFB13A}" srcOrd="0" destOrd="0" presId="urn:microsoft.com/office/officeart/2005/8/layout/bProcess3"/>
    <dgm:cxn modelId="{590486FC-D5B3-4370-9BAD-38FC08A4F854}" type="presOf" srcId="{09FF149D-DF77-4357-90E4-EEE7CAA3F646}" destId="{508C6097-D288-45A5-AA82-399BCF8A6C15}" srcOrd="0" destOrd="0" presId="urn:microsoft.com/office/officeart/2005/8/layout/bProcess3"/>
    <dgm:cxn modelId="{5228C96A-F3E3-49E1-A76E-EC150213EF48}" type="presOf" srcId="{BD69A7A3-A283-4921-BAF0-29AD28AEFF6B}" destId="{EFD69760-1C54-47C4-9029-A7DC178B13D6}" srcOrd="1" destOrd="0" presId="urn:microsoft.com/office/officeart/2005/8/layout/bProcess3"/>
    <dgm:cxn modelId="{91B04C76-77E6-4252-BC63-418C406DEC31}" type="presOf" srcId="{9F39D9B0-2BC2-428C-AD49-61DD1BF9672A}" destId="{4272E576-747C-4A1F-B0B7-6806BEBB2A64}" srcOrd="1" destOrd="0" presId="urn:microsoft.com/office/officeart/2005/8/layout/bProcess3"/>
    <dgm:cxn modelId="{99E9617F-0B21-459E-B5DE-AA345F509226}" type="presOf" srcId="{77C1DA0B-B413-4125-A239-1E26F49E04DF}" destId="{C895E487-08C7-41F7-83DD-211F27CDFB13}" srcOrd="0" destOrd="0" presId="urn:microsoft.com/office/officeart/2005/8/layout/bProcess3"/>
    <dgm:cxn modelId="{9526CA8D-8BA4-40A5-AB5C-1B60EF9CCF2B}" type="presOf" srcId="{26B8FD53-281E-4672-AEE6-B9E5527E8845}" destId="{95999E9B-9780-4A29-8F55-BF97C1756FE0}" srcOrd="0" destOrd="0" presId="urn:microsoft.com/office/officeart/2005/8/layout/bProcess3"/>
    <dgm:cxn modelId="{E6C21BA0-370A-4BF2-A79E-5B82BFD3F403}" srcId="{C62D860F-4653-48EF-83E8-853084492924}" destId="{77C1DA0B-B413-4125-A239-1E26F49E04DF}" srcOrd="2" destOrd="0" parTransId="{A8582181-298F-4397-93E2-E671C5511E81}" sibTransId="{9F39D9B0-2BC2-428C-AD49-61DD1BF9672A}"/>
    <dgm:cxn modelId="{26858BD3-64F1-4A2A-97F3-B971AB0E0F60}" type="presOf" srcId="{7FCCFEEE-38F6-491F-82E3-A4BD12A1406D}" destId="{89F01A31-1321-4949-824B-6AC31E104634}" srcOrd="1" destOrd="0" presId="urn:microsoft.com/office/officeart/2005/8/layout/bProcess3"/>
    <dgm:cxn modelId="{9AB85058-A237-45A5-A3C0-13966E88B4B3}" srcId="{C62D860F-4653-48EF-83E8-853084492924}" destId="{C5209DFC-7657-4509-A682-9D4D4B84ED81}" srcOrd="1" destOrd="0" parTransId="{47567F97-4FBF-432A-A429-9F8B7C12065E}" sibTransId="{4B7EDB0E-FD85-474A-AF1C-0628DFB30A29}"/>
    <dgm:cxn modelId="{A25A571B-4593-49B5-A897-966C1390460A}" srcId="{C62D860F-4653-48EF-83E8-853084492924}" destId="{09FF149D-DF77-4357-90E4-EEE7CAA3F646}" srcOrd="3" destOrd="0" parTransId="{1CFE72C8-FA89-4351-82B7-04C0FE6D9162}" sibTransId="{BD69A7A3-A283-4921-BAF0-29AD28AEFF6B}"/>
    <dgm:cxn modelId="{30284B99-1841-41AD-8215-60EF97C0DD98}" srcId="{C62D860F-4653-48EF-83E8-853084492924}" destId="{3E1CAB6D-C37C-442E-B947-053118D65BBD}" srcOrd="4" destOrd="0" parTransId="{A13B37ED-6C2C-48CF-8A3A-294EB3460C1F}" sibTransId="{4A279591-E628-4951-A71C-371D4ECD99AF}"/>
    <dgm:cxn modelId="{F48703A7-092F-4AA8-91C8-8EDE2490EA69}" type="presOf" srcId="{BD69A7A3-A283-4921-BAF0-29AD28AEFF6B}" destId="{E4E2DC85-0C24-47B0-B9D2-A250B0B97D0D}" srcOrd="0" destOrd="0" presId="urn:microsoft.com/office/officeart/2005/8/layout/bProcess3"/>
    <dgm:cxn modelId="{DEC60CE6-DC62-4DF3-80C9-46876A13ECE6}" type="presOf" srcId="{3E1CAB6D-C37C-442E-B947-053118D65BBD}" destId="{2AD1CFAC-F3E6-4B83-9DA5-1007B91DACF9}" srcOrd="0" destOrd="0" presId="urn:microsoft.com/office/officeart/2005/8/layout/bProcess3"/>
    <dgm:cxn modelId="{EC25494E-ACB5-476D-AA74-D2FF57AB98C8}" type="presOf" srcId="{C5209DFC-7657-4509-A682-9D4D4B84ED81}" destId="{7406CCCC-6859-44B3-B3CD-56A2957BF424}" srcOrd="0" destOrd="0" presId="urn:microsoft.com/office/officeart/2005/8/layout/bProcess3"/>
    <dgm:cxn modelId="{BF4B7682-039E-4ED9-85F1-819BD28F55C1}" type="presOf" srcId="{C62D860F-4653-48EF-83E8-853084492924}" destId="{38DB41DA-4381-4844-B34B-05CC9CC3DA8B}" srcOrd="0" destOrd="0" presId="urn:microsoft.com/office/officeart/2005/8/layout/bProcess3"/>
    <dgm:cxn modelId="{08480B8D-FC74-4103-B25D-31A37831122C}" type="presOf" srcId="{4B7EDB0E-FD85-474A-AF1C-0628DFB30A29}" destId="{241B7D54-75BE-48B9-A419-903AF6C1875C}" srcOrd="1" destOrd="0" presId="urn:microsoft.com/office/officeart/2005/8/layout/bProcess3"/>
    <dgm:cxn modelId="{CF53D8F8-78F7-496B-8CF3-313E2FF6662D}" type="presParOf" srcId="{38DB41DA-4381-4844-B34B-05CC9CC3DA8B}" destId="{95999E9B-9780-4A29-8F55-BF97C1756FE0}" srcOrd="0" destOrd="0" presId="urn:microsoft.com/office/officeart/2005/8/layout/bProcess3"/>
    <dgm:cxn modelId="{8BB8FC86-838E-413D-A097-8004977E9ADC}" type="presParOf" srcId="{38DB41DA-4381-4844-B34B-05CC9CC3DA8B}" destId="{34615788-0ADD-4976-9576-EE1FD76E932B}" srcOrd="1" destOrd="0" presId="urn:microsoft.com/office/officeart/2005/8/layout/bProcess3"/>
    <dgm:cxn modelId="{E02902EC-0DDC-4B72-A85B-DAE4453AE708}" type="presParOf" srcId="{34615788-0ADD-4976-9576-EE1FD76E932B}" destId="{89F01A31-1321-4949-824B-6AC31E104634}" srcOrd="0" destOrd="0" presId="urn:microsoft.com/office/officeart/2005/8/layout/bProcess3"/>
    <dgm:cxn modelId="{3BA6F990-2D59-4DF0-A848-FBE35462F9F6}" type="presParOf" srcId="{38DB41DA-4381-4844-B34B-05CC9CC3DA8B}" destId="{7406CCCC-6859-44B3-B3CD-56A2957BF424}" srcOrd="2" destOrd="0" presId="urn:microsoft.com/office/officeart/2005/8/layout/bProcess3"/>
    <dgm:cxn modelId="{0E2DBD91-A589-424E-9622-20927737834A}" type="presParOf" srcId="{38DB41DA-4381-4844-B34B-05CC9CC3DA8B}" destId="{4003FBE1-0F7C-4E2B-BD05-14E827DFB13A}" srcOrd="3" destOrd="0" presId="urn:microsoft.com/office/officeart/2005/8/layout/bProcess3"/>
    <dgm:cxn modelId="{5A68F309-1C43-441D-A3A1-30323E5361A8}" type="presParOf" srcId="{4003FBE1-0F7C-4E2B-BD05-14E827DFB13A}" destId="{241B7D54-75BE-48B9-A419-903AF6C1875C}" srcOrd="0" destOrd="0" presId="urn:microsoft.com/office/officeart/2005/8/layout/bProcess3"/>
    <dgm:cxn modelId="{AE666783-E087-47CA-BF9B-32F97880A048}" type="presParOf" srcId="{38DB41DA-4381-4844-B34B-05CC9CC3DA8B}" destId="{C895E487-08C7-41F7-83DD-211F27CDFB13}" srcOrd="4" destOrd="0" presId="urn:microsoft.com/office/officeart/2005/8/layout/bProcess3"/>
    <dgm:cxn modelId="{F50E2743-B42F-4E06-A4D9-DF356934F9B2}" type="presParOf" srcId="{38DB41DA-4381-4844-B34B-05CC9CC3DA8B}" destId="{43BA43D5-85DD-4774-9380-4AC063FCD642}" srcOrd="5" destOrd="0" presId="urn:microsoft.com/office/officeart/2005/8/layout/bProcess3"/>
    <dgm:cxn modelId="{B95FC739-DE2A-42EC-BC69-DD2CCF7C756E}" type="presParOf" srcId="{43BA43D5-85DD-4774-9380-4AC063FCD642}" destId="{4272E576-747C-4A1F-B0B7-6806BEBB2A64}" srcOrd="0" destOrd="0" presId="urn:microsoft.com/office/officeart/2005/8/layout/bProcess3"/>
    <dgm:cxn modelId="{0360BFD4-FA86-47D5-9C41-C1A7F8A162C9}" type="presParOf" srcId="{38DB41DA-4381-4844-B34B-05CC9CC3DA8B}" destId="{508C6097-D288-45A5-AA82-399BCF8A6C15}" srcOrd="6" destOrd="0" presId="urn:microsoft.com/office/officeart/2005/8/layout/bProcess3"/>
    <dgm:cxn modelId="{1C36271B-DEAC-49B0-B185-DB6CF00592F1}" type="presParOf" srcId="{38DB41DA-4381-4844-B34B-05CC9CC3DA8B}" destId="{E4E2DC85-0C24-47B0-B9D2-A250B0B97D0D}" srcOrd="7" destOrd="0" presId="urn:microsoft.com/office/officeart/2005/8/layout/bProcess3"/>
    <dgm:cxn modelId="{C5CDCF54-7A1F-4342-B091-66B207FAF8BC}" type="presParOf" srcId="{E4E2DC85-0C24-47B0-B9D2-A250B0B97D0D}" destId="{EFD69760-1C54-47C4-9029-A7DC178B13D6}" srcOrd="0" destOrd="0" presId="urn:microsoft.com/office/officeart/2005/8/layout/bProcess3"/>
    <dgm:cxn modelId="{A56D5F4A-3A20-4935-9DED-B1AEED5BA182}" type="presParOf" srcId="{38DB41DA-4381-4844-B34B-05CC9CC3DA8B}" destId="{2AD1CFAC-F3E6-4B83-9DA5-1007B91DACF9}" srcOrd="8" destOrd="0" presId="urn:microsoft.com/office/officeart/2005/8/layout/bProcess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D826F5-EDA1-4A93-87B9-ADA979C1C359}" type="doc">
      <dgm:prSet loTypeId="urn:microsoft.com/office/officeart/2005/8/layout/hChevron3" loCatId="process" qsTypeId="urn:microsoft.com/office/officeart/2005/8/quickstyle/simple1" qsCatId="simple" csTypeId="urn:microsoft.com/office/officeart/2005/8/colors/accent1_2" csCatId="accent1" phldr="1"/>
      <dgm:spPr/>
      <dgm:t>
        <a:bodyPr/>
        <a:lstStyle/>
        <a:p>
          <a:endParaRPr lang="ru-RU"/>
        </a:p>
      </dgm:t>
    </dgm:pt>
    <dgm:pt modelId="{35D0935F-3E29-427C-A484-E9BEE1D403B1}">
      <dgm:prSet phldrT="[Текст]"/>
      <dgm:spPr/>
      <dgm:t>
        <a:bodyPr/>
        <a:lstStyle/>
        <a:p>
          <a:r>
            <a:rPr lang="ru-RU" dirty="0"/>
            <a:t>Принятие подобных поправок (с возможным использование торговли голосами либо с использованием незаконных методов давления</a:t>
          </a:r>
        </a:p>
      </dgm:t>
    </dgm:pt>
    <dgm:pt modelId="{9BF6F880-8ECA-4D51-AAB4-56403A0486FC}" type="parTrans" cxnId="{F860A79E-619E-4657-B2AA-55FCBC757F4C}">
      <dgm:prSet/>
      <dgm:spPr/>
      <dgm:t>
        <a:bodyPr/>
        <a:lstStyle/>
        <a:p>
          <a:endParaRPr lang="ru-RU"/>
        </a:p>
      </dgm:t>
    </dgm:pt>
    <dgm:pt modelId="{52BF122F-E116-46DE-9715-FB6E6F114061}" type="sibTrans" cxnId="{F860A79E-619E-4657-B2AA-55FCBC757F4C}">
      <dgm:prSet/>
      <dgm:spPr/>
      <dgm:t>
        <a:bodyPr/>
        <a:lstStyle/>
        <a:p>
          <a:endParaRPr lang="ru-RU"/>
        </a:p>
      </dgm:t>
    </dgm:pt>
    <dgm:pt modelId="{4A7BF800-F085-44AB-AA19-AA7A3840A83E}">
      <dgm:prSet phldrT="[Текст]"/>
      <dgm:spPr/>
      <dgm:t>
        <a:bodyPr/>
        <a:lstStyle/>
        <a:p>
          <a:r>
            <a:rPr lang="ru-RU" dirty="0"/>
            <a:t>Внесение законопроекта</a:t>
          </a:r>
        </a:p>
      </dgm:t>
    </dgm:pt>
    <dgm:pt modelId="{826C1915-983A-4A5F-AC5D-2984CFF0040C}" type="parTrans" cxnId="{7636E27D-93ED-456B-8D09-42C94725BB4A}">
      <dgm:prSet/>
      <dgm:spPr/>
      <dgm:t>
        <a:bodyPr/>
        <a:lstStyle/>
        <a:p>
          <a:endParaRPr lang="ru-RU"/>
        </a:p>
      </dgm:t>
    </dgm:pt>
    <dgm:pt modelId="{392BA822-56F3-4AE6-967E-F9BFF4D8DBAF}" type="sibTrans" cxnId="{7636E27D-93ED-456B-8D09-42C94725BB4A}">
      <dgm:prSet/>
      <dgm:spPr/>
      <dgm:t>
        <a:bodyPr/>
        <a:lstStyle/>
        <a:p>
          <a:endParaRPr lang="ru-RU"/>
        </a:p>
      </dgm:t>
    </dgm:pt>
    <dgm:pt modelId="{C2667253-FDA0-4E1B-903E-910461C66741}">
      <dgm:prSet phldrT="[Текст]"/>
      <dgm:spPr/>
      <dgm:t>
        <a:bodyPr/>
        <a:lstStyle/>
        <a:p>
          <a:r>
            <a:rPr lang="ru-RU" dirty="0"/>
            <a:t>Добавление пакета поправок  содержащего локальные проекты которые не относятся к закону или относятся очень слабо</a:t>
          </a:r>
        </a:p>
      </dgm:t>
    </dgm:pt>
    <dgm:pt modelId="{FDAC50F8-4BE1-4AF2-96A6-8E18540CD16D}" type="parTrans" cxnId="{A5FC1B9D-7153-47EE-A8D8-83F6C073E707}">
      <dgm:prSet/>
      <dgm:spPr/>
      <dgm:t>
        <a:bodyPr/>
        <a:lstStyle/>
        <a:p>
          <a:endParaRPr lang="ru-RU"/>
        </a:p>
      </dgm:t>
    </dgm:pt>
    <dgm:pt modelId="{A2D90A9F-0782-480D-A05A-A0AA795EAAFC}" type="sibTrans" cxnId="{A5FC1B9D-7153-47EE-A8D8-83F6C073E707}">
      <dgm:prSet/>
      <dgm:spPr/>
      <dgm:t>
        <a:bodyPr/>
        <a:lstStyle/>
        <a:p>
          <a:endParaRPr lang="ru-RU"/>
        </a:p>
      </dgm:t>
    </dgm:pt>
    <dgm:pt modelId="{FECFF935-6F25-4372-BD82-3488C932432B}">
      <dgm:prSet/>
      <dgm:spPr/>
      <dgm:t>
        <a:bodyPr/>
        <a:lstStyle/>
        <a:p>
          <a:r>
            <a:rPr lang="ru-RU" dirty="0"/>
            <a:t>Финансирование локального (регионального проекта за счет федеральных бюджетных средств)</a:t>
          </a:r>
        </a:p>
      </dgm:t>
    </dgm:pt>
    <dgm:pt modelId="{A7ACE075-E727-4D59-9A70-2646627E482E}" type="parTrans" cxnId="{D997FB87-72C3-4692-8561-A5AAB5E74DE2}">
      <dgm:prSet/>
      <dgm:spPr/>
      <dgm:t>
        <a:bodyPr/>
        <a:lstStyle/>
        <a:p>
          <a:endParaRPr lang="ru-RU"/>
        </a:p>
      </dgm:t>
    </dgm:pt>
    <dgm:pt modelId="{7499BCAC-6594-4B4B-A17A-50BE94165D22}" type="sibTrans" cxnId="{D997FB87-72C3-4692-8561-A5AAB5E74DE2}">
      <dgm:prSet/>
      <dgm:spPr/>
      <dgm:t>
        <a:bodyPr/>
        <a:lstStyle/>
        <a:p>
          <a:endParaRPr lang="ru-RU"/>
        </a:p>
      </dgm:t>
    </dgm:pt>
    <dgm:pt modelId="{FFE72405-BCEA-43E7-BD28-9D4D6359E40C}">
      <dgm:prSet/>
      <dgm:spPr/>
      <dgm:t>
        <a:bodyPr/>
        <a:lstStyle/>
        <a:p>
          <a:r>
            <a:rPr lang="ru-RU" dirty="0"/>
            <a:t>Нанесение ущерба государственному бюджету в виде излишних расходов (как следствие дефицит бюджета и нарушение интересов и прав общества и государства)</a:t>
          </a:r>
        </a:p>
      </dgm:t>
    </dgm:pt>
    <dgm:pt modelId="{35778B72-3F08-4520-BAD5-C1980F967550}" type="parTrans" cxnId="{8D57DF70-A5A0-48F9-AA4E-3F6196AB3AFB}">
      <dgm:prSet/>
      <dgm:spPr/>
      <dgm:t>
        <a:bodyPr/>
        <a:lstStyle/>
        <a:p>
          <a:endParaRPr lang="ru-RU"/>
        </a:p>
      </dgm:t>
    </dgm:pt>
    <dgm:pt modelId="{E32B2BEE-D8C5-42E7-A7FA-AC9C21F7C4BA}" type="sibTrans" cxnId="{8D57DF70-A5A0-48F9-AA4E-3F6196AB3AFB}">
      <dgm:prSet/>
      <dgm:spPr/>
      <dgm:t>
        <a:bodyPr/>
        <a:lstStyle/>
        <a:p>
          <a:endParaRPr lang="ru-RU"/>
        </a:p>
      </dgm:t>
    </dgm:pt>
    <dgm:pt modelId="{BE43451D-A3B2-4388-B2CA-C79B7CCA491C}" type="pres">
      <dgm:prSet presAssocID="{C0D826F5-EDA1-4A93-87B9-ADA979C1C359}" presName="Name0" presStyleCnt="0">
        <dgm:presLayoutVars>
          <dgm:dir/>
          <dgm:resizeHandles val="exact"/>
        </dgm:presLayoutVars>
      </dgm:prSet>
      <dgm:spPr/>
      <dgm:t>
        <a:bodyPr/>
        <a:lstStyle/>
        <a:p>
          <a:endParaRPr lang="ru-RU"/>
        </a:p>
      </dgm:t>
    </dgm:pt>
    <dgm:pt modelId="{8CA4B949-3D05-4F24-B4EC-FD44F9607EAA}" type="pres">
      <dgm:prSet presAssocID="{4A7BF800-F085-44AB-AA19-AA7A3840A83E}" presName="parTxOnly" presStyleLbl="node1" presStyleIdx="0" presStyleCnt="5" custScaleY="137422" custLinFactNeighborX="-592" custLinFactNeighborY="28411">
        <dgm:presLayoutVars>
          <dgm:bulletEnabled val="1"/>
        </dgm:presLayoutVars>
      </dgm:prSet>
      <dgm:spPr/>
      <dgm:t>
        <a:bodyPr/>
        <a:lstStyle/>
        <a:p>
          <a:endParaRPr lang="ru-RU"/>
        </a:p>
      </dgm:t>
    </dgm:pt>
    <dgm:pt modelId="{33AE39D9-B81C-4D8D-A580-140E07959CB7}" type="pres">
      <dgm:prSet presAssocID="{392BA822-56F3-4AE6-967E-F9BFF4D8DBAF}" presName="parSpace" presStyleCnt="0"/>
      <dgm:spPr/>
    </dgm:pt>
    <dgm:pt modelId="{DDC3E64A-8ECA-4EBE-9A8C-2DD9F6C6D977}" type="pres">
      <dgm:prSet presAssocID="{C2667253-FDA0-4E1B-903E-910461C66741}" presName="parTxOnly" presStyleLbl="node1" presStyleIdx="1" presStyleCnt="5" custScaleY="137422" custLinFactNeighborX="-592" custLinFactNeighborY="28411">
        <dgm:presLayoutVars>
          <dgm:bulletEnabled val="1"/>
        </dgm:presLayoutVars>
      </dgm:prSet>
      <dgm:spPr/>
      <dgm:t>
        <a:bodyPr/>
        <a:lstStyle/>
        <a:p>
          <a:endParaRPr lang="ru-RU"/>
        </a:p>
      </dgm:t>
    </dgm:pt>
    <dgm:pt modelId="{5888C668-9BA4-4F4F-8B1E-EEA0968BB962}" type="pres">
      <dgm:prSet presAssocID="{A2D90A9F-0782-480D-A05A-A0AA795EAAFC}" presName="parSpace" presStyleCnt="0"/>
      <dgm:spPr/>
    </dgm:pt>
    <dgm:pt modelId="{B6A9535F-05E8-40D7-B1EE-740C281B1993}" type="pres">
      <dgm:prSet presAssocID="{35D0935F-3E29-427C-A484-E9BEE1D403B1}" presName="parTxOnly" presStyleLbl="node1" presStyleIdx="2" presStyleCnt="5" custScaleY="137422" custLinFactNeighborX="-592" custLinFactNeighborY="28411">
        <dgm:presLayoutVars>
          <dgm:bulletEnabled val="1"/>
        </dgm:presLayoutVars>
      </dgm:prSet>
      <dgm:spPr/>
      <dgm:t>
        <a:bodyPr/>
        <a:lstStyle/>
        <a:p>
          <a:endParaRPr lang="ru-RU"/>
        </a:p>
      </dgm:t>
    </dgm:pt>
    <dgm:pt modelId="{D4B15151-153D-47CB-82B8-88B35F106353}" type="pres">
      <dgm:prSet presAssocID="{52BF122F-E116-46DE-9715-FB6E6F114061}" presName="parSpace" presStyleCnt="0"/>
      <dgm:spPr/>
    </dgm:pt>
    <dgm:pt modelId="{2D2DD6F9-7E7F-4A32-B09E-A7D3A8A278FB}" type="pres">
      <dgm:prSet presAssocID="{FECFF935-6F25-4372-BD82-3488C932432B}" presName="parTxOnly" presStyleLbl="node1" presStyleIdx="3" presStyleCnt="5" custScaleY="137422" custLinFactNeighborX="-592" custLinFactNeighborY="28411">
        <dgm:presLayoutVars>
          <dgm:bulletEnabled val="1"/>
        </dgm:presLayoutVars>
      </dgm:prSet>
      <dgm:spPr/>
      <dgm:t>
        <a:bodyPr/>
        <a:lstStyle/>
        <a:p>
          <a:endParaRPr lang="ru-RU"/>
        </a:p>
      </dgm:t>
    </dgm:pt>
    <dgm:pt modelId="{4D815EB0-D658-470B-8A44-48F18376FA53}" type="pres">
      <dgm:prSet presAssocID="{7499BCAC-6594-4B4B-A17A-50BE94165D22}" presName="parSpace" presStyleCnt="0"/>
      <dgm:spPr/>
    </dgm:pt>
    <dgm:pt modelId="{38747BA1-F9EA-465F-B958-7255DBDB64A8}" type="pres">
      <dgm:prSet presAssocID="{FFE72405-BCEA-43E7-BD28-9D4D6359E40C}" presName="parTxOnly" presStyleLbl="node1" presStyleIdx="4" presStyleCnt="5" custScaleY="137422" custLinFactNeighborX="-592" custLinFactNeighborY="28411">
        <dgm:presLayoutVars>
          <dgm:bulletEnabled val="1"/>
        </dgm:presLayoutVars>
      </dgm:prSet>
      <dgm:spPr/>
      <dgm:t>
        <a:bodyPr/>
        <a:lstStyle/>
        <a:p>
          <a:endParaRPr lang="ru-RU"/>
        </a:p>
      </dgm:t>
    </dgm:pt>
  </dgm:ptLst>
  <dgm:cxnLst>
    <dgm:cxn modelId="{8D57DF70-A5A0-48F9-AA4E-3F6196AB3AFB}" srcId="{C0D826F5-EDA1-4A93-87B9-ADA979C1C359}" destId="{FFE72405-BCEA-43E7-BD28-9D4D6359E40C}" srcOrd="4" destOrd="0" parTransId="{35778B72-3F08-4520-BAD5-C1980F967550}" sibTransId="{E32B2BEE-D8C5-42E7-A7FA-AC9C21F7C4BA}"/>
    <dgm:cxn modelId="{D997FB87-72C3-4692-8561-A5AAB5E74DE2}" srcId="{C0D826F5-EDA1-4A93-87B9-ADA979C1C359}" destId="{FECFF935-6F25-4372-BD82-3488C932432B}" srcOrd="3" destOrd="0" parTransId="{A7ACE075-E727-4D59-9A70-2646627E482E}" sibTransId="{7499BCAC-6594-4B4B-A17A-50BE94165D22}"/>
    <dgm:cxn modelId="{A5FC1B9D-7153-47EE-A8D8-83F6C073E707}" srcId="{C0D826F5-EDA1-4A93-87B9-ADA979C1C359}" destId="{C2667253-FDA0-4E1B-903E-910461C66741}" srcOrd="1" destOrd="0" parTransId="{FDAC50F8-4BE1-4AF2-96A6-8E18540CD16D}" sibTransId="{A2D90A9F-0782-480D-A05A-A0AA795EAAFC}"/>
    <dgm:cxn modelId="{458B0288-BA6B-4AA8-B8ED-5B3354F4C407}" type="presOf" srcId="{C0D826F5-EDA1-4A93-87B9-ADA979C1C359}" destId="{BE43451D-A3B2-4388-B2CA-C79B7CCA491C}" srcOrd="0" destOrd="0" presId="urn:microsoft.com/office/officeart/2005/8/layout/hChevron3"/>
    <dgm:cxn modelId="{7636E27D-93ED-456B-8D09-42C94725BB4A}" srcId="{C0D826F5-EDA1-4A93-87B9-ADA979C1C359}" destId="{4A7BF800-F085-44AB-AA19-AA7A3840A83E}" srcOrd="0" destOrd="0" parTransId="{826C1915-983A-4A5F-AC5D-2984CFF0040C}" sibTransId="{392BA822-56F3-4AE6-967E-F9BFF4D8DBAF}"/>
    <dgm:cxn modelId="{19A98446-A477-4446-AADF-FC7F269A8304}" type="presOf" srcId="{FECFF935-6F25-4372-BD82-3488C932432B}" destId="{2D2DD6F9-7E7F-4A32-B09E-A7D3A8A278FB}" srcOrd="0" destOrd="0" presId="urn:microsoft.com/office/officeart/2005/8/layout/hChevron3"/>
    <dgm:cxn modelId="{187AF457-8BBE-419C-BB8A-FB685A10020B}" type="presOf" srcId="{FFE72405-BCEA-43E7-BD28-9D4D6359E40C}" destId="{38747BA1-F9EA-465F-B958-7255DBDB64A8}" srcOrd="0" destOrd="0" presId="urn:microsoft.com/office/officeart/2005/8/layout/hChevron3"/>
    <dgm:cxn modelId="{74972D0A-6EA9-4572-A315-834D1448FA78}" type="presOf" srcId="{4A7BF800-F085-44AB-AA19-AA7A3840A83E}" destId="{8CA4B949-3D05-4F24-B4EC-FD44F9607EAA}" srcOrd="0" destOrd="0" presId="urn:microsoft.com/office/officeart/2005/8/layout/hChevron3"/>
    <dgm:cxn modelId="{F860A79E-619E-4657-B2AA-55FCBC757F4C}" srcId="{C0D826F5-EDA1-4A93-87B9-ADA979C1C359}" destId="{35D0935F-3E29-427C-A484-E9BEE1D403B1}" srcOrd="2" destOrd="0" parTransId="{9BF6F880-8ECA-4D51-AAB4-56403A0486FC}" sibTransId="{52BF122F-E116-46DE-9715-FB6E6F114061}"/>
    <dgm:cxn modelId="{29836DB8-CC9B-48B7-9EB4-E593F6AD62E8}" type="presOf" srcId="{C2667253-FDA0-4E1B-903E-910461C66741}" destId="{DDC3E64A-8ECA-4EBE-9A8C-2DD9F6C6D977}" srcOrd="0" destOrd="0" presId="urn:microsoft.com/office/officeart/2005/8/layout/hChevron3"/>
    <dgm:cxn modelId="{0307FD1B-F17E-45E7-9997-9B9118D53B72}" type="presOf" srcId="{35D0935F-3E29-427C-A484-E9BEE1D403B1}" destId="{B6A9535F-05E8-40D7-B1EE-740C281B1993}" srcOrd="0" destOrd="0" presId="urn:microsoft.com/office/officeart/2005/8/layout/hChevron3"/>
    <dgm:cxn modelId="{870B4BA9-56B2-4213-8F38-A4B4AF163372}" type="presParOf" srcId="{BE43451D-A3B2-4388-B2CA-C79B7CCA491C}" destId="{8CA4B949-3D05-4F24-B4EC-FD44F9607EAA}" srcOrd="0" destOrd="0" presId="urn:microsoft.com/office/officeart/2005/8/layout/hChevron3"/>
    <dgm:cxn modelId="{29719EE9-6A05-4153-8904-580A08981A09}" type="presParOf" srcId="{BE43451D-A3B2-4388-B2CA-C79B7CCA491C}" destId="{33AE39D9-B81C-4D8D-A580-140E07959CB7}" srcOrd="1" destOrd="0" presId="urn:microsoft.com/office/officeart/2005/8/layout/hChevron3"/>
    <dgm:cxn modelId="{306A49D3-30D0-4DC9-AFB9-0CB40509766E}" type="presParOf" srcId="{BE43451D-A3B2-4388-B2CA-C79B7CCA491C}" destId="{DDC3E64A-8ECA-4EBE-9A8C-2DD9F6C6D977}" srcOrd="2" destOrd="0" presId="urn:microsoft.com/office/officeart/2005/8/layout/hChevron3"/>
    <dgm:cxn modelId="{2C359128-6B14-4C6C-AD0C-AC44944C5D56}" type="presParOf" srcId="{BE43451D-A3B2-4388-B2CA-C79B7CCA491C}" destId="{5888C668-9BA4-4F4F-8B1E-EEA0968BB962}" srcOrd="3" destOrd="0" presId="urn:microsoft.com/office/officeart/2005/8/layout/hChevron3"/>
    <dgm:cxn modelId="{A3DD8B54-EA21-44FD-8B86-F4093F29F846}" type="presParOf" srcId="{BE43451D-A3B2-4388-B2CA-C79B7CCA491C}" destId="{B6A9535F-05E8-40D7-B1EE-740C281B1993}" srcOrd="4" destOrd="0" presId="urn:microsoft.com/office/officeart/2005/8/layout/hChevron3"/>
    <dgm:cxn modelId="{7D85F2C7-3731-474E-AB65-1CCE92743C1D}" type="presParOf" srcId="{BE43451D-A3B2-4388-B2CA-C79B7CCA491C}" destId="{D4B15151-153D-47CB-82B8-88B35F106353}" srcOrd="5" destOrd="0" presId="urn:microsoft.com/office/officeart/2005/8/layout/hChevron3"/>
    <dgm:cxn modelId="{2E5C625D-6BC1-45C8-830B-5124B2DB8C5A}" type="presParOf" srcId="{BE43451D-A3B2-4388-B2CA-C79B7CCA491C}" destId="{2D2DD6F9-7E7F-4A32-B09E-A7D3A8A278FB}" srcOrd="6" destOrd="0" presId="urn:microsoft.com/office/officeart/2005/8/layout/hChevron3"/>
    <dgm:cxn modelId="{74B291E5-BF2A-4FC6-9942-1402F21C0B3C}" type="presParOf" srcId="{BE43451D-A3B2-4388-B2CA-C79B7CCA491C}" destId="{4D815EB0-D658-470B-8A44-48F18376FA53}" srcOrd="7" destOrd="0" presId="urn:microsoft.com/office/officeart/2005/8/layout/hChevron3"/>
    <dgm:cxn modelId="{71F18B3C-1F29-4446-8A5E-C4205CCF61DA}" type="presParOf" srcId="{BE43451D-A3B2-4388-B2CA-C79B7CCA491C}" destId="{38747BA1-F9EA-465F-B958-7255DBDB64A8}" srcOrd="8"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A4B949-3D05-4F24-B4EC-FD44F9607EAA}">
      <dsp:nvSpPr>
        <dsp:cNvPr id="0" name=""/>
        <dsp:cNvSpPr/>
      </dsp:nvSpPr>
      <dsp:spPr>
        <a:xfrm>
          <a:off x="0" y="4830237"/>
          <a:ext cx="5119314" cy="2814025"/>
        </a:xfrm>
        <a:prstGeom prst="homePlate">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26670" bIns="53340" numCol="1" spcCol="1270" anchor="ctr" anchorCtr="0">
          <a:noAutofit/>
        </a:bodyPr>
        <a:lstStyle/>
        <a:p>
          <a:pPr lvl="0" algn="ctr" defTabSz="889000">
            <a:lnSpc>
              <a:spcPct val="90000"/>
            </a:lnSpc>
            <a:spcBef>
              <a:spcPct val="0"/>
            </a:spcBef>
            <a:spcAft>
              <a:spcPct val="35000"/>
            </a:spcAft>
          </a:pPr>
          <a:r>
            <a:rPr lang="ru-RU" sz="2000" kern="1200" dirty="0"/>
            <a:t>Внесение законопроекта</a:t>
          </a:r>
        </a:p>
      </dsp:txBody>
      <dsp:txXfrm>
        <a:off x="0" y="4830237"/>
        <a:ext cx="4415808" cy="2814025"/>
      </dsp:txXfrm>
    </dsp:sp>
    <dsp:sp modelId="{DDC3E64A-8ECA-4EBE-9A8C-2DD9F6C6D977}">
      <dsp:nvSpPr>
        <dsp:cNvPr id="0" name=""/>
        <dsp:cNvSpPr/>
      </dsp:nvSpPr>
      <dsp:spPr>
        <a:xfrm>
          <a:off x="4092015" y="4830237"/>
          <a:ext cx="5119314" cy="2814025"/>
        </a:xfrm>
        <a:prstGeom prst="chevron">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lvl="0" algn="ctr" defTabSz="889000">
            <a:lnSpc>
              <a:spcPct val="90000"/>
            </a:lnSpc>
            <a:spcBef>
              <a:spcPct val="0"/>
            </a:spcBef>
            <a:spcAft>
              <a:spcPct val="35000"/>
            </a:spcAft>
          </a:pPr>
          <a:r>
            <a:rPr lang="ru-RU" sz="2000" kern="1200" dirty="0"/>
            <a:t>Добавление пакета поправок  содержащего локальные проекты которые не относятся к закону или относятся очень слабо</a:t>
          </a:r>
        </a:p>
      </dsp:txBody>
      <dsp:txXfrm>
        <a:off x="5499028" y="4830237"/>
        <a:ext cx="2305289" cy="2814025"/>
      </dsp:txXfrm>
    </dsp:sp>
    <dsp:sp modelId="{B6A9535F-05E8-40D7-B1EE-740C281B1993}">
      <dsp:nvSpPr>
        <dsp:cNvPr id="0" name=""/>
        <dsp:cNvSpPr/>
      </dsp:nvSpPr>
      <dsp:spPr>
        <a:xfrm>
          <a:off x="8187467" y="4830237"/>
          <a:ext cx="5119314" cy="2814025"/>
        </a:xfrm>
        <a:prstGeom prst="chevron">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lvl="0" algn="ctr" defTabSz="889000">
            <a:lnSpc>
              <a:spcPct val="90000"/>
            </a:lnSpc>
            <a:spcBef>
              <a:spcPct val="0"/>
            </a:spcBef>
            <a:spcAft>
              <a:spcPct val="35000"/>
            </a:spcAft>
          </a:pPr>
          <a:r>
            <a:rPr lang="ru-RU" sz="2000" kern="1200" dirty="0"/>
            <a:t>Принятие подобных поправок (с возможным использование торговли голосами либо с использованием незаконных методов давления</a:t>
          </a:r>
        </a:p>
      </dsp:txBody>
      <dsp:txXfrm>
        <a:off x="9594480" y="4830237"/>
        <a:ext cx="2305289" cy="2814025"/>
      </dsp:txXfrm>
    </dsp:sp>
    <dsp:sp modelId="{2D2DD6F9-7E7F-4A32-B09E-A7D3A8A278FB}">
      <dsp:nvSpPr>
        <dsp:cNvPr id="0" name=""/>
        <dsp:cNvSpPr/>
      </dsp:nvSpPr>
      <dsp:spPr>
        <a:xfrm>
          <a:off x="12282919" y="4830237"/>
          <a:ext cx="5119314" cy="2814025"/>
        </a:xfrm>
        <a:prstGeom prst="chevron">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lvl="0" algn="ctr" defTabSz="889000">
            <a:lnSpc>
              <a:spcPct val="90000"/>
            </a:lnSpc>
            <a:spcBef>
              <a:spcPct val="0"/>
            </a:spcBef>
            <a:spcAft>
              <a:spcPct val="35000"/>
            </a:spcAft>
          </a:pPr>
          <a:r>
            <a:rPr lang="ru-RU" sz="2000" kern="1200" dirty="0"/>
            <a:t>Финансирование локального (регионального проекта за счет федеральных бюджетных средств)</a:t>
          </a:r>
        </a:p>
      </dsp:txBody>
      <dsp:txXfrm>
        <a:off x="13689932" y="4830237"/>
        <a:ext cx="2305289" cy="2814025"/>
      </dsp:txXfrm>
    </dsp:sp>
    <dsp:sp modelId="{38747BA1-F9EA-465F-B958-7255DBDB64A8}">
      <dsp:nvSpPr>
        <dsp:cNvPr id="0" name=""/>
        <dsp:cNvSpPr/>
      </dsp:nvSpPr>
      <dsp:spPr>
        <a:xfrm>
          <a:off x="16378371" y="4830237"/>
          <a:ext cx="5119314" cy="2814025"/>
        </a:xfrm>
        <a:prstGeom prst="chevron">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lvl="0" algn="ctr" defTabSz="889000">
            <a:lnSpc>
              <a:spcPct val="90000"/>
            </a:lnSpc>
            <a:spcBef>
              <a:spcPct val="0"/>
            </a:spcBef>
            <a:spcAft>
              <a:spcPct val="35000"/>
            </a:spcAft>
          </a:pPr>
          <a:r>
            <a:rPr lang="ru-RU" sz="2000" kern="1200" dirty="0"/>
            <a:t>Нанесение ущерба государственному бюджету в виде излишних расходов (как следствие дефицит бюджета и нарушение интересов и прав общества и государства)</a:t>
          </a:r>
        </a:p>
      </dsp:txBody>
      <dsp:txXfrm>
        <a:off x="17785384" y="4830237"/>
        <a:ext cx="2305289" cy="2814025"/>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1143000" y="685800"/>
            <a:ext cx="4572000" cy="3429000"/>
          </a:xfrm>
          <a:prstGeom prst="rect">
            <a:avLst/>
          </a:prstGeom>
        </p:spPr>
        <p:txBody>
          <a:bodyPr/>
          <a:lstStyle/>
          <a:p>
            <a:endParaRPr/>
          </a:p>
        </p:txBody>
      </p:sp>
      <p:sp>
        <p:nvSpPr>
          <p:cNvPr id="49" name="Shape 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166211256"/>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4149901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3992571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6" name="Прямоугольник"/>
          <p:cNvSpPr/>
          <p:nvPr/>
        </p:nvSpPr>
        <p:spPr>
          <a:xfrm>
            <a:off x="5230254" y="-37339"/>
            <a:ext cx="19217708" cy="13716001"/>
          </a:xfrm>
          <a:prstGeom prst="rect">
            <a:avLst/>
          </a:prstGeom>
          <a:solidFill>
            <a:srgbClr val="FFFFFF"/>
          </a:solidFill>
          <a:ln w="12700">
            <a:miter lim="400000"/>
          </a:ln>
        </p:spPr>
        <p:txBody>
          <a:bodyPr lIns="71437" tIns="71437" rIns="71437" bIns="71437" anchor="ctr"/>
          <a:lstStyle/>
          <a:p>
            <a:pPr>
              <a:defRPr sz="3200">
                <a:solidFill>
                  <a:srgbClr val="FFFFFF"/>
                </a:solidFill>
              </a:defRPr>
            </a:pPr>
            <a:endParaRPr/>
          </a:p>
        </p:txBody>
      </p:sp>
      <p:sp>
        <p:nvSpPr>
          <p:cNvPr id="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40" name="–Иван Арсентьев"/>
          <p:cNvSpPr txBox="1">
            <a:spLocks noGrp="1"/>
          </p:cNvSpPr>
          <p:nvPr>
            <p:ph type="body" sz="quarter" idx="13"/>
          </p:nvPr>
        </p:nvSpPr>
        <p:spPr>
          <a:xfrm>
            <a:off x="4833937" y="8947546"/>
            <a:ext cx="14716126" cy="660798"/>
          </a:xfrm>
          <a:prstGeom prst="rect">
            <a:avLst/>
          </a:prstGeom>
        </p:spPr>
        <p:txBody>
          <a:bodyPr anchor="t">
            <a:spAutoFit/>
          </a:bodyPr>
          <a:lstStyle>
            <a:lvl1pPr marL="0" indent="0" algn="ctr">
              <a:spcBef>
                <a:spcPts val="0"/>
              </a:spcBef>
              <a:buSzTx/>
              <a:buNone/>
              <a:defRPr sz="3200">
                <a:latin typeface="Helvetica"/>
                <a:ea typeface="Helvetica"/>
                <a:cs typeface="Helvetica"/>
                <a:sym typeface="Helvetica"/>
              </a:defRPr>
            </a:lvl1pPr>
          </a:lstStyle>
          <a:p>
            <a:r>
              <a:t>–Иван Арсентьев</a:t>
            </a:r>
          </a:p>
        </p:txBody>
      </p:sp>
      <p:sp>
        <p:nvSpPr>
          <p:cNvPr id="41" name="«Место ввода цитаты»."/>
          <p:cNvSpPr txBox="1">
            <a:spLocks noGrp="1"/>
          </p:cNvSpPr>
          <p:nvPr>
            <p:ph type="body" sz="quarter" idx="14"/>
          </p:nvPr>
        </p:nvSpPr>
        <p:spPr>
          <a:xfrm>
            <a:off x="4833937" y="6000353"/>
            <a:ext cx="14716126" cy="965201"/>
          </a:xfrm>
          <a:prstGeom prst="rect">
            <a:avLst/>
          </a:prstGeom>
        </p:spPr>
        <p:txBody>
          <a:bodyPr>
            <a:spAutoFit/>
          </a:bodyPr>
          <a:lstStyle>
            <a:lvl1pPr marL="0" indent="0" algn="ctr">
              <a:spcBef>
                <a:spcPts val="0"/>
              </a:spcBef>
              <a:buSzTx/>
              <a:buNone/>
              <a:defRPr sz="5200"/>
            </a:lvl1pPr>
          </a:lstStyle>
          <a:p>
            <a:r>
              <a:t>«Место ввода цитаты».</a:t>
            </a:r>
          </a:p>
        </p:txBody>
      </p:sp>
      <p:sp>
        <p:nvSpPr>
          <p:cNvPr id="4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44" name="Изображение"/>
          <p:cNvSpPr>
            <a:spLocks noGrp="1"/>
          </p:cNvSpPr>
          <p:nvPr>
            <p:ph type="pic" idx="13"/>
          </p:nvPr>
        </p:nvSpPr>
        <p:spPr>
          <a:xfrm>
            <a:off x="3048000" y="0"/>
            <a:ext cx="18288000" cy="13716000"/>
          </a:xfrm>
          <a:prstGeom prst="rect">
            <a:avLst/>
          </a:prstGeom>
        </p:spPr>
        <p:txBody>
          <a:bodyPr lIns="91439" tIns="45719" rIns="91439" bIns="45719" anchor="t">
            <a:noAutofit/>
          </a:bodyPr>
          <a:lstStyle/>
          <a:p>
            <a:endParaRPr/>
          </a:p>
        </p:txBody>
      </p:sp>
      <p:sp>
        <p:nvSpPr>
          <p:cNvPr id="4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4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9" name="Изображение"/>
          <p:cNvSpPr>
            <a:spLocks noGrp="1"/>
          </p:cNvSpPr>
          <p:nvPr>
            <p:ph type="pic" sz="half" idx="13"/>
          </p:nvPr>
        </p:nvSpPr>
        <p:spPr>
          <a:xfrm>
            <a:off x="5307210" y="892968"/>
            <a:ext cx="13751720" cy="8322470"/>
          </a:xfrm>
          <a:prstGeom prst="rect">
            <a:avLst/>
          </a:prstGeom>
        </p:spPr>
        <p:txBody>
          <a:bodyPr lIns="91439" tIns="45719" rIns="91439" bIns="45719" anchor="t">
            <a:noAutofit/>
          </a:bodyPr>
          <a:lstStyle/>
          <a:p>
            <a:endParaRPr/>
          </a:p>
        </p:txBody>
      </p:sp>
      <p:sp>
        <p:nvSpPr>
          <p:cNvPr id="10" name="Текст заголовка"/>
          <p:cNvSpPr txBox="1">
            <a:spLocks noGrp="1"/>
          </p:cNvSpPr>
          <p:nvPr>
            <p:ph type="title"/>
          </p:nvPr>
        </p:nvSpPr>
        <p:spPr>
          <a:xfrm>
            <a:off x="4833937" y="9447609"/>
            <a:ext cx="14716126" cy="2000251"/>
          </a:xfrm>
          <a:prstGeom prst="rect">
            <a:avLst/>
          </a:prstGeom>
        </p:spPr>
        <p:txBody>
          <a:bodyPr anchor="b"/>
          <a:lstStyle/>
          <a:p>
            <a:r>
              <a:t>Текст заголовка</a:t>
            </a:r>
          </a:p>
        </p:txBody>
      </p:sp>
      <p:sp>
        <p:nvSpPr>
          <p:cNvPr id="11" name="Уровень текста 1…"/>
          <p:cNvSpPr txBox="1">
            <a:spLocks noGrp="1"/>
          </p:cNvSpPr>
          <p:nvPr>
            <p:ph type="body" sz="quarter" idx="1"/>
          </p:nvPr>
        </p:nvSpPr>
        <p:spPr>
          <a:xfrm>
            <a:off x="4833937" y="11519296"/>
            <a:ext cx="14716126" cy="1589486"/>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2" name="Номер слайда"/>
          <p:cNvSpPr txBox="1">
            <a:spLocks noGrp="1"/>
          </p:cNvSpPr>
          <p:nvPr>
            <p:ph type="sldNum" sz="quarter" idx="2"/>
          </p:nvPr>
        </p:nvSpPr>
        <p:spPr>
          <a:xfrm>
            <a:off x="11935814" y="13001625"/>
            <a:ext cx="494513" cy="51117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16" name="Изображение"/>
          <p:cNvSpPr>
            <a:spLocks noGrp="1"/>
          </p:cNvSpPr>
          <p:nvPr>
            <p:ph type="pic" sz="half" idx="13"/>
          </p:nvPr>
        </p:nvSpPr>
        <p:spPr>
          <a:xfrm>
            <a:off x="12495609" y="892968"/>
            <a:ext cx="7500938" cy="11572876"/>
          </a:xfrm>
          <a:prstGeom prst="rect">
            <a:avLst/>
          </a:prstGeom>
        </p:spPr>
        <p:txBody>
          <a:bodyPr lIns="91439" tIns="45719" rIns="91439" bIns="45719" anchor="t">
            <a:noAutofit/>
          </a:bodyPr>
          <a:lstStyle/>
          <a:p>
            <a:endParaRPr/>
          </a:p>
        </p:txBody>
      </p:sp>
      <p:sp>
        <p:nvSpPr>
          <p:cNvPr id="17" name="Текст заголовка"/>
          <p:cNvSpPr txBox="1">
            <a:spLocks noGrp="1"/>
          </p:cNvSpPr>
          <p:nvPr>
            <p:ph type="title"/>
          </p:nvPr>
        </p:nvSpPr>
        <p:spPr>
          <a:xfrm>
            <a:off x="4387453" y="892968"/>
            <a:ext cx="7500938" cy="5607845"/>
          </a:xfrm>
          <a:prstGeom prst="rect">
            <a:avLst/>
          </a:prstGeom>
        </p:spPr>
        <p:txBody>
          <a:bodyPr anchor="b"/>
          <a:lstStyle>
            <a:lvl1pPr>
              <a:defRPr sz="8400"/>
            </a:lvl1pPr>
          </a:lstStyle>
          <a:p>
            <a:r>
              <a:t>Текст заголовка</a:t>
            </a:r>
          </a:p>
        </p:txBody>
      </p:sp>
      <p:sp>
        <p:nvSpPr>
          <p:cNvPr id="18" name="Уровень текста 1…"/>
          <p:cNvSpPr txBox="1">
            <a:spLocks noGrp="1"/>
          </p:cNvSpPr>
          <p:nvPr>
            <p:ph type="body" sz="quarter" idx="1"/>
          </p:nvPr>
        </p:nvSpPr>
        <p:spPr>
          <a:xfrm>
            <a:off x="4387453" y="6697265"/>
            <a:ext cx="7500938" cy="5768579"/>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21"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и пункты">
    <p:bg>
      <p:bgPr>
        <a:solidFill>
          <a:srgbClr val="FFFFFF"/>
        </a:solidFill>
        <a:effectLst/>
      </p:bgPr>
    </p:bg>
    <p:spTree>
      <p:nvGrpSpPr>
        <p:cNvPr id="1" name=""/>
        <p:cNvGrpSpPr/>
        <p:nvPr/>
      </p:nvGrpSpPr>
      <p:grpSpPr>
        <a:xfrm>
          <a:off x="0" y="0"/>
          <a:ext cx="0" cy="0"/>
          <a:chOff x="0" y="0"/>
          <a:chExt cx="0" cy="0"/>
        </a:xfrm>
      </p:grpSpPr>
      <p:sp>
        <p:nvSpPr>
          <p:cNvPr id="23" name="Текст заголовка"/>
          <p:cNvSpPr txBox="1">
            <a:spLocks noGrp="1"/>
          </p:cNvSpPr>
          <p:nvPr>
            <p:ph type="title"/>
          </p:nvPr>
        </p:nvSpPr>
        <p:spPr>
          <a:prstGeom prst="rect">
            <a:avLst/>
          </a:prstGeom>
        </p:spPr>
        <p:txBody>
          <a:bodyPr/>
          <a:lstStyle/>
          <a:p>
            <a:r>
              <a:t>Текст заголовка</a:t>
            </a:r>
          </a:p>
        </p:txBody>
      </p:sp>
      <p:sp>
        <p:nvSpPr>
          <p:cNvPr id="24"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27" name="Изображение"/>
          <p:cNvSpPr>
            <a:spLocks noGrp="1"/>
          </p:cNvSpPr>
          <p:nvPr>
            <p:ph type="pic" sz="quarter" idx="13"/>
          </p:nvPr>
        </p:nvSpPr>
        <p:spPr>
          <a:xfrm>
            <a:off x="12495609" y="3661171"/>
            <a:ext cx="7500938" cy="8840392"/>
          </a:xfrm>
          <a:prstGeom prst="rect">
            <a:avLst/>
          </a:prstGeom>
        </p:spPr>
        <p:txBody>
          <a:bodyPr lIns="91439" tIns="45719" rIns="91439" bIns="45719" anchor="t">
            <a:noAutofit/>
          </a:bodyPr>
          <a:lstStyle/>
          <a:p>
            <a:endParaRPr/>
          </a:p>
        </p:txBody>
      </p:sp>
      <p:sp>
        <p:nvSpPr>
          <p:cNvPr id="28" name="Текст заголовка"/>
          <p:cNvSpPr txBox="1">
            <a:spLocks noGrp="1"/>
          </p:cNvSpPr>
          <p:nvPr>
            <p:ph type="title"/>
          </p:nvPr>
        </p:nvSpPr>
        <p:spPr>
          <a:prstGeom prst="rect">
            <a:avLst/>
          </a:prstGeom>
        </p:spPr>
        <p:txBody>
          <a:bodyPr/>
          <a:lstStyle/>
          <a:p>
            <a:r>
              <a:t>Текст заголовка</a:t>
            </a:r>
          </a:p>
        </p:txBody>
      </p:sp>
      <p:sp>
        <p:nvSpPr>
          <p:cNvPr id="29" name="Уровень текста 1…"/>
          <p:cNvSpPr txBox="1">
            <a:spLocks noGrp="1"/>
          </p:cNvSpPr>
          <p:nvPr>
            <p:ph type="body" sz="quarter" idx="1"/>
          </p:nvPr>
        </p:nvSpPr>
        <p:spPr>
          <a:xfrm>
            <a:off x="4387453" y="3661171"/>
            <a:ext cx="7500938" cy="8840392"/>
          </a:xfrm>
          <a:prstGeom prst="rect">
            <a:avLst/>
          </a:prstGeom>
        </p:spPr>
        <p:txBody>
          <a:bodyPr/>
          <a:lstStyle>
            <a:lvl1pPr marL="465364" indent="-465364">
              <a:spcBef>
                <a:spcPts val="4500"/>
              </a:spcBef>
              <a:defRPr sz="3800"/>
            </a:lvl1pPr>
            <a:lvl2pPr marL="808264" indent="-465364">
              <a:spcBef>
                <a:spcPts val="4500"/>
              </a:spcBef>
              <a:defRPr sz="3800"/>
            </a:lvl2pPr>
            <a:lvl3pPr marL="1151164" indent="-465364">
              <a:spcBef>
                <a:spcPts val="4500"/>
              </a:spcBef>
              <a:defRPr sz="3800"/>
            </a:lvl3pPr>
            <a:lvl4pPr marL="1494064" indent="-465364">
              <a:spcBef>
                <a:spcPts val="4500"/>
              </a:spcBef>
              <a:defRPr sz="3800"/>
            </a:lvl4pPr>
            <a:lvl5pPr marL="1836964" indent="-465364">
              <a:spcBef>
                <a:spcPts val="4500"/>
              </a:spcBef>
              <a:defRPr sz="3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0"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32" name="Уровень текста 1…"/>
          <p:cNvSpPr txBox="1">
            <a:spLocks noGrp="1"/>
          </p:cNvSpPr>
          <p:nvPr>
            <p:ph type="body" idx="1"/>
          </p:nvPr>
        </p:nvSpPr>
        <p:spPr>
          <a:xfrm>
            <a:off x="4387453" y="1785937"/>
            <a:ext cx="15609094" cy="10144126"/>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35" name="Изображение"/>
          <p:cNvSpPr>
            <a:spLocks noGrp="1"/>
          </p:cNvSpPr>
          <p:nvPr>
            <p:ph type="pic" sz="quarter" idx="13"/>
          </p:nvPr>
        </p:nvSpPr>
        <p:spPr>
          <a:xfrm>
            <a:off x="12495609" y="7161609"/>
            <a:ext cx="7500938" cy="5304235"/>
          </a:xfrm>
          <a:prstGeom prst="rect">
            <a:avLst/>
          </a:prstGeom>
        </p:spPr>
        <p:txBody>
          <a:bodyPr lIns="91439" tIns="45719" rIns="91439" bIns="45719" anchor="t">
            <a:noAutofit/>
          </a:bodyPr>
          <a:lstStyle/>
          <a:p>
            <a:endParaRPr/>
          </a:p>
        </p:txBody>
      </p:sp>
      <p:sp>
        <p:nvSpPr>
          <p:cNvPr id="36" name="Изображение"/>
          <p:cNvSpPr>
            <a:spLocks noGrp="1"/>
          </p:cNvSpPr>
          <p:nvPr>
            <p:ph type="pic" sz="quarter" idx="14"/>
          </p:nvPr>
        </p:nvSpPr>
        <p:spPr>
          <a:xfrm>
            <a:off x="12504353" y="1250156"/>
            <a:ext cx="7500939" cy="5304235"/>
          </a:xfrm>
          <a:prstGeom prst="rect">
            <a:avLst/>
          </a:prstGeom>
        </p:spPr>
        <p:txBody>
          <a:bodyPr lIns="91439" tIns="45719" rIns="91439" bIns="45719" anchor="t">
            <a:noAutofit/>
          </a:bodyPr>
          <a:lstStyle/>
          <a:p>
            <a:endParaRPr/>
          </a:p>
        </p:txBody>
      </p:sp>
      <p:sp>
        <p:nvSpPr>
          <p:cNvPr id="37" name="Изображение"/>
          <p:cNvSpPr>
            <a:spLocks noGrp="1"/>
          </p:cNvSpPr>
          <p:nvPr>
            <p:ph type="pic" sz="half" idx="15"/>
          </p:nvPr>
        </p:nvSpPr>
        <p:spPr>
          <a:xfrm>
            <a:off x="4387453" y="1250156"/>
            <a:ext cx="7500938" cy="11215688"/>
          </a:xfrm>
          <a:prstGeom prst="rect">
            <a:avLst/>
          </a:prstGeom>
        </p:spPr>
        <p:txBody>
          <a:bodyPr lIns="91439" tIns="45719" rIns="91439" bIns="45719" anchor="t">
            <a:noAutofit/>
          </a:bodyPr>
          <a:lstStyle/>
          <a:p>
            <a:endParaRPr/>
          </a:p>
        </p:txBody>
      </p:sp>
      <p:sp>
        <p:nvSpPr>
          <p:cNvPr id="38"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4387453" y="625078"/>
            <a:ext cx="15609094" cy="30360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p>
            <a:r>
              <a:t>Текст заголовка</a:t>
            </a:r>
          </a:p>
        </p:txBody>
      </p:sp>
      <p:sp>
        <p:nvSpPr>
          <p:cNvPr id="3" name="Уровень текста 1…"/>
          <p:cNvSpPr txBox="1">
            <a:spLocks noGrp="1"/>
          </p:cNvSpPr>
          <p:nvPr>
            <p:ph type="body" idx="1"/>
          </p:nvPr>
        </p:nvSpPr>
        <p:spPr>
          <a:xfrm>
            <a:off x="4387453" y="3661171"/>
            <a:ext cx="15609094" cy="88403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11935814" y="13010554"/>
            <a:ext cx="494513" cy="511176"/>
          </a:xfrm>
          <a:prstGeom prst="rect">
            <a:avLst/>
          </a:prstGeom>
          <a:ln w="12700">
            <a:miter lim="400000"/>
          </a:ln>
        </p:spPr>
        <p:txBody>
          <a:bodyPr wrap="none" lIns="71437" tIns="71437" rIns="71437" bIns="71437">
            <a:spAutoFit/>
          </a:bodyPr>
          <a:lstStyle>
            <a:lvl1pPr>
              <a:defRPr sz="24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9pPr>
    </p:titleStyle>
    <p:bodyStyle>
      <a:lvl1pPr marL="617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1pPr>
      <a:lvl2pPr marL="1061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2pPr>
      <a:lvl3pPr marL="1506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3pPr>
      <a:lvl4pPr marL="1950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4pPr>
      <a:lvl5pPr marL="2395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mojseul.ru/kompanii/chebol-v-koree.html" TargetMode="External"/><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png"/><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Линия"/>
          <p:cNvSpPr/>
          <p:nvPr/>
        </p:nvSpPr>
        <p:spPr>
          <a:xfrm flipV="1">
            <a:off x="10370343" y="1604166"/>
            <a:ext cx="1" cy="2777349"/>
          </a:xfrm>
          <a:prstGeom prst="line">
            <a:avLst/>
          </a:prstGeom>
          <a:ln w="12700">
            <a:solidFill>
              <a:srgbClr val="FFFFFF"/>
            </a:solidFill>
            <a:miter lim="400000"/>
          </a:ln>
        </p:spPr>
        <p:txBody>
          <a:bodyPr lIns="71437" tIns="71437" rIns="71437" bIns="71437" anchor="ctr"/>
          <a:lstStyle/>
          <a:p>
            <a:pPr>
              <a:defRPr sz="3200"/>
            </a:pPr>
            <a:endParaRPr/>
          </a:p>
        </p:txBody>
      </p:sp>
      <p:sp>
        <p:nvSpPr>
          <p:cNvPr id="52" name="Очень крутой…"/>
          <p:cNvSpPr txBox="1"/>
          <p:nvPr/>
        </p:nvSpPr>
        <p:spPr>
          <a:xfrm>
            <a:off x="7116914" y="3934663"/>
            <a:ext cx="9443425" cy="41560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p>
            <a:pPr algn="l">
              <a:defRPr sz="7000" b="1" cap="all">
                <a:solidFill>
                  <a:srgbClr val="253957"/>
                </a:solidFill>
                <a:latin typeface="+mn-lt"/>
                <a:ea typeface="+mn-ea"/>
                <a:cs typeface="+mn-cs"/>
                <a:sym typeface="Arial Narrow"/>
              </a:defRPr>
            </a:pPr>
            <a:r>
              <a:rPr lang="ru-RU" dirty="0"/>
              <a:t>Лоббизм и коррупция</a:t>
            </a:r>
            <a:endParaRPr dirty="0"/>
          </a:p>
        </p:txBody>
      </p:sp>
      <p:sp>
        <p:nvSpPr>
          <p:cNvPr id="53" name="Очень крутой подзаголовок презентации"/>
          <p:cNvSpPr txBox="1"/>
          <p:nvPr/>
        </p:nvSpPr>
        <p:spPr>
          <a:xfrm>
            <a:off x="7116915" y="8929563"/>
            <a:ext cx="9443424" cy="11732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lvl1pPr algn="l">
              <a:defRPr sz="4200">
                <a:solidFill>
                  <a:srgbClr val="253957"/>
                </a:solidFill>
                <a:latin typeface="+mn-lt"/>
                <a:ea typeface="+mn-ea"/>
                <a:cs typeface="+mn-cs"/>
                <a:sym typeface="Arial Narrow"/>
              </a:defRPr>
            </a:lvl1pPr>
          </a:lstStyle>
          <a:p>
            <a:r>
              <a:rPr lang="ru-RU" dirty="0"/>
              <a:t>Улугназаров Азизбек Аъзамович</a:t>
            </a:r>
          </a:p>
          <a:p>
            <a:r>
              <a:rPr lang="ru-RU" dirty="0"/>
              <a:t>Научный руководитель </a:t>
            </a:r>
          </a:p>
          <a:p>
            <a:r>
              <a:rPr lang="ru-RU" dirty="0"/>
              <a:t>Шевердяев Станислав Николаевич</a:t>
            </a:r>
          </a:p>
          <a:p>
            <a:r>
              <a:rPr lang="ru-RU" dirty="0"/>
              <a:t>Эксперт </a:t>
            </a:r>
            <a:r>
              <a:rPr lang="ru-RU" dirty="0" err="1"/>
              <a:t>ПУЛАПа</a:t>
            </a:r>
            <a:r>
              <a:rPr lang="ru-RU" dirty="0"/>
              <a:t> НИУ ВШЭ</a:t>
            </a:r>
            <a:endParaRPr dirty="0"/>
          </a:p>
        </p:txBody>
      </p:sp>
      <p:sp>
        <p:nvSpPr>
          <p:cNvPr id="54" name="Название подразделения,  лаборатории, факультета и т.д."/>
          <p:cNvSpPr txBox="1"/>
          <p:nvPr/>
        </p:nvSpPr>
        <p:spPr>
          <a:xfrm>
            <a:off x="7116915" y="877952"/>
            <a:ext cx="9443423" cy="2729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p>
            <a:pPr algn="l">
              <a:defRPr sz="4200">
                <a:solidFill>
                  <a:srgbClr val="253957"/>
                </a:solidFill>
                <a:latin typeface="+mn-lt"/>
                <a:ea typeface="+mn-ea"/>
                <a:cs typeface="+mn-cs"/>
                <a:sym typeface="Arial Narrow"/>
              </a:defRPr>
            </a:pPr>
            <a:r>
              <a:rPr lang="ru-RU" dirty="0"/>
              <a:t>ПУЛАП НИУ ВШЭ</a:t>
            </a:r>
          </a:p>
          <a:p>
            <a:pPr algn="l">
              <a:defRPr sz="4200">
                <a:solidFill>
                  <a:srgbClr val="253957"/>
                </a:solidFill>
                <a:latin typeface="+mn-lt"/>
                <a:ea typeface="+mn-ea"/>
                <a:cs typeface="+mn-cs"/>
                <a:sym typeface="Arial Narrow"/>
              </a:defRPr>
            </a:pPr>
            <a:r>
              <a:rPr lang="ru-RU" dirty="0"/>
              <a:t>Факультет Права </a:t>
            </a:r>
          </a:p>
          <a:p>
            <a:pPr algn="l">
              <a:defRPr sz="4200">
                <a:solidFill>
                  <a:srgbClr val="253957"/>
                </a:solidFill>
                <a:latin typeface="+mn-lt"/>
                <a:ea typeface="+mn-ea"/>
                <a:cs typeface="+mn-cs"/>
                <a:sym typeface="Arial Narrow"/>
              </a:defRPr>
            </a:pPr>
            <a:r>
              <a:rPr lang="ru-RU" dirty="0"/>
              <a:t>Образовательная программа Юриспруденция</a:t>
            </a:r>
            <a:endParaRPr dirty="0"/>
          </a:p>
        </p:txBody>
      </p:sp>
      <p:sp>
        <p:nvSpPr>
          <p:cNvPr id="55" name="Москва, 2017"/>
          <p:cNvSpPr txBox="1"/>
          <p:nvPr/>
        </p:nvSpPr>
        <p:spPr>
          <a:xfrm>
            <a:off x="7116915" y="11892516"/>
            <a:ext cx="9443424" cy="5751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l" defTabSz="642937">
              <a:defRPr sz="2800">
                <a:solidFill>
                  <a:srgbClr val="253957"/>
                </a:solidFill>
                <a:latin typeface="+mn-lt"/>
                <a:ea typeface="+mn-ea"/>
                <a:cs typeface="+mn-cs"/>
                <a:sym typeface="Arial Narrow"/>
              </a:defRPr>
            </a:lvl1pPr>
          </a:lstStyle>
          <a:p>
            <a:r>
              <a:rPr dirty="0" err="1"/>
              <a:t>Москва</a:t>
            </a:r>
            <a:r>
              <a:rPr dirty="0"/>
              <a:t>, 201</a:t>
            </a:r>
            <a:r>
              <a:rPr lang="ru-RU" dirty="0"/>
              <a:t>9</a:t>
            </a:r>
            <a:endParaRPr dirty="0"/>
          </a:p>
        </p:txBody>
      </p:sp>
      <p:pic>
        <p:nvPicPr>
          <p:cNvPr id="56" name="Изображение" descr="Изображение"/>
          <p:cNvPicPr>
            <a:picLocks noChangeAspect="1"/>
          </p:cNvPicPr>
          <p:nvPr/>
        </p:nvPicPr>
        <p:blipFill>
          <a:blip r:embed="rId2">
            <a:extLst/>
          </a:blip>
          <a:stretch>
            <a:fillRect/>
          </a:stretch>
        </p:blipFill>
        <p:spPr>
          <a:xfrm>
            <a:off x="1221970" y="1330739"/>
            <a:ext cx="2736119" cy="2645547"/>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9448" y="2972786"/>
            <a:ext cx="21495711"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7000" b="1" cap="all" dirty="0">
                <a:solidFill>
                  <a:srgbClr val="253957"/>
                </a:solidFill>
                <a:sym typeface="Arial Narrow"/>
              </a:rPr>
              <a:t>Коррупционные проявления лоббизма в законодательном процессе</a:t>
            </a: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226606" y="6681574"/>
            <a:ext cx="21506374" cy="646139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2800">
                <a:solidFill>
                  <a:srgbClr val="253957"/>
                </a:solidFill>
                <a:latin typeface="+mn-lt"/>
                <a:ea typeface="+mn-ea"/>
                <a:cs typeface="+mn-cs"/>
                <a:sym typeface="Arial Narrow"/>
              </a:defRPr>
            </a:pPr>
            <a:r>
              <a:rPr lang="ru-RU" sz="4000" dirty="0"/>
              <a:t>«Эффект перегруженности» («эффект благоприятного времени») – данное явление можно охарактеризовать тем, что депутат для продвижение необходимого ему законопроекта использует внешние факторы и бюрократизм. А именно он старается чтобы закон рассматривался в сжатых сроках, к примеру когда на повестке дня стоит множество вопросов, или обсуждаются серьезные и спорные законопроекты, также это может быть перед депутатскими каникулами, либо перед очередными парламентскими выборами. Здесь в пользу депутат работает несколько факторов. А именно естественная физическая и умственная усталость остальных депутатов, необходимость рассмотреть законопроект в кратчайшие сроки, что позволяет внести в него необходимые пункты и поправки, а также человеческий фактор, ввиду объективных причина, к примеру перед очередными парламентскими выборами депутаты могут относится к своим обязанностям менее ответственно, и заниматься предвыборными делами. </a:t>
            </a:r>
            <a:endParaRPr sz="4000" dirty="0"/>
          </a:p>
        </p:txBody>
      </p:sp>
      <p:sp>
        <p:nvSpPr>
          <p:cNvPr id="61" name="Заголовок основного текста"/>
          <p:cNvSpPr txBox="1"/>
          <p:nvPr/>
        </p:nvSpPr>
        <p:spPr>
          <a:xfrm>
            <a:off x="1226606" y="4710139"/>
            <a:ext cx="16073438"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ru-RU" dirty="0"/>
              <a:t>«Эффект перегруженности»</a:t>
            </a:r>
            <a:endParaRPr dirty="0"/>
          </a:p>
        </p:txBody>
      </p:sp>
      <p:sp>
        <p:nvSpPr>
          <p:cNvPr id="62" name="Название подразделения, лаборатории, факультета и т.д."/>
          <p:cNvSpPr txBox="1"/>
          <p:nvPr/>
        </p:nvSpPr>
        <p:spPr>
          <a:xfrm>
            <a:off x="11338744" y="573032"/>
            <a:ext cx="11366416" cy="12522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ПУЛАП НИУ ВШЭ</a:t>
            </a:r>
          </a:p>
          <a:p>
            <a:r>
              <a:rPr lang="ru-RU" dirty="0"/>
              <a:t>Факультет Права </a:t>
            </a:r>
          </a:p>
          <a:p>
            <a:r>
              <a:rPr lang="ru-RU" dirty="0"/>
              <a:t>Образовательная программа Юриспруденция</a:t>
            </a:r>
          </a:p>
        </p:txBody>
      </p:sp>
      <p:pic>
        <p:nvPicPr>
          <p:cNvPr id="63"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Tree>
    <p:extLst>
      <p:ext uri="{BB962C8B-B14F-4D97-AF65-F5344CB8AC3E}">
        <p14:creationId xmlns:p14="http://schemas.microsoft.com/office/powerpoint/2010/main" val="229112495"/>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9448" y="2972786"/>
            <a:ext cx="21495711"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en-US" dirty="0"/>
              <a:t>State capture </a:t>
            </a:r>
            <a:r>
              <a:rPr lang="ru-RU" dirty="0"/>
              <a:t>(«Захват государства»)</a:t>
            </a:r>
            <a:endParaRPr dirty="0"/>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201065" y="4436658"/>
            <a:ext cx="21495711" cy="870630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2800">
                <a:solidFill>
                  <a:srgbClr val="253957"/>
                </a:solidFill>
                <a:latin typeface="+mn-lt"/>
                <a:ea typeface="+mn-ea"/>
                <a:cs typeface="+mn-cs"/>
                <a:sym typeface="Arial Narrow"/>
              </a:defRPr>
            </a:pPr>
            <a:r>
              <a:rPr lang="en-US" sz="4400" dirty="0"/>
              <a:t>State Capture </a:t>
            </a:r>
            <a:r>
              <a:rPr lang="ru-RU" sz="4400" dirty="0"/>
              <a:t>(«Захват государства») – это явление при котором  стране активно развит бизнес, в особенности крупные экономические гиганты, которые имеют непосредственное влияние на жизнь страны, а также от политики государства как внутренней так и внешней проводится сильная пряма зависимость с благополучием такой компании или группы компаний. В результате этого компании активно участвуют в политической жизни государства, и влияют на решения, также существует практика при которой представители бизнеса идут в государственные органы и законодательные органы, для большего контроля и влияния в угоду благополучию и развитию компаний. Подобная практика активно существовала в России 90х годов после развала Советского Союза, также она распространена в странах с сильным и активно развивающимся бизнесом и относительно слабой государственно властью. Самыми яркими примерами могут послужить Южная Корея и Япония, в которых практика «захвата государства» развита на столько, что появились отдельные термины относящие подобные практики именно к этим странам.</a:t>
            </a:r>
            <a:endParaRPr sz="4400" dirty="0"/>
          </a:p>
        </p:txBody>
      </p:sp>
      <p:sp>
        <p:nvSpPr>
          <p:cNvPr id="62" name="Название подразделения, лаборатории, факультета и т.д."/>
          <p:cNvSpPr txBox="1"/>
          <p:nvPr/>
        </p:nvSpPr>
        <p:spPr>
          <a:xfrm>
            <a:off x="11338744" y="573032"/>
            <a:ext cx="11366416" cy="12522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ПУЛАП НИУ ВШЭ</a:t>
            </a:r>
          </a:p>
          <a:p>
            <a:r>
              <a:rPr lang="ru-RU" dirty="0"/>
              <a:t>Факультет Права </a:t>
            </a:r>
          </a:p>
          <a:p>
            <a:r>
              <a:rPr lang="ru-RU" dirty="0"/>
              <a:t>Образовательная программа Юриспруденция</a:t>
            </a:r>
          </a:p>
        </p:txBody>
      </p:sp>
      <p:pic>
        <p:nvPicPr>
          <p:cNvPr id="63"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Tree>
    <p:extLst>
      <p:ext uri="{BB962C8B-B14F-4D97-AF65-F5344CB8AC3E}">
        <p14:creationId xmlns:p14="http://schemas.microsoft.com/office/powerpoint/2010/main" val="3900249989"/>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9448" y="2972786"/>
            <a:ext cx="27616399"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en-US" sz="7000" b="1" cap="all" dirty="0">
                <a:solidFill>
                  <a:srgbClr val="253957"/>
                </a:solidFill>
                <a:sym typeface="Arial Narrow"/>
              </a:rPr>
              <a:t>State capture («</a:t>
            </a:r>
            <a:r>
              <a:rPr lang="ru-RU" sz="7000" b="1" cap="all" dirty="0">
                <a:solidFill>
                  <a:srgbClr val="253957"/>
                </a:solidFill>
                <a:sym typeface="Arial Narrow"/>
              </a:rPr>
              <a:t>Захват государства»)</a:t>
            </a: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226606" y="5278000"/>
            <a:ext cx="21506374" cy="785181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marL="457200" indent="-457200" algn="l">
              <a:buFont typeface="Arial" panose="020B0604020202020204" pitchFamily="34" charset="0"/>
              <a:buChar char="•"/>
              <a:defRPr sz="2800">
                <a:solidFill>
                  <a:srgbClr val="253957"/>
                </a:solidFill>
                <a:latin typeface="+mn-lt"/>
                <a:ea typeface="+mn-ea"/>
                <a:cs typeface="+mn-cs"/>
                <a:sym typeface="Arial Narrow"/>
              </a:defRPr>
            </a:pPr>
            <a:r>
              <a:rPr lang="ru-RU" sz="4000" dirty="0"/>
              <a:t>Явление чеболя можно описать как объединение крупных финансовых и промышленных предприятий, которые благодаря скоординированным действиям и огромным ресурсам по сути определяют ключевое экономическое развитие страны, что как следствие дает им инструмент влияния на государство его решения. Исторически это явление возникло по окончанию Корейской войны 1960-1963 годов, и помогло вывести страну из экономической стагнации. На данный момент по разным оценкам насчитывается около 30 чеболей. Ниже представлены самые известные из них. </a:t>
            </a:r>
          </a:p>
          <a:p>
            <a:pPr marL="457200" indent="-457200" algn="l">
              <a:buFont typeface="Arial" panose="020B0604020202020204" pitchFamily="34" charset="0"/>
              <a:buChar char="•"/>
              <a:defRPr sz="2800">
                <a:solidFill>
                  <a:srgbClr val="253957"/>
                </a:solidFill>
                <a:latin typeface="+mn-lt"/>
                <a:ea typeface="+mn-ea"/>
                <a:cs typeface="+mn-cs"/>
                <a:sym typeface="Arial Narrow"/>
              </a:defRPr>
            </a:pPr>
            <a:r>
              <a:rPr lang="en-US" sz="4000" dirty="0"/>
              <a:t>LG Group</a:t>
            </a:r>
          </a:p>
          <a:p>
            <a:pPr marL="457200" indent="-457200" algn="l">
              <a:buFont typeface="Arial" panose="020B0604020202020204" pitchFamily="34" charset="0"/>
              <a:buChar char="•"/>
              <a:defRPr sz="2800">
                <a:solidFill>
                  <a:srgbClr val="253957"/>
                </a:solidFill>
                <a:latin typeface="+mn-lt"/>
                <a:ea typeface="+mn-ea"/>
                <a:cs typeface="+mn-cs"/>
                <a:sym typeface="Arial Narrow"/>
              </a:defRPr>
            </a:pPr>
            <a:r>
              <a:rPr lang="en-US" sz="4000" dirty="0"/>
              <a:t>Samsung</a:t>
            </a:r>
          </a:p>
          <a:p>
            <a:pPr marL="457200" indent="-457200" algn="l">
              <a:buFont typeface="Arial" panose="020B0604020202020204" pitchFamily="34" charset="0"/>
              <a:buChar char="•"/>
              <a:defRPr sz="2800">
                <a:solidFill>
                  <a:srgbClr val="253957"/>
                </a:solidFill>
                <a:latin typeface="+mn-lt"/>
                <a:ea typeface="+mn-ea"/>
                <a:cs typeface="+mn-cs"/>
                <a:sym typeface="Arial Narrow"/>
              </a:defRPr>
            </a:pPr>
            <a:r>
              <a:rPr lang="en-US" sz="4000" dirty="0"/>
              <a:t>Daewoo</a:t>
            </a:r>
          </a:p>
          <a:p>
            <a:pPr marL="457200" indent="-457200" algn="l">
              <a:buFont typeface="Arial" panose="020B0604020202020204" pitchFamily="34" charset="0"/>
              <a:buChar char="•"/>
              <a:defRPr sz="2800">
                <a:solidFill>
                  <a:srgbClr val="253957"/>
                </a:solidFill>
                <a:latin typeface="+mn-lt"/>
                <a:ea typeface="+mn-ea"/>
                <a:cs typeface="+mn-cs"/>
                <a:sym typeface="Arial Narrow"/>
              </a:defRPr>
            </a:pPr>
            <a:r>
              <a:rPr lang="en-US" sz="4000" dirty="0"/>
              <a:t>Lotte </a:t>
            </a:r>
          </a:p>
          <a:p>
            <a:pPr marL="457200" indent="-457200" algn="l">
              <a:buFont typeface="Arial" panose="020B0604020202020204" pitchFamily="34" charset="0"/>
              <a:buChar char="•"/>
              <a:defRPr sz="2800">
                <a:solidFill>
                  <a:srgbClr val="253957"/>
                </a:solidFill>
                <a:latin typeface="+mn-lt"/>
                <a:ea typeface="+mn-ea"/>
                <a:cs typeface="+mn-cs"/>
                <a:sym typeface="Arial Narrow"/>
              </a:defRPr>
            </a:pPr>
            <a:r>
              <a:rPr lang="en-US" sz="4000" dirty="0"/>
              <a:t>GS Group</a:t>
            </a:r>
          </a:p>
          <a:p>
            <a:pPr marL="457200" indent="-457200" algn="l">
              <a:buFont typeface="Arial" panose="020B0604020202020204" pitchFamily="34" charset="0"/>
              <a:buChar char="•"/>
              <a:defRPr sz="2800">
                <a:solidFill>
                  <a:srgbClr val="253957"/>
                </a:solidFill>
                <a:latin typeface="+mn-lt"/>
                <a:ea typeface="+mn-ea"/>
                <a:cs typeface="+mn-cs"/>
                <a:sym typeface="Arial Narrow"/>
              </a:defRPr>
            </a:pPr>
            <a:r>
              <a:rPr lang="en-US" sz="4000" dirty="0"/>
              <a:t>Hyundai </a:t>
            </a:r>
            <a:endParaRPr dirty="0"/>
          </a:p>
        </p:txBody>
      </p:sp>
      <p:sp>
        <p:nvSpPr>
          <p:cNvPr id="61" name="Заголовок основного текста"/>
          <p:cNvSpPr txBox="1"/>
          <p:nvPr/>
        </p:nvSpPr>
        <p:spPr>
          <a:xfrm>
            <a:off x="1226606" y="3622797"/>
            <a:ext cx="16073438"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ru-RU" dirty="0"/>
              <a:t>Чеболь как вид «захвата государства» в Южной Корее</a:t>
            </a:r>
            <a:endParaRPr dirty="0"/>
          </a:p>
        </p:txBody>
      </p:sp>
      <p:sp>
        <p:nvSpPr>
          <p:cNvPr id="62" name="Название подразделения, лаборатории, факультета и т.д."/>
          <p:cNvSpPr txBox="1"/>
          <p:nvPr/>
        </p:nvSpPr>
        <p:spPr>
          <a:xfrm>
            <a:off x="11338744" y="573032"/>
            <a:ext cx="11366416" cy="12522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ПУЛАП НИУ ВШЭ</a:t>
            </a:r>
          </a:p>
          <a:p>
            <a:r>
              <a:rPr lang="ru-RU" dirty="0"/>
              <a:t>Факультет Права </a:t>
            </a:r>
          </a:p>
          <a:p>
            <a:r>
              <a:rPr lang="ru-RU" dirty="0"/>
              <a:t>Образовательная программа Юриспруденция</a:t>
            </a:r>
          </a:p>
        </p:txBody>
      </p:sp>
      <p:pic>
        <p:nvPicPr>
          <p:cNvPr id="63"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Tree>
    <p:extLst>
      <p:ext uri="{BB962C8B-B14F-4D97-AF65-F5344CB8AC3E}">
        <p14:creationId xmlns:p14="http://schemas.microsoft.com/office/powerpoint/2010/main" val="2283817684"/>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9448" y="2972786"/>
            <a:ext cx="21495711"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en-US" sz="7000" b="1" cap="all" dirty="0">
                <a:solidFill>
                  <a:srgbClr val="253957"/>
                </a:solidFill>
                <a:sym typeface="Arial Narrow"/>
              </a:rPr>
              <a:t>State capture («</a:t>
            </a:r>
            <a:r>
              <a:rPr lang="ru-RU" sz="7000" b="1" cap="all" dirty="0">
                <a:solidFill>
                  <a:srgbClr val="253957"/>
                </a:solidFill>
                <a:sym typeface="Arial Narrow"/>
              </a:rPr>
              <a:t>Захват государства»)</a:t>
            </a: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98785" y="5057803"/>
            <a:ext cx="21495711" cy="828091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2800">
                <a:solidFill>
                  <a:srgbClr val="253957"/>
                </a:solidFill>
                <a:latin typeface="+mn-lt"/>
                <a:ea typeface="+mn-ea"/>
                <a:cs typeface="+mn-cs"/>
                <a:sym typeface="Arial Narrow"/>
              </a:defRPr>
            </a:pPr>
            <a:r>
              <a:rPr lang="ru-RU" sz="3200" dirty="0"/>
              <a:t>Дзайбацу – это система при которой крупные феодальные кланы преобразовались в олигархию, во время реформ Мэйдзи. Что в свою очередь привело к тому, что они стали владельцами крупнейших предприятий и бизнеса в целом. Подобная система действовала вплоть до уничтожения ее союзниками и США в частности по окончанию Второй Мировой Войны. Дзайбацу имели огромный вес, одной из уникальностью данного явления является то, что в Японии феодалы сами превратились в буржуазию, в то время как в Европе велась борьба между этими сословиями. В целом дзайбацу имели огромный вес в стране и влияли на политические решения. Частично они причастны и к тому, что Япония была милитаристической страной в первой половине 20ого века. Однако после ВМВ дзайбацу хоть на время и были ликвидированы, позже они преобразовались в «кэйрецу», систему которая является аналогичной «дзайбацу» хотя и претерпела некоторые изменения. На данный момент кэйрецу по прежнему существует и контролирует львиную долю экономики страны, что как следствие дает им возможность также влиять на государство и его политику. Ниже приведен список наиболее крупных и известных «кэйрецу»</a:t>
            </a:r>
          </a:p>
          <a:p>
            <a:pPr algn="l">
              <a:defRPr sz="2800">
                <a:solidFill>
                  <a:srgbClr val="253957"/>
                </a:solidFill>
                <a:latin typeface="+mn-lt"/>
                <a:ea typeface="+mn-ea"/>
                <a:cs typeface="+mn-cs"/>
                <a:sym typeface="Arial Narrow"/>
              </a:defRPr>
            </a:pPr>
            <a:r>
              <a:rPr lang="en-US" sz="3200" dirty="0"/>
              <a:t>Mitsubishi</a:t>
            </a:r>
            <a:endParaRPr lang="ru-RU" sz="3200" dirty="0"/>
          </a:p>
          <a:p>
            <a:pPr algn="l">
              <a:defRPr sz="2800">
                <a:solidFill>
                  <a:srgbClr val="253957"/>
                </a:solidFill>
                <a:latin typeface="+mn-lt"/>
                <a:ea typeface="+mn-ea"/>
                <a:cs typeface="+mn-cs"/>
                <a:sym typeface="Arial Narrow"/>
              </a:defRPr>
            </a:pPr>
            <a:r>
              <a:rPr lang="en-US" sz="3200" dirty="0"/>
              <a:t>Mitsui</a:t>
            </a:r>
            <a:endParaRPr lang="ru-RU" sz="3200" dirty="0"/>
          </a:p>
          <a:p>
            <a:pPr algn="l">
              <a:defRPr sz="2800">
                <a:solidFill>
                  <a:srgbClr val="253957"/>
                </a:solidFill>
                <a:latin typeface="+mn-lt"/>
                <a:ea typeface="+mn-ea"/>
                <a:cs typeface="+mn-cs"/>
                <a:sym typeface="Arial Narrow"/>
              </a:defRPr>
            </a:pPr>
            <a:r>
              <a:rPr lang="en-US" sz="3200" dirty="0"/>
              <a:t>Sumitomo</a:t>
            </a:r>
            <a:endParaRPr lang="ru-RU" sz="3200" dirty="0"/>
          </a:p>
          <a:p>
            <a:pPr algn="l">
              <a:defRPr sz="2800">
                <a:solidFill>
                  <a:srgbClr val="253957"/>
                </a:solidFill>
                <a:latin typeface="+mn-lt"/>
                <a:ea typeface="+mn-ea"/>
                <a:cs typeface="+mn-cs"/>
                <a:sym typeface="Arial Narrow"/>
              </a:defRPr>
            </a:pPr>
            <a:r>
              <a:rPr lang="en-US" sz="3200" dirty="0"/>
              <a:t>Fuyo</a:t>
            </a:r>
            <a:endParaRPr lang="ru-RU" sz="3200" dirty="0"/>
          </a:p>
          <a:p>
            <a:pPr algn="l">
              <a:defRPr sz="2800">
                <a:solidFill>
                  <a:srgbClr val="253957"/>
                </a:solidFill>
                <a:latin typeface="+mn-lt"/>
                <a:ea typeface="+mn-ea"/>
                <a:cs typeface="+mn-cs"/>
                <a:sym typeface="Arial Narrow"/>
              </a:defRPr>
            </a:pPr>
            <a:r>
              <a:rPr lang="en-US" sz="3200" dirty="0"/>
              <a:t>Tokai</a:t>
            </a:r>
            <a:r>
              <a:rPr lang="ru-RU" sz="3200" dirty="0"/>
              <a:t> </a:t>
            </a:r>
            <a:r>
              <a:rPr lang="en-US" sz="3200" dirty="0"/>
              <a:t>(Toyota Group)</a:t>
            </a:r>
            <a:endParaRPr lang="ru-RU" sz="3200" dirty="0"/>
          </a:p>
          <a:p>
            <a:pPr algn="l">
              <a:defRPr sz="2800">
                <a:solidFill>
                  <a:srgbClr val="253957"/>
                </a:solidFill>
                <a:latin typeface="+mn-lt"/>
                <a:ea typeface="+mn-ea"/>
                <a:cs typeface="+mn-cs"/>
                <a:sym typeface="Arial Narrow"/>
              </a:defRPr>
            </a:pPr>
            <a:r>
              <a:rPr lang="en-US" sz="3200" dirty="0"/>
              <a:t>IBJ</a:t>
            </a:r>
            <a:endParaRPr sz="3200" dirty="0"/>
          </a:p>
        </p:txBody>
      </p:sp>
      <p:sp>
        <p:nvSpPr>
          <p:cNvPr id="61" name="Заголовок основного текста"/>
          <p:cNvSpPr txBox="1"/>
          <p:nvPr/>
        </p:nvSpPr>
        <p:spPr>
          <a:xfrm>
            <a:off x="1226606" y="4129399"/>
            <a:ext cx="16073438"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ru-RU" dirty="0"/>
              <a:t>Дзайбацу и кэйрецу  как вид «захвата государства» в Японии</a:t>
            </a:r>
          </a:p>
          <a:p>
            <a:endParaRPr dirty="0"/>
          </a:p>
        </p:txBody>
      </p:sp>
      <p:sp>
        <p:nvSpPr>
          <p:cNvPr id="62" name="Название подразделения, лаборатории, факультета и т.д."/>
          <p:cNvSpPr txBox="1"/>
          <p:nvPr/>
        </p:nvSpPr>
        <p:spPr>
          <a:xfrm>
            <a:off x="11338744" y="573032"/>
            <a:ext cx="11366416" cy="12522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ПУЛАП НИУ ВШЭ</a:t>
            </a:r>
          </a:p>
          <a:p>
            <a:r>
              <a:rPr lang="ru-RU" dirty="0"/>
              <a:t>Факультет Права </a:t>
            </a:r>
          </a:p>
          <a:p>
            <a:r>
              <a:rPr lang="ru-RU" dirty="0"/>
              <a:t>Образовательная программа Юриспруденция</a:t>
            </a:r>
          </a:p>
        </p:txBody>
      </p:sp>
      <p:pic>
        <p:nvPicPr>
          <p:cNvPr id="63"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Tree>
    <p:extLst>
      <p:ext uri="{BB962C8B-B14F-4D97-AF65-F5344CB8AC3E}">
        <p14:creationId xmlns:p14="http://schemas.microsoft.com/office/powerpoint/2010/main" val="3895954663"/>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9449" y="2972786"/>
            <a:ext cx="16073440"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en-US" dirty="0"/>
              <a:t>Business capture (</a:t>
            </a:r>
            <a:r>
              <a:rPr lang="ru-RU" dirty="0"/>
              <a:t>«Захват бизнеса»)</a:t>
            </a:r>
            <a:r>
              <a:rPr lang="en-US" dirty="0"/>
              <a:t> </a:t>
            </a:r>
            <a:endParaRPr dirty="0"/>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98786" y="4436658"/>
            <a:ext cx="21506373" cy="818197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2800">
                <a:solidFill>
                  <a:srgbClr val="253957"/>
                </a:solidFill>
                <a:latin typeface="+mn-lt"/>
                <a:ea typeface="+mn-ea"/>
                <a:cs typeface="+mn-cs"/>
                <a:sym typeface="Arial Narrow"/>
              </a:defRPr>
            </a:pPr>
            <a:r>
              <a:rPr lang="en-US" sz="4000" dirty="0"/>
              <a:t>Business</a:t>
            </a:r>
            <a:r>
              <a:rPr lang="ru-RU" sz="4000" dirty="0"/>
              <a:t> </a:t>
            </a:r>
            <a:r>
              <a:rPr lang="en-US" sz="4000" dirty="0"/>
              <a:t>Capture </a:t>
            </a:r>
            <a:r>
              <a:rPr lang="ru-RU" sz="4000" dirty="0"/>
              <a:t>(«Захват бизнеса») – это явление по сути противоположное «захвату государства», но при этом является прямым его следствием. То есть это ситуация при которой люди из бизнеса проникли в структуры государства в рамках «захвата государства», после чего пользуясь своей властью оказывают значительное влияние на бизнес, в том числе создают монополии , и ликвидируют конкуренцию. В качестве примера можно привести некоторые страны постсоветского пространства, где в результате смены режимов в 90е годы, а также активного «захвата государства» возникла ситуация, что в определенных ситуациях лица стоящие у власти незаконными методами либо путем обхода законов развивают свой бизнес и при этом активно мешают появляющимся конкурентам, порой прибегая как агрессивному поглощению, так и к рейдерству. В качестве примера можно привести чистку государственных кадров в Узбекистане которая началась после смены президента. Было возбуждено огромное количество дел, связанны с коррупцией, снято с должностей большое количество крупных чиновников, в том числе и бывший Генеральный Прокурор Узбекистана Рашид Кадыров. </a:t>
            </a:r>
            <a:r>
              <a:rPr lang="en-US" sz="4000" dirty="0"/>
              <a:t> </a:t>
            </a:r>
            <a:endParaRPr sz="4000" dirty="0"/>
          </a:p>
        </p:txBody>
      </p:sp>
      <p:sp>
        <p:nvSpPr>
          <p:cNvPr id="62" name="Название подразделения, лаборатории, факультета и т.д."/>
          <p:cNvSpPr txBox="1"/>
          <p:nvPr/>
        </p:nvSpPr>
        <p:spPr>
          <a:xfrm>
            <a:off x="11338744" y="573032"/>
            <a:ext cx="11366416" cy="12522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ПУЛАП НИУ ВШЭ</a:t>
            </a:r>
          </a:p>
          <a:p>
            <a:r>
              <a:rPr lang="ru-RU" dirty="0"/>
              <a:t>Факультет Права </a:t>
            </a:r>
          </a:p>
          <a:p>
            <a:r>
              <a:rPr lang="ru-RU" dirty="0"/>
              <a:t>Образовательная программа Юриспруденция</a:t>
            </a:r>
          </a:p>
        </p:txBody>
      </p:sp>
      <p:pic>
        <p:nvPicPr>
          <p:cNvPr id="63"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Tree>
    <p:extLst>
      <p:ext uri="{BB962C8B-B14F-4D97-AF65-F5344CB8AC3E}">
        <p14:creationId xmlns:p14="http://schemas.microsoft.com/office/powerpoint/2010/main" val="2374137508"/>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98786" y="4436658"/>
            <a:ext cx="22730518" cy="818197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2800">
                <a:solidFill>
                  <a:srgbClr val="253957"/>
                </a:solidFill>
                <a:latin typeface="+mn-lt"/>
                <a:ea typeface="+mn-ea"/>
                <a:cs typeface="+mn-cs"/>
                <a:sym typeface="Arial Narrow"/>
              </a:defRPr>
            </a:pPr>
            <a:endParaRPr sz="4000" dirty="0"/>
          </a:p>
        </p:txBody>
      </p:sp>
      <p:sp>
        <p:nvSpPr>
          <p:cNvPr id="62" name="Название подразделения, лаборатории, факультета и т.д."/>
          <p:cNvSpPr txBox="1"/>
          <p:nvPr/>
        </p:nvSpPr>
        <p:spPr>
          <a:xfrm>
            <a:off x="11338744" y="573032"/>
            <a:ext cx="11366416" cy="12522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ПУЛАП НИУ ВШЭ</a:t>
            </a:r>
          </a:p>
          <a:p>
            <a:r>
              <a:rPr lang="ru-RU" dirty="0"/>
              <a:t>Факультет Права </a:t>
            </a:r>
          </a:p>
          <a:p>
            <a:r>
              <a:rPr lang="ru-RU" dirty="0"/>
              <a:t>Образовательная программа Юриспруденция</a:t>
            </a:r>
          </a:p>
        </p:txBody>
      </p:sp>
      <p:pic>
        <p:nvPicPr>
          <p:cNvPr id="63"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
        <p:nvSpPr>
          <p:cNvPr id="2" name="Прямоугольник 1"/>
          <p:cNvSpPr/>
          <p:nvPr/>
        </p:nvSpPr>
        <p:spPr>
          <a:xfrm>
            <a:off x="1226605" y="1785760"/>
            <a:ext cx="20850945" cy="12557284"/>
          </a:xfrm>
          <a:prstGeom prst="rect">
            <a:avLst/>
          </a:prstGeom>
        </p:spPr>
        <p:txBody>
          <a:bodyPr wrap="square">
            <a:spAutoFit/>
          </a:bodyPr>
          <a:lstStyle/>
          <a:p>
            <a:pPr marL="685800" indent="-685800" algn="l">
              <a:buFont typeface="Arial" panose="020B0604020202020204" pitchFamily="34" charset="0"/>
              <a:buChar char="•"/>
            </a:pPr>
            <a:endParaRPr lang="ru-RU" sz="4000" dirty="0" smtClean="0">
              <a:latin typeface="REG"/>
            </a:endParaRPr>
          </a:p>
          <a:p>
            <a:pPr algn="l"/>
            <a:r>
              <a:rPr lang="ru-RU" sz="4000" b="1" dirty="0" smtClean="0">
                <a:latin typeface="REG"/>
              </a:rPr>
              <a:t>Источники </a:t>
            </a:r>
          </a:p>
          <a:p>
            <a:pPr marL="685800" indent="-685800" algn="l">
              <a:buFont typeface="Arial" panose="020B0604020202020204" pitchFamily="34" charset="0"/>
              <a:buChar char="•"/>
            </a:pPr>
            <a:r>
              <a:rPr lang="ru-RU" sz="4000" dirty="0" smtClean="0">
                <a:latin typeface="REG"/>
              </a:rPr>
              <a:t>Орлов </a:t>
            </a:r>
            <a:r>
              <a:rPr lang="ru-RU" sz="4000" dirty="0">
                <a:latin typeface="REG"/>
              </a:rPr>
              <a:t>К.А., Агапов И.О. Теоретико-правовой анализ понятийно-категориального аппарата лоббизма // Вестник Уральского юридического института МВД России. 2014. №4. </a:t>
            </a:r>
          </a:p>
          <a:p>
            <a:pPr marL="685800" indent="-685800" algn="l">
              <a:buFont typeface="Arial" panose="020B0604020202020204" pitchFamily="34" charset="0"/>
              <a:buChar char="•"/>
            </a:pPr>
            <a:r>
              <a:rPr lang="ru-RU" sz="4000" dirty="0"/>
              <a:t>GR и лоббизм: теория и технологии : учебник и практикум для </a:t>
            </a:r>
            <a:r>
              <a:rPr lang="ru-RU" sz="4000" dirty="0" err="1"/>
              <a:t>бакалавриата</a:t>
            </a:r>
            <a:r>
              <a:rPr lang="ru-RU" sz="4000" dirty="0"/>
              <a:t> и магистратуры / под ред. В. А. </a:t>
            </a:r>
            <a:r>
              <a:rPr lang="ru-RU" sz="4000" dirty="0" err="1"/>
              <a:t>Ачкасовой</a:t>
            </a:r>
            <a:r>
              <a:rPr lang="ru-RU" sz="4000" dirty="0"/>
              <a:t>, И. Е. </a:t>
            </a:r>
            <a:r>
              <a:rPr lang="ru-RU" sz="4000" dirty="0" err="1"/>
              <a:t>Минтусова</a:t>
            </a:r>
            <a:r>
              <a:rPr lang="ru-RU" sz="4000" dirty="0"/>
              <a:t>, О. Г. Филатовой. — М. : Издательство </a:t>
            </a:r>
            <a:r>
              <a:rPr lang="ru-RU" sz="4000" dirty="0" err="1"/>
              <a:t>Юрайт</a:t>
            </a:r>
            <a:r>
              <a:rPr lang="ru-RU" sz="4000" dirty="0"/>
              <a:t>, 2015 — 315 с. </a:t>
            </a:r>
          </a:p>
          <a:p>
            <a:pPr marL="571500" indent="-571500" algn="l">
              <a:buFont typeface="Arial" panose="020B0604020202020204" pitchFamily="34" charset="0"/>
              <a:buChar char="•"/>
            </a:pPr>
            <a:r>
              <a:rPr lang="ru-RU" sz="4000" dirty="0"/>
              <a:t>Колосова Н.М. Лоббизм и коррупция // Журнал российского права. 2014. №2 (206). </a:t>
            </a:r>
          </a:p>
          <a:p>
            <a:pPr marL="571500" indent="-571500" algn="l">
              <a:buFont typeface="Arial" panose="020B0604020202020204" pitchFamily="34" charset="0"/>
              <a:buChar char="•"/>
            </a:pPr>
            <a:r>
              <a:rPr lang="ru-RU" sz="4000" dirty="0"/>
              <a:t>Брянцев И. , Баранова Л. Коррупция как форма теневого лоббизма // Власть. 2008. №3.</a:t>
            </a:r>
          </a:p>
          <a:p>
            <a:pPr marL="571500" indent="-571500" algn="l">
              <a:buFont typeface="Arial" panose="020B0604020202020204" pitchFamily="34" charset="0"/>
              <a:buChar char="•"/>
            </a:pPr>
            <a:r>
              <a:rPr lang="ru-RU" sz="4000" dirty="0" err="1"/>
              <a:t>Доспан</a:t>
            </a:r>
            <a:r>
              <a:rPr lang="ru-RU" sz="4000" dirty="0"/>
              <a:t> С.О. Лоббизм как многоаспектный феномен социально-политической системы // Вестник ПАГС. 2013. №3 (36).</a:t>
            </a:r>
          </a:p>
          <a:p>
            <a:pPr marL="571500" indent="-571500" algn="l">
              <a:buFont typeface="Arial" panose="020B0604020202020204" pitchFamily="34" charset="0"/>
              <a:buChar char="•"/>
            </a:pPr>
            <a:r>
              <a:rPr lang="ru-RU" sz="4000" dirty="0"/>
              <a:t>Пименов Н.А. Лоббизм диалог с властью // Финансы: Теория и Практика. 2012. №1.</a:t>
            </a:r>
          </a:p>
          <a:p>
            <a:pPr marL="571500" indent="-571500" algn="l">
              <a:buFont typeface="Arial" panose="020B0604020202020204" pitchFamily="34" charset="0"/>
              <a:buChar char="•"/>
            </a:pPr>
            <a:r>
              <a:rPr lang="en-US" sz="4000" dirty="0"/>
              <a:t>Masahiko Aoki and Hugh Patrick, The Japanese Main Bank System (1994)</a:t>
            </a:r>
          </a:p>
          <a:p>
            <a:pPr marL="571500" indent="-571500" algn="l">
              <a:buFont typeface="Arial" panose="020B0604020202020204" pitchFamily="34" charset="0"/>
              <a:buChar char="•"/>
            </a:pPr>
            <a:r>
              <a:rPr lang="en-US" sz="4000" dirty="0"/>
              <a:t>Ronald Gilson and Mark Roe, "Understanding the Japanese Keiretsu, " 102 Yale L.J. 871 (1993)</a:t>
            </a:r>
          </a:p>
          <a:p>
            <a:pPr marL="571500" indent="-571500" algn="l">
              <a:buFont typeface="Arial" panose="020B0604020202020204" pitchFamily="34" charset="0"/>
              <a:buChar char="•"/>
            </a:pPr>
            <a:r>
              <a:rPr lang="en-US" sz="4000" dirty="0"/>
              <a:t>Yoshiro Miwa and Mark Ramseyer, "The Fable of the Keiretsu, " 11 J. Econ. &amp; Mgmt. Strategy 169 (2002)</a:t>
            </a:r>
            <a:r>
              <a:rPr lang="ru-RU" sz="4000" dirty="0"/>
              <a:t> </a:t>
            </a:r>
            <a:r>
              <a:rPr lang="ru-RU" dirty="0"/>
              <a:t/>
            </a:r>
            <a:br>
              <a:rPr lang="ru-RU" dirty="0"/>
            </a:br>
            <a:endParaRPr lang="ru-RU" dirty="0"/>
          </a:p>
        </p:txBody>
      </p:sp>
    </p:spTree>
    <p:extLst>
      <p:ext uri="{BB962C8B-B14F-4D97-AF65-F5344CB8AC3E}">
        <p14:creationId xmlns:p14="http://schemas.microsoft.com/office/powerpoint/2010/main" val="3518871742"/>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98786" y="4436658"/>
            <a:ext cx="21506373" cy="818197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2800">
                <a:solidFill>
                  <a:srgbClr val="253957"/>
                </a:solidFill>
                <a:latin typeface="+mn-lt"/>
                <a:ea typeface="+mn-ea"/>
                <a:cs typeface="+mn-cs"/>
                <a:sym typeface="Arial Narrow"/>
              </a:defRPr>
            </a:pPr>
            <a:endParaRPr sz="4000" dirty="0"/>
          </a:p>
        </p:txBody>
      </p:sp>
      <p:sp>
        <p:nvSpPr>
          <p:cNvPr id="62" name="Название подразделения, лаборатории, факультета и т.д."/>
          <p:cNvSpPr txBox="1"/>
          <p:nvPr/>
        </p:nvSpPr>
        <p:spPr>
          <a:xfrm>
            <a:off x="11338744" y="573032"/>
            <a:ext cx="11366416" cy="12522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ПУЛАП НИУ ВШЭ</a:t>
            </a:r>
          </a:p>
          <a:p>
            <a:r>
              <a:rPr lang="ru-RU" dirty="0"/>
              <a:t>Факультет Права </a:t>
            </a:r>
          </a:p>
          <a:p>
            <a:r>
              <a:rPr lang="ru-RU" dirty="0"/>
              <a:t>Образовательная программа Юриспруденция</a:t>
            </a:r>
          </a:p>
        </p:txBody>
      </p:sp>
      <p:pic>
        <p:nvPicPr>
          <p:cNvPr id="63"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
        <p:nvSpPr>
          <p:cNvPr id="2" name="Прямоугольник 1"/>
          <p:cNvSpPr/>
          <p:nvPr/>
        </p:nvSpPr>
        <p:spPr>
          <a:xfrm>
            <a:off x="1510812" y="3825017"/>
            <a:ext cx="20882320" cy="9879628"/>
          </a:xfrm>
          <a:prstGeom prst="rect">
            <a:avLst/>
          </a:prstGeom>
        </p:spPr>
        <p:txBody>
          <a:bodyPr wrap="square">
            <a:spAutoFit/>
          </a:bodyPr>
          <a:lstStyle/>
          <a:p>
            <a:pPr marL="685800" indent="-685800" algn="just">
              <a:buFont typeface="Arial" panose="020B0604020202020204" pitchFamily="34" charset="0"/>
              <a:buChar char="•"/>
            </a:pPr>
            <a:r>
              <a:rPr lang="ru-RU" sz="3600" dirty="0">
                <a:latin typeface="REG"/>
              </a:rPr>
              <a:t>Артюшин С. М. Политические коалиции: проблемы теории и региональной практики // Известия РГПУ им. А.И. Герцена. 2006. №22.</a:t>
            </a:r>
          </a:p>
          <a:p>
            <a:pPr marL="685800" indent="-685800" algn="just">
              <a:buFont typeface="Arial" panose="020B0604020202020204" pitchFamily="34" charset="0"/>
              <a:buChar char="•"/>
            </a:pPr>
            <a:r>
              <a:rPr lang="ru-RU" sz="3600" dirty="0" err="1">
                <a:latin typeface="REG"/>
              </a:rPr>
              <a:t>Павроз</a:t>
            </a:r>
            <a:r>
              <a:rPr lang="ru-RU" sz="3600" dirty="0">
                <a:latin typeface="REG"/>
              </a:rPr>
              <a:t> А. В. Информационные кампании в современном лоббизме // Вестник Пермского университета. Серия: Политология. — 2014. — № 2. — С. 66</a:t>
            </a:r>
            <a:endParaRPr lang="en-US" sz="3600" dirty="0">
              <a:latin typeface="REG"/>
            </a:endParaRPr>
          </a:p>
          <a:p>
            <a:pPr marL="685800" indent="-685800" algn="just">
              <a:buFont typeface="Arial" panose="020B0604020202020204" pitchFamily="34" charset="0"/>
              <a:buChar char="•"/>
            </a:pPr>
            <a:r>
              <a:rPr lang="en-US" sz="3600" dirty="0">
                <a:latin typeface="REG"/>
              </a:rPr>
              <a:t>Kaufmann, Daniel; Vicente, Pedro C. "Legal Corruption (October 2005)" Retrieved 7 April 2017.</a:t>
            </a:r>
            <a:endParaRPr lang="ru-RU" sz="3600" dirty="0">
              <a:latin typeface="REG"/>
            </a:endParaRPr>
          </a:p>
          <a:p>
            <a:pPr marL="685800" indent="-685800" algn="just">
              <a:buFont typeface="Arial" panose="020B0604020202020204" pitchFamily="34" charset="0"/>
              <a:buChar char="•"/>
            </a:pPr>
            <a:r>
              <a:rPr lang="ru-RU" sz="3600" dirty="0">
                <a:latin typeface="REG"/>
              </a:rPr>
              <a:t>Российская коррупция: уровень, структура, динамика : опыт социологического анализа / под ред. Г.А. Сатарова. — Москва : Фонд «Либеральная Миссия», 2013. — 752 с</a:t>
            </a:r>
          </a:p>
          <a:p>
            <a:pPr marL="685800" indent="-685800" algn="l">
              <a:buFont typeface="Arial" panose="020B0604020202020204" pitchFamily="34" charset="0"/>
              <a:buChar char="•"/>
            </a:pPr>
            <a:r>
              <a:rPr lang="en-US" sz="3600" dirty="0">
                <a:latin typeface="REG"/>
              </a:rPr>
              <a:t>Encyclopedia</a:t>
            </a:r>
            <a:r>
              <a:rPr lang="ru-RU" sz="3600" dirty="0">
                <a:latin typeface="REG"/>
              </a:rPr>
              <a:t> </a:t>
            </a:r>
            <a:r>
              <a:rPr lang="en-US" sz="3600" dirty="0">
                <a:latin typeface="REG"/>
              </a:rPr>
              <a:t>of Modern Asia on Chaebol</a:t>
            </a:r>
            <a:r>
              <a:rPr lang="ru-RU" sz="3600" dirty="0">
                <a:latin typeface="REG"/>
              </a:rPr>
              <a:t>. </a:t>
            </a:r>
          </a:p>
          <a:p>
            <a:pPr marL="685800" indent="-685800" algn="l">
              <a:buFont typeface="Arial" panose="020B0604020202020204" pitchFamily="34" charset="0"/>
              <a:buChar char="•"/>
            </a:pPr>
            <a:r>
              <a:rPr lang="en-US" sz="4800" dirty="0">
                <a:hlinkClick r:id="rId3"/>
              </a:rPr>
              <a:t>http://mojseul.ru/kompanii/chebol-v-koree.html</a:t>
            </a:r>
            <a:endParaRPr lang="ru-RU" sz="4800" dirty="0"/>
          </a:p>
          <a:p>
            <a:pPr marL="685800" indent="-685800" algn="l">
              <a:buFont typeface="Arial" panose="020B0604020202020204" pitchFamily="34" charset="0"/>
              <a:buChar char="•"/>
            </a:pPr>
            <a:r>
              <a:rPr lang="en-US" sz="4800" dirty="0"/>
              <a:t>Kazuo, </a:t>
            </a:r>
            <a:r>
              <a:rPr lang="en-US" sz="4800" dirty="0" err="1"/>
              <a:t>Shibagaki</a:t>
            </a:r>
            <a:r>
              <a:rPr lang="en-US" sz="4800" dirty="0"/>
              <a:t>. The early history of the zaibatsu. // The Developing Economies 4.4 (1966): 535-566.</a:t>
            </a:r>
            <a:endParaRPr lang="ru-RU" sz="4800" dirty="0"/>
          </a:p>
          <a:p>
            <a:pPr marL="685800" indent="-685800" algn="l">
              <a:buFont typeface="Arial" panose="020B0604020202020204" pitchFamily="34" charset="0"/>
              <a:buChar char="•"/>
            </a:pPr>
            <a:r>
              <a:rPr lang="en-US" sz="4800" dirty="0" err="1"/>
              <a:t>Hidemasa</a:t>
            </a:r>
            <a:r>
              <a:rPr lang="en-US" sz="4800" dirty="0"/>
              <a:t> Morikawa, Zaibatsu. The Rise and Fall of Family Enterprise Groups in Japan / Tokyo: University of Tokyo Press</a:t>
            </a:r>
            <a:endParaRPr lang="ru-RU" sz="4800" dirty="0"/>
          </a:p>
          <a:p>
            <a:pPr marL="685800" indent="-685800" algn="l" fontAlgn="t">
              <a:buFont typeface="Arial" panose="020B0604020202020204" pitchFamily="34" charset="0"/>
              <a:buChar char="•"/>
            </a:pPr>
            <a:r>
              <a:rPr lang="ru-RU" sz="4400" cap="all" dirty="0"/>
              <a:t>КОРРУПЦИЯ: ПОНЯТИЕ, ПРИЗНАКИ, ВИДЫ </a:t>
            </a:r>
            <a:r>
              <a:rPr lang="ru-RU" sz="4400" dirty="0"/>
              <a:t>Фиалковская И.Д.</a:t>
            </a:r>
          </a:p>
          <a:p>
            <a:pPr fontAlgn="t"/>
            <a:r>
              <a:rPr lang="ru-RU" sz="4800" dirty="0"/>
              <a:t> </a:t>
            </a:r>
          </a:p>
        </p:txBody>
      </p:sp>
    </p:spTree>
    <p:extLst>
      <p:ext uri="{BB962C8B-B14F-4D97-AF65-F5344CB8AC3E}">
        <p14:creationId xmlns:p14="http://schemas.microsoft.com/office/powerpoint/2010/main" val="705441880"/>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 name="Изображение" descr="Изображение"/>
          <p:cNvPicPr>
            <a:picLocks noChangeAspect="1"/>
          </p:cNvPicPr>
          <p:nvPr/>
        </p:nvPicPr>
        <p:blipFill>
          <a:blip r:embed="rId2">
            <a:extLst/>
          </a:blip>
          <a:stretch>
            <a:fillRect/>
          </a:stretch>
        </p:blipFill>
        <p:spPr>
          <a:xfrm>
            <a:off x="8620729" y="3404948"/>
            <a:ext cx="7142541" cy="6906104"/>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9449" y="2972786"/>
            <a:ext cx="16073440"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a:t>Лоббизм</a:t>
            </a:r>
            <a:endParaRPr dirty="0"/>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88195" y="4985791"/>
            <a:ext cx="21506373" cy="814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marL="571500" indent="-571500" algn="l">
              <a:buFont typeface="Arial" panose="020B0604020202020204" pitchFamily="34" charset="0"/>
              <a:buChar char="•"/>
              <a:defRPr sz="2800">
                <a:solidFill>
                  <a:srgbClr val="253957"/>
                </a:solidFill>
                <a:latin typeface="+mn-lt"/>
                <a:ea typeface="+mn-ea"/>
                <a:cs typeface="+mn-cs"/>
                <a:sym typeface="Arial Narrow"/>
              </a:defRPr>
            </a:pPr>
            <a:r>
              <a:rPr lang="ru-RU" sz="4000" dirty="0"/>
              <a:t>Лоббизм – это демократический институт, главной функцией которого является влияние на государства законными методами, для защиты и продвижения законных интересов части общества или общества в целом.</a:t>
            </a:r>
          </a:p>
          <a:p>
            <a:pPr marL="571500" indent="-571500" algn="l">
              <a:buFont typeface="Arial" panose="020B0604020202020204" pitchFamily="34" charset="0"/>
              <a:buChar char="•"/>
              <a:defRPr sz="2800">
                <a:solidFill>
                  <a:srgbClr val="253957"/>
                </a:solidFill>
                <a:latin typeface="+mn-lt"/>
                <a:ea typeface="+mn-ea"/>
                <a:cs typeface="+mn-cs"/>
                <a:sym typeface="Arial Narrow"/>
              </a:defRPr>
            </a:pPr>
            <a:r>
              <a:rPr lang="ru-RU" sz="4000" dirty="0"/>
              <a:t>Объектом лоббизма является государство, а именно в наибольшей степени органы законодательной власти, и в некоторой степени органы исполнительной власти.</a:t>
            </a:r>
          </a:p>
          <a:p>
            <a:pPr marL="571500" indent="-571500" algn="l">
              <a:buFont typeface="Arial" panose="020B0604020202020204" pitchFamily="34" charset="0"/>
              <a:buChar char="•"/>
              <a:defRPr sz="2800">
                <a:solidFill>
                  <a:srgbClr val="253957"/>
                </a:solidFill>
                <a:latin typeface="+mn-lt"/>
                <a:ea typeface="+mn-ea"/>
                <a:cs typeface="+mn-cs"/>
                <a:sym typeface="Arial Narrow"/>
              </a:defRPr>
            </a:pPr>
            <a:r>
              <a:rPr lang="ru-RU" sz="4000" dirty="0"/>
              <a:t>Субъектом лоббистской деятельности могут выступать зарегистрированные лоббисты, которым могут быть как физические так и юридические лица,  в зависимости от законодательства отдельно взятой страны с урегулированной законодательством лоббистской деятельностью.</a:t>
            </a:r>
          </a:p>
          <a:p>
            <a:pPr marL="571500" indent="-571500" algn="l">
              <a:buFont typeface="Arial" panose="020B0604020202020204" pitchFamily="34" charset="0"/>
              <a:buChar char="•"/>
              <a:defRPr sz="2800">
                <a:solidFill>
                  <a:srgbClr val="253957"/>
                </a:solidFill>
                <a:latin typeface="+mn-lt"/>
                <a:ea typeface="+mn-ea"/>
                <a:cs typeface="+mn-cs"/>
                <a:sym typeface="Arial Narrow"/>
              </a:defRPr>
            </a:pPr>
            <a:r>
              <a:rPr lang="ru-RU" sz="4000" dirty="0"/>
              <a:t>Предметом лоббизма являются законные интересы части общества или же общества в целом</a:t>
            </a:r>
          </a:p>
          <a:p>
            <a:pPr marL="571500" indent="-571500" algn="l">
              <a:buFont typeface="Arial" panose="020B0604020202020204" pitchFamily="34" charset="0"/>
              <a:buChar char="•"/>
              <a:defRPr sz="2800">
                <a:solidFill>
                  <a:srgbClr val="253957"/>
                </a:solidFill>
                <a:latin typeface="+mn-lt"/>
                <a:ea typeface="+mn-ea"/>
                <a:cs typeface="+mn-cs"/>
                <a:sym typeface="Arial Narrow"/>
              </a:defRPr>
            </a:pPr>
            <a:r>
              <a:rPr lang="ru-RU" sz="4000" dirty="0"/>
              <a:t>Методы лоббизма являются законными и четко урегулированные законодательством, что является одни из основных различий лоббизма и коррупции.</a:t>
            </a:r>
            <a:endParaRPr sz="4000" dirty="0"/>
          </a:p>
        </p:txBody>
      </p:sp>
      <p:sp>
        <p:nvSpPr>
          <p:cNvPr id="62" name="Название подразделения, лаборатории, факультета и т.д."/>
          <p:cNvSpPr txBox="1"/>
          <p:nvPr/>
        </p:nvSpPr>
        <p:spPr>
          <a:xfrm>
            <a:off x="11338744" y="573032"/>
            <a:ext cx="11366416" cy="12522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ПУЛАП НИУ ВШЭ</a:t>
            </a:r>
          </a:p>
          <a:p>
            <a:r>
              <a:rPr lang="ru-RU" dirty="0"/>
              <a:t>Факультет Права </a:t>
            </a:r>
          </a:p>
          <a:p>
            <a:r>
              <a:rPr lang="ru-RU" dirty="0"/>
              <a:t>Образовательная программа Юриспруденция</a:t>
            </a:r>
          </a:p>
        </p:txBody>
      </p:sp>
      <p:pic>
        <p:nvPicPr>
          <p:cNvPr id="63"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9449" y="2972786"/>
            <a:ext cx="16073440"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a:t>Коррупция  как явление</a:t>
            </a:r>
            <a:endParaRPr dirty="0"/>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259423" y="4841775"/>
            <a:ext cx="21013697" cy="830119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marL="571500" indent="-571500" algn="l">
              <a:buFont typeface="Arial" panose="020B0604020202020204" pitchFamily="34" charset="0"/>
              <a:buChar char="•"/>
              <a:defRPr sz="2800">
                <a:solidFill>
                  <a:srgbClr val="253957"/>
                </a:solidFill>
                <a:latin typeface="+mn-lt"/>
                <a:ea typeface="+mn-ea"/>
                <a:cs typeface="+mn-cs"/>
                <a:sym typeface="Arial Narrow"/>
              </a:defRPr>
            </a:pPr>
            <a:r>
              <a:rPr lang="ru-RU" sz="4000" dirty="0"/>
              <a:t>Под коррупцией на мой взгляд следует понимать следующее определение</a:t>
            </a:r>
          </a:p>
          <a:p>
            <a:pPr marL="571500" indent="-571500" algn="l">
              <a:buFont typeface="Arial" panose="020B0604020202020204" pitchFamily="34" charset="0"/>
              <a:buChar char="•"/>
              <a:defRPr sz="2800">
                <a:solidFill>
                  <a:srgbClr val="253957"/>
                </a:solidFill>
                <a:latin typeface="+mn-lt"/>
                <a:ea typeface="+mn-ea"/>
                <a:cs typeface="+mn-cs"/>
                <a:sym typeface="Arial Narrow"/>
              </a:defRPr>
            </a:pPr>
            <a:r>
              <a:rPr lang="ru-RU" sz="4000" dirty="0"/>
              <a:t>Коррупция – это деятельность направленная на продвижение незаконных интересов либо на незаконное извлечение выгоды, незаконными методами, сопряженное с нанесением фактического либо потенциального ущерба государству и</a:t>
            </a:r>
            <a:r>
              <a:rPr lang="en-US" sz="4000" dirty="0"/>
              <a:t>/</a:t>
            </a:r>
            <a:r>
              <a:rPr lang="ru-RU" sz="4000" dirty="0"/>
              <a:t>или отдельной группе людей, в результате подобной деятельности.</a:t>
            </a:r>
          </a:p>
          <a:p>
            <a:pPr marL="571500" indent="-571500" algn="l">
              <a:buFont typeface="Arial" panose="020B0604020202020204" pitchFamily="34" charset="0"/>
              <a:buChar char="•"/>
              <a:defRPr sz="2800">
                <a:solidFill>
                  <a:srgbClr val="253957"/>
                </a:solidFill>
                <a:latin typeface="+mn-lt"/>
                <a:ea typeface="+mn-ea"/>
                <a:cs typeface="+mn-cs"/>
                <a:sym typeface="Arial Narrow"/>
              </a:defRPr>
            </a:pPr>
            <a:r>
              <a:rPr lang="ru-RU" sz="4000" dirty="0"/>
              <a:t>Главные отличия лоббизма от коррупции заключаются в следующем:</a:t>
            </a:r>
          </a:p>
          <a:p>
            <a:pPr algn="l">
              <a:defRPr sz="2800">
                <a:solidFill>
                  <a:srgbClr val="253957"/>
                </a:solidFill>
                <a:latin typeface="+mn-lt"/>
                <a:ea typeface="+mn-ea"/>
                <a:cs typeface="+mn-cs"/>
                <a:sym typeface="Arial Narrow"/>
              </a:defRPr>
            </a:pPr>
            <a:r>
              <a:rPr lang="ru-RU" sz="4000" dirty="0"/>
              <a:t>     Лоббистская деятельность в отличие от коррупционной направлена на защиту и продвижение именно законных интересов, она законодательно урегулирована, а также в составе ее деятельности находятся именно законные и урегулированные методы. Также отличием лоббизма является то, что в результате такой деятельности не наносится ущерб чьим либо интересам или правам. Однако это лоббизм в чистом его виде. К сожалению он как и другие демократические институты подвержен коррупционным явлениям, которые пытаются замаскироваться под законную деятельность.</a:t>
            </a:r>
            <a:endParaRPr sz="4000" dirty="0"/>
          </a:p>
        </p:txBody>
      </p:sp>
      <p:sp>
        <p:nvSpPr>
          <p:cNvPr id="62" name="Название подразделения, лаборатории, факультета и т.д."/>
          <p:cNvSpPr txBox="1"/>
          <p:nvPr/>
        </p:nvSpPr>
        <p:spPr>
          <a:xfrm>
            <a:off x="11338744" y="573032"/>
            <a:ext cx="11366416" cy="12522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ПУЛАП НИУ ВШЭ</a:t>
            </a:r>
          </a:p>
          <a:p>
            <a:r>
              <a:rPr lang="ru-RU" dirty="0"/>
              <a:t>Факультет Права </a:t>
            </a:r>
          </a:p>
          <a:p>
            <a:r>
              <a:rPr lang="ru-RU" dirty="0"/>
              <a:t>Образовательная программа Юриспруденция</a:t>
            </a:r>
          </a:p>
        </p:txBody>
      </p:sp>
      <p:pic>
        <p:nvPicPr>
          <p:cNvPr id="63"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Tree>
    <p:extLst>
      <p:ext uri="{BB962C8B-B14F-4D97-AF65-F5344CB8AC3E}">
        <p14:creationId xmlns:p14="http://schemas.microsoft.com/office/powerpoint/2010/main" val="408317761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9449" y="2972786"/>
            <a:ext cx="16073440"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a:t>Бакшиш</a:t>
            </a:r>
            <a:endParaRPr dirty="0"/>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231897" y="4149489"/>
            <a:ext cx="21118522" cy="37894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2800">
                <a:solidFill>
                  <a:srgbClr val="253957"/>
                </a:solidFill>
                <a:latin typeface="+mn-lt"/>
                <a:ea typeface="+mn-ea"/>
                <a:cs typeface="+mn-cs"/>
                <a:sym typeface="Arial Narrow"/>
              </a:defRPr>
            </a:pPr>
            <a:r>
              <a:rPr lang="ru-RU" sz="3000" dirty="0"/>
              <a:t>Бакшиш – явление которое было распространено в Средние Века в Передней и Центральной Азии. Данный термин означает следующее</a:t>
            </a:r>
          </a:p>
          <a:p>
            <a:pPr algn="l">
              <a:defRPr sz="2800">
                <a:solidFill>
                  <a:srgbClr val="253957"/>
                </a:solidFill>
                <a:latin typeface="+mn-lt"/>
                <a:ea typeface="+mn-ea"/>
                <a:cs typeface="+mn-cs"/>
                <a:sym typeface="Arial Narrow"/>
              </a:defRPr>
            </a:pPr>
            <a:r>
              <a:rPr lang="ru-RU" sz="3000" dirty="0"/>
              <a:t>Бакшиш – это процесс при котором государственные чиновники не получают какую-либо плату за свою службу, но им дозволяется принимать деньги и подарки от других лиц, в качестве платы за свои услуги. </a:t>
            </a:r>
          </a:p>
          <a:p>
            <a:pPr algn="l">
              <a:defRPr sz="2800">
                <a:solidFill>
                  <a:srgbClr val="253957"/>
                </a:solidFill>
                <a:latin typeface="+mn-lt"/>
                <a:ea typeface="+mn-ea"/>
                <a:cs typeface="+mn-cs"/>
                <a:sym typeface="Arial Narrow"/>
              </a:defRPr>
            </a:pPr>
            <a:r>
              <a:rPr lang="ru-RU" sz="3000" dirty="0"/>
              <a:t>В некотором роде бакшиш это паназиатская система кормления существовавшая в России позднего Средневековья.</a:t>
            </a:r>
          </a:p>
          <a:p>
            <a:pPr algn="l">
              <a:defRPr sz="2800">
                <a:solidFill>
                  <a:srgbClr val="253957"/>
                </a:solidFill>
                <a:latin typeface="+mn-lt"/>
                <a:ea typeface="+mn-ea"/>
                <a:cs typeface="+mn-cs"/>
                <a:sym typeface="Arial Narrow"/>
              </a:defRPr>
            </a:pPr>
            <a:r>
              <a:rPr lang="ru-RU" sz="3000" dirty="0"/>
              <a:t>Особенностью бакшиша является то, что в определенных случаях он мог проявляться как вполне законная плата за лоббизм, то в других случаях он носил коррупционный характер, и был сопряжен с вымогательством, взятками, угрозами и другими коррупционными проявлениями.</a:t>
            </a:r>
          </a:p>
          <a:p>
            <a:pPr algn="l">
              <a:defRPr sz="2800">
                <a:solidFill>
                  <a:srgbClr val="253957"/>
                </a:solidFill>
                <a:latin typeface="+mn-lt"/>
                <a:ea typeface="+mn-ea"/>
                <a:cs typeface="+mn-cs"/>
                <a:sym typeface="Arial Narrow"/>
              </a:defRPr>
            </a:pPr>
            <a:r>
              <a:rPr lang="ru-RU" sz="3000" dirty="0"/>
              <a:t>Существовала также практика подобная современной, при которой искусственно создавалась ситуация при которой группы лиц были ущемлены в своих правах и интересах, и были вынуждены прибегать к практике бакшиша. </a:t>
            </a:r>
          </a:p>
        </p:txBody>
      </p:sp>
      <p:sp>
        <p:nvSpPr>
          <p:cNvPr id="62" name="Название подразделения, лаборатории, факультета и т.д."/>
          <p:cNvSpPr txBox="1"/>
          <p:nvPr/>
        </p:nvSpPr>
        <p:spPr>
          <a:xfrm>
            <a:off x="11338744" y="573032"/>
            <a:ext cx="11366416" cy="12522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ПУЛАП НИУ ВШЭ</a:t>
            </a:r>
          </a:p>
          <a:p>
            <a:r>
              <a:rPr lang="ru-RU" dirty="0"/>
              <a:t>Факультет Права </a:t>
            </a:r>
          </a:p>
          <a:p>
            <a:r>
              <a:rPr lang="ru-RU" dirty="0"/>
              <a:t>Образовательная программа Юриспруденция</a:t>
            </a:r>
          </a:p>
        </p:txBody>
      </p:sp>
      <p:pic>
        <p:nvPicPr>
          <p:cNvPr id="63"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
        <p:nvSpPr>
          <p:cNvPr id="2" name="Блок-схема: узел 1">
            <a:extLst>
              <a:ext uri="{FF2B5EF4-FFF2-40B4-BE49-F238E27FC236}">
                <a16:creationId xmlns:a16="http://schemas.microsoft.com/office/drawing/2014/main" xmlns="" id="{507995E3-8CB4-4B12-ACA4-334E7B25882A}"/>
              </a:ext>
            </a:extLst>
          </p:cNvPr>
          <p:cNvSpPr/>
          <p:nvPr/>
        </p:nvSpPr>
        <p:spPr>
          <a:xfrm>
            <a:off x="6862718" y="8351694"/>
            <a:ext cx="5194727" cy="5194727"/>
          </a:xfrm>
          <a:prstGeom prst="flowChartConnector">
            <a:avLst/>
          </a:prstGeom>
          <a:noFill/>
          <a:ln w="76200" cap="flat">
            <a:solidFill>
              <a:schemeClr val="accent5">
                <a:lumMod val="60000"/>
                <a:lumOff val="40000"/>
              </a:schemeClr>
            </a:solid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ru-RU" sz="3200" b="0" i="0" u="none" strike="noStrike" cap="none" spc="0" normalizeH="0" baseline="0" dirty="0">
              <a:ln>
                <a:noFill/>
              </a:ln>
              <a:solidFill>
                <a:srgbClr val="FFFFFF"/>
              </a:solidFill>
              <a:effectLst/>
              <a:uFillTx/>
              <a:latin typeface="+mj-lt"/>
              <a:ea typeface="+mj-ea"/>
              <a:cs typeface="+mj-cs"/>
              <a:sym typeface="Helvetica Light"/>
            </a:endParaRPr>
          </a:p>
        </p:txBody>
      </p:sp>
      <p:sp>
        <p:nvSpPr>
          <p:cNvPr id="9" name="Блок-схема: узел 8">
            <a:extLst>
              <a:ext uri="{FF2B5EF4-FFF2-40B4-BE49-F238E27FC236}">
                <a16:creationId xmlns:a16="http://schemas.microsoft.com/office/drawing/2014/main" xmlns="" id="{57A0CCB1-5CB5-4BFE-973E-ACEFCA0CAD48}"/>
              </a:ext>
            </a:extLst>
          </p:cNvPr>
          <p:cNvSpPr/>
          <p:nvPr/>
        </p:nvSpPr>
        <p:spPr>
          <a:xfrm>
            <a:off x="9815736" y="8351693"/>
            <a:ext cx="5194727" cy="5194727"/>
          </a:xfrm>
          <a:prstGeom prst="flowChartConnector">
            <a:avLst/>
          </a:prstGeom>
          <a:noFill/>
          <a:ln w="76200">
            <a:solidFill>
              <a:schemeClr val="accent2">
                <a:lumMod val="60000"/>
                <a:lumOff val="40000"/>
              </a:schemeClr>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ru-RU" sz="3200" i="0" u="none" strike="noStrike" normalizeH="0" baseline="0">
              <a:solidFill>
                <a:srgbClr val="FFFFFF"/>
              </a:solidFill>
              <a:uFillTx/>
              <a:latin typeface="+mj-lt"/>
              <a:ea typeface="+mj-ea"/>
              <a:cs typeface="+mj-cs"/>
              <a:sym typeface="Helvetica Light"/>
            </a:endParaRPr>
          </a:p>
        </p:txBody>
      </p:sp>
      <p:sp>
        <p:nvSpPr>
          <p:cNvPr id="1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xmlns="" id="{16715B4F-79B0-4A30-A93F-A84D5863C238}"/>
              </a:ext>
            </a:extLst>
          </p:cNvPr>
          <p:cNvSpPr txBox="1"/>
          <p:nvPr/>
        </p:nvSpPr>
        <p:spPr>
          <a:xfrm>
            <a:off x="12802088" y="10423092"/>
            <a:ext cx="2597364" cy="5259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2800">
                <a:solidFill>
                  <a:srgbClr val="253957"/>
                </a:solidFill>
                <a:latin typeface="+mn-lt"/>
                <a:ea typeface="+mn-ea"/>
                <a:cs typeface="+mn-cs"/>
                <a:sym typeface="Arial Narrow"/>
              </a:defRPr>
            </a:pPr>
            <a:r>
              <a:rPr lang="ru-RU" sz="4000" b="1" dirty="0"/>
              <a:t>Лоббизм</a:t>
            </a:r>
            <a:endParaRPr sz="4000" b="1" dirty="0"/>
          </a:p>
        </p:txBody>
      </p:sp>
      <p:sp>
        <p:nvSpPr>
          <p:cNvPr id="11"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xmlns="" id="{D7F8C662-3944-43A5-89B5-014A6190812D}"/>
              </a:ext>
            </a:extLst>
          </p:cNvPr>
          <p:cNvSpPr txBox="1"/>
          <p:nvPr/>
        </p:nvSpPr>
        <p:spPr>
          <a:xfrm>
            <a:off x="7057212" y="10423092"/>
            <a:ext cx="2597364" cy="5259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2800">
                <a:solidFill>
                  <a:srgbClr val="253957"/>
                </a:solidFill>
                <a:latin typeface="+mn-lt"/>
                <a:ea typeface="+mn-ea"/>
                <a:cs typeface="+mn-cs"/>
                <a:sym typeface="Arial Narrow"/>
              </a:defRPr>
            </a:pPr>
            <a:r>
              <a:rPr lang="ru-RU" sz="4000" b="1" dirty="0"/>
              <a:t>Коррупция</a:t>
            </a:r>
            <a:endParaRPr sz="4400" b="1" dirty="0"/>
          </a:p>
        </p:txBody>
      </p:sp>
      <p:sp>
        <p:nvSpPr>
          <p:cNvPr id="12"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xmlns="" id="{FE3BF0E5-6517-4BBE-B2CC-B1058E87112E}"/>
              </a:ext>
            </a:extLst>
          </p:cNvPr>
          <p:cNvSpPr txBox="1"/>
          <p:nvPr/>
        </p:nvSpPr>
        <p:spPr>
          <a:xfrm>
            <a:off x="10010230" y="10423092"/>
            <a:ext cx="2597364" cy="5259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2800">
                <a:solidFill>
                  <a:srgbClr val="253957"/>
                </a:solidFill>
                <a:latin typeface="+mn-lt"/>
                <a:ea typeface="+mn-ea"/>
                <a:cs typeface="+mn-cs"/>
                <a:sym typeface="Arial Narrow"/>
              </a:defRPr>
            </a:pPr>
            <a:r>
              <a:rPr lang="ru-RU" sz="4000" b="1" dirty="0"/>
              <a:t>Бакшиш</a:t>
            </a:r>
            <a:endParaRPr sz="4400" b="1" dirty="0"/>
          </a:p>
        </p:txBody>
      </p:sp>
    </p:spTree>
    <p:extLst>
      <p:ext uri="{BB962C8B-B14F-4D97-AF65-F5344CB8AC3E}">
        <p14:creationId xmlns:p14="http://schemas.microsoft.com/office/powerpoint/2010/main" val="4195387444"/>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9449" y="2972786"/>
            <a:ext cx="21506372"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a:t>Коррупционные проявления лоббизма в законодательном процессе</a:t>
            </a:r>
            <a:endParaRPr dirty="0"/>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948662" y="6433502"/>
            <a:ext cx="22486675" cy="6858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marL="457200" indent="-457200" algn="l">
              <a:buFont typeface="Arial" panose="020B0604020202020204" pitchFamily="34" charset="0"/>
              <a:buChar char="•"/>
              <a:defRPr sz="2800">
                <a:solidFill>
                  <a:srgbClr val="253957"/>
                </a:solidFill>
                <a:latin typeface="+mn-lt"/>
                <a:ea typeface="+mn-ea"/>
                <a:cs typeface="+mn-cs"/>
                <a:sym typeface="Arial Narrow"/>
              </a:defRPr>
            </a:pPr>
            <a:r>
              <a:rPr lang="ru-RU" sz="3600" dirty="0"/>
              <a:t>Логроллинг – процесс коррупционного лоббизма в законодательном процессе который состоит из примитивной схемы обмена голосами. Суть его в том что депутат который внес определенный законопроект на рассмотрение заинтересован в его принятии, поскольку этот законопроект продвигает интересы группы давления, которая законным или незаконным образом имеет влияние на этого депутата. Подобные законопроекты могут быть плохо написаны, либо продвигать интересы одной группы в ущерб законным интересам другой, в целом имеет все шансы не быть одобренным. С этой целью депутат в кулуарах устанавливает договоренность с другими депутатами, согласно которой они поддерживают своими голосами его проект, но и он в свою очередь также берет на себя обязанность поддержать их проект, либо выступить против проекта политического конкурента. В целом логролиинг имеет несколько негативных следствий.: </a:t>
            </a:r>
          </a:p>
          <a:p>
            <a:pPr marL="457200" indent="-457200" algn="l">
              <a:buFont typeface="Arial" panose="020B0604020202020204" pitchFamily="34" charset="0"/>
              <a:buChar char="•"/>
              <a:defRPr sz="2800">
                <a:solidFill>
                  <a:srgbClr val="253957"/>
                </a:solidFill>
                <a:latin typeface="+mn-lt"/>
                <a:ea typeface="+mn-ea"/>
                <a:cs typeface="+mn-cs"/>
                <a:sym typeface="Arial Narrow"/>
              </a:defRPr>
            </a:pPr>
            <a:r>
              <a:rPr lang="ru-RU" sz="3600" dirty="0"/>
              <a:t>Ухудшается качество принятых законов</a:t>
            </a:r>
          </a:p>
          <a:p>
            <a:pPr marL="457200" indent="-457200" algn="l">
              <a:buFont typeface="Arial" panose="020B0604020202020204" pitchFamily="34" charset="0"/>
              <a:buChar char="•"/>
              <a:defRPr sz="2800">
                <a:solidFill>
                  <a:srgbClr val="253957"/>
                </a:solidFill>
                <a:latin typeface="+mn-lt"/>
                <a:ea typeface="+mn-ea"/>
                <a:cs typeface="+mn-cs"/>
                <a:sym typeface="Arial Narrow"/>
              </a:defRPr>
            </a:pPr>
            <a:r>
              <a:rPr lang="ru-RU" sz="3600" dirty="0"/>
              <a:t>Законы могут защищать интересы узкой группы лиц, в том числе при этом наносить вред интересам остальной части общества</a:t>
            </a:r>
          </a:p>
          <a:p>
            <a:pPr marL="457200" indent="-457200" algn="l">
              <a:buFont typeface="Arial" panose="020B0604020202020204" pitchFamily="34" charset="0"/>
              <a:buChar char="•"/>
              <a:defRPr sz="2800">
                <a:solidFill>
                  <a:srgbClr val="253957"/>
                </a:solidFill>
                <a:latin typeface="+mn-lt"/>
                <a:ea typeface="+mn-ea"/>
                <a:cs typeface="+mn-cs"/>
                <a:sym typeface="Arial Narrow"/>
              </a:defRPr>
            </a:pPr>
            <a:r>
              <a:rPr lang="ru-RU" sz="3600" dirty="0"/>
              <a:t>Торговля голосами также может быть сопряжена с другими коррупционными проявлениями (взяточничество, вымогательство, шантаж, клевета, угрозы и т.д.)</a:t>
            </a:r>
            <a:endParaRPr sz="3600" dirty="0"/>
          </a:p>
        </p:txBody>
      </p:sp>
      <p:sp>
        <p:nvSpPr>
          <p:cNvPr id="61" name="Заголовок основного текста"/>
          <p:cNvSpPr txBox="1"/>
          <p:nvPr/>
        </p:nvSpPr>
        <p:spPr>
          <a:xfrm>
            <a:off x="1226606" y="5100254"/>
            <a:ext cx="16073438"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ru-RU" dirty="0"/>
              <a:t>Логроллинг</a:t>
            </a:r>
            <a:endParaRPr dirty="0"/>
          </a:p>
        </p:txBody>
      </p:sp>
      <p:sp>
        <p:nvSpPr>
          <p:cNvPr id="62" name="Название подразделения, лаборатории, факультета и т.д."/>
          <p:cNvSpPr txBox="1"/>
          <p:nvPr/>
        </p:nvSpPr>
        <p:spPr>
          <a:xfrm>
            <a:off x="11338744" y="573032"/>
            <a:ext cx="11366416" cy="12522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ПУЛАП НИУ ВШЭ</a:t>
            </a:r>
          </a:p>
          <a:p>
            <a:r>
              <a:rPr lang="ru-RU" dirty="0"/>
              <a:t>Факультет Права </a:t>
            </a:r>
          </a:p>
          <a:p>
            <a:r>
              <a:rPr lang="ru-RU" dirty="0"/>
              <a:t>Образовательная программа Юриспруденция</a:t>
            </a:r>
          </a:p>
        </p:txBody>
      </p:sp>
      <p:pic>
        <p:nvPicPr>
          <p:cNvPr id="63" name="Изображение" descr="Изображение"/>
          <p:cNvPicPr>
            <a:picLocks noChangeAspect="1"/>
          </p:cNvPicPr>
          <p:nvPr/>
        </p:nvPicPr>
        <p:blipFill>
          <a:blip r:embed="rId3">
            <a:extLst/>
          </a:blip>
          <a:stretch>
            <a:fillRect/>
          </a:stretch>
        </p:blipFill>
        <p:spPr>
          <a:xfrm>
            <a:off x="1226606" y="586180"/>
            <a:ext cx="1199579" cy="1199579"/>
          </a:xfrm>
          <a:prstGeom prst="rect">
            <a:avLst/>
          </a:prstGeom>
          <a:ln w="12700">
            <a:miter lim="400000"/>
          </a:ln>
        </p:spPr>
      </p:pic>
    </p:spTree>
    <p:extLst>
      <p:ext uri="{BB962C8B-B14F-4D97-AF65-F5344CB8AC3E}">
        <p14:creationId xmlns:p14="http://schemas.microsoft.com/office/powerpoint/2010/main" val="9481290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9449" y="2972786"/>
            <a:ext cx="21506372"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a:t>Коррупционные проявления лоббизма в законодательном процессе</a:t>
            </a:r>
            <a:endParaRPr dirty="0"/>
          </a:p>
        </p:txBody>
      </p:sp>
      <p:sp>
        <p:nvSpPr>
          <p:cNvPr id="61" name="Заголовок основного текста"/>
          <p:cNvSpPr txBox="1"/>
          <p:nvPr/>
        </p:nvSpPr>
        <p:spPr>
          <a:xfrm>
            <a:off x="1226606" y="5242634"/>
            <a:ext cx="16073438" cy="7913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ru-RU" dirty="0"/>
              <a:t>Логроллинг</a:t>
            </a:r>
            <a:endParaRPr dirty="0"/>
          </a:p>
        </p:txBody>
      </p:sp>
      <p:sp>
        <p:nvSpPr>
          <p:cNvPr id="62" name="Название подразделения, лаборатории, факультета и т.д."/>
          <p:cNvSpPr txBox="1"/>
          <p:nvPr/>
        </p:nvSpPr>
        <p:spPr>
          <a:xfrm>
            <a:off x="11338744" y="573032"/>
            <a:ext cx="11366416" cy="12522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ПУЛАП НИУ ВШЭ</a:t>
            </a:r>
          </a:p>
          <a:p>
            <a:r>
              <a:rPr lang="ru-RU" dirty="0"/>
              <a:t>Факультет Права </a:t>
            </a:r>
          </a:p>
          <a:p>
            <a:r>
              <a:rPr lang="ru-RU" dirty="0"/>
              <a:t>Образовательная программа Юриспруденция</a:t>
            </a:r>
          </a:p>
        </p:txBody>
      </p:sp>
      <p:pic>
        <p:nvPicPr>
          <p:cNvPr id="63" name="Изображение" descr="Изображение"/>
          <p:cNvPicPr>
            <a:picLocks noChangeAspect="1"/>
          </p:cNvPicPr>
          <p:nvPr/>
        </p:nvPicPr>
        <p:blipFill>
          <a:blip r:embed="rId3">
            <a:extLst/>
          </a:blip>
          <a:stretch>
            <a:fillRect/>
          </a:stretch>
        </p:blipFill>
        <p:spPr>
          <a:xfrm>
            <a:off x="1226606" y="586180"/>
            <a:ext cx="1199579" cy="1199579"/>
          </a:xfrm>
          <a:prstGeom prst="rect">
            <a:avLst/>
          </a:prstGeom>
          <a:ln w="12700">
            <a:miter lim="400000"/>
          </a:ln>
        </p:spPr>
      </p:pic>
      <p:graphicFrame>
        <p:nvGraphicFramePr>
          <p:cNvPr id="2" name="Схема 1">
            <a:extLst>
              <a:ext uri="{FF2B5EF4-FFF2-40B4-BE49-F238E27FC236}">
                <a16:creationId xmlns:a16="http://schemas.microsoft.com/office/drawing/2014/main" xmlns="" id="{44D09C24-7BD7-4BFC-847D-930CC1CA6AAF}"/>
              </a:ext>
            </a:extLst>
          </p:cNvPr>
          <p:cNvGraphicFramePr/>
          <p:nvPr>
            <p:extLst>
              <p:ext uri="{D42A27DB-BD31-4B8C-83A1-F6EECF244321}">
                <p14:modId xmlns:p14="http://schemas.microsoft.com/office/powerpoint/2010/main" val="20110369"/>
              </p:ext>
            </p:extLst>
          </p:nvPr>
        </p:nvGraphicFramePr>
        <p:xfrm>
          <a:off x="3210744" y="5242635"/>
          <a:ext cx="16256000" cy="824010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6837364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9449" y="2972786"/>
            <a:ext cx="21506372"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7000" b="1" cap="all" dirty="0">
                <a:solidFill>
                  <a:srgbClr val="253957"/>
                </a:solidFill>
                <a:sym typeface="Arial Narrow"/>
              </a:rPr>
              <a:t>Коррупционные проявления лоббизма в законодательном процессе</a:t>
            </a: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226606" y="6433502"/>
            <a:ext cx="21506372" cy="67094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marL="457200" indent="-457200" algn="l">
              <a:buFont typeface="Arial" panose="020B0604020202020204" pitchFamily="34" charset="0"/>
              <a:buChar char="•"/>
              <a:defRPr sz="2800">
                <a:solidFill>
                  <a:srgbClr val="253957"/>
                </a:solidFill>
                <a:latin typeface="+mn-lt"/>
                <a:ea typeface="+mn-ea"/>
                <a:cs typeface="+mn-cs"/>
                <a:sym typeface="Arial Narrow"/>
              </a:defRPr>
            </a:pPr>
            <a:r>
              <a:rPr lang="ru-RU" sz="3600" dirty="0"/>
              <a:t>«Бочонок с салом» - это один из видов логроллинга изредка встречается и другое название этого явления «паровозик».</a:t>
            </a:r>
          </a:p>
          <a:p>
            <a:pPr marL="457200" indent="-457200" algn="l">
              <a:buFont typeface="Arial" panose="020B0604020202020204" pitchFamily="34" charset="0"/>
              <a:buChar char="•"/>
              <a:defRPr sz="2800">
                <a:solidFill>
                  <a:srgbClr val="253957"/>
                </a:solidFill>
                <a:latin typeface="+mn-lt"/>
                <a:ea typeface="+mn-ea"/>
                <a:cs typeface="+mn-cs"/>
                <a:sym typeface="Arial Narrow"/>
              </a:defRPr>
            </a:pPr>
            <a:r>
              <a:rPr lang="ru-RU" sz="3600" dirty="0"/>
              <a:t>«Бочонок с салом» - классическая форма логроллинга при которой основной закон, словно бочонок набивается локальными проектами (салом). Такая ситуация создается когда ряду депутатов необходимо создать условия при которых ряд проектов которые носят локальный характер буду финансироваться за счет федерального бюджета. Происходит это следующим образом, во время внесения поправок в закон и его обсуждения, вносится пакет поправок и дополнений которые слабо связаны, либо вообще не связанны с основой предлагаемого закона и его целями и задачами. Таким образом возникает ситуация когда в угоду интересов группы лиц происходит финансирование из федерального а не регионального бюджета, что приводит к излишнему расходованию бюджетных средств, которые могли пойти на финансирование проектов общефедеральных, следовательно происходит нарушение прав и интересов остальной части общества. Наиболее ярко это явление проявляется в странах с федеративной системой. В качестве примера можно привести кейс который был в США в 2001 году. </a:t>
            </a:r>
            <a:endParaRPr sz="3600" dirty="0"/>
          </a:p>
        </p:txBody>
      </p:sp>
      <p:sp>
        <p:nvSpPr>
          <p:cNvPr id="61" name="Заголовок основного текста"/>
          <p:cNvSpPr txBox="1"/>
          <p:nvPr/>
        </p:nvSpPr>
        <p:spPr>
          <a:xfrm>
            <a:off x="1201065" y="4682413"/>
            <a:ext cx="16073438"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ru-RU" dirty="0"/>
              <a:t>«Бочонок с салом» как вид Логроллинга</a:t>
            </a:r>
            <a:endParaRPr dirty="0"/>
          </a:p>
        </p:txBody>
      </p:sp>
      <p:sp>
        <p:nvSpPr>
          <p:cNvPr id="62" name="Название подразделения, лаборатории, факультета и т.д."/>
          <p:cNvSpPr txBox="1"/>
          <p:nvPr/>
        </p:nvSpPr>
        <p:spPr>
          <a:xfrm>
            <a:off x="11338744" y="573032"/>
            <a:ext cx="11366416" cy="12522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ПУЛАП НИУ ВШЭ</a:t>
            </a:r>
          </a:p>
          <a:p>
            <a:r>
              <a:rPr lang="ru-RU" dirty="0"/>
              <a:t>Факультет Права </a:t>
            </a:r>
          </a:p>
          <a:p>
            <a:r>
              <a:rPr lang="ru-RU" dirty="0"/>
              <a:t>Образовательная программа Юриспруденция</a:t>
            </a:r>
          </a:p>
        </p:txBody>
      </p:sp>
      <p:pic>
        <p:nvPicPr>
          <p:cNvPr id="63"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Tree>
    <p:extLst>
      <p:ext uri="{BB962C8B-B14F-4D97-AF65-F5344CB8AC3E}">
        <p14:creationId xmlns:p14="http://schemas.microsoft.com/office/powerpoint/2010/main" val="2457003304"/>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9449" y="2972786"/>
            <a:ext cx="16073440"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a:t>Пример ситуации «Бочонок с салом»</a:t>
            </a:r>
            <a:endParaRPr dirty="0"/>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229047" y="4913784"/>
            <a:ext cx="21506374" cy="484268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2800">
                <a:solidFill>
                  <a:srgbClr val="253957"/>
                </a:solidFill>
                <a:latin typeface="+mn-lt"/>
                <a:ea typeface="+mn-ea"/>
                <a:cs typeface="+mn-cs"/>
                <a:sym typeface="Arial Narrow"/>
              </a:defRPr>
            </a:pPr>
            <a:r>
              <a:rPr lang="ru-RU" sz="4400" dirty="0"/>
              <a:t>В 2001 году в Штате Индиана должны были проводится Всемирные игры полицейских и пожарных. Однако для финансирования этого мероприятия в проект Федерального бюджета было внесено предложение по финансированию данного проекта из общих средств а не из средств штата. Это предложение было внесено конгрессменом от штата Индиана, а также поддержан обоими сенаторами от этого же штата Эваном Байем и Ричардом Лугаром. Данный проект был жестоко раскритикован. В целом в данном случае и в подобных в США избежать ситуации «бочонка с салом» помогает сильная политическая конкуренция. </a:t>
            </a:r>
            <a:endParaRPr sz="4400" dirty="0"/>
          </a:p>
        </p:txBody>
      </p:sp>
      <p:sp>
        <p:nvSpPr>
          <p:cNvPr id="62" name="Название подразделения, лаборатории, факультета и т.д."/>
          <p:cNvSpPr txBox="1"/>
          <p:nvPr/>
        </p:nvSpPr>
        <p:spPr>
          <a:xfrm>
            <a:off x="11338744" y="573032"/>
            <a:ext cx="11366416" cy="12522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ПУЛАП НИУ ВШЭ</a:t>
            </a:r>
          </a:p>
          <a:p>
            <a:r>
              <a:rPr lang="ru-RU" dirty="0"/>
              <a:t>Факультет Права </a:t>
            </a:r>
          </a:p>
          <a:p>
            <a:r>
              <a:rPr lang="ru-RU" dirty="0"/>
              <a:t>Образовательная программа Юриспруденция</a:t>
            </a:r>
          </a:p>
        </p:txBody>
      </p:sp>
      <p:pic>
        <p:nvPicPr>
          <p:cNvPr id="63"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Tree>
    <p:extLst>
      <p:ext uri="{BB962C8B-B14F-4D97-AF65-F5344CB8AC3E}">
        <p14:creationId xmlns:p14="http://schemas.microsoft.com/office/powerpoint/2010/main" val="1781251135"/>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9449" y="2972786"/>
            <a:ext cx="21506372"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7000" b="1" cap="all" dirty="0">
                <a:solidFill>
                  <a:srgbClr val="253957"/>
                </a:solidFill>
                <a:sym typeface="Arial Narrow"/>
              </a:rPr>
              <a:t>Коррупционные проявления лоббизма в законодательном процессе</a:t>
            </a:r>
          </a:p>
        </p:txBody>
      </p:sp>
      <p:sp>
        <p:nvSpPr>
          <p:cNvPr id="61" name="Заголовок основного текста"/>
          <p:cNvSpPr txBox="1"/>
          <p:nvPr/>
        </p:nvSpPr>
        <p:spPr>
          <a:xfrm>
            <a:off x="1201065" y="4682413"/>
            <a:ext cx="16073438"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ru-RU" dirty="0"/>
              <a:t>«Бочонок с салом» как вид Логроллинга</a:t>
            </a:r>
            <a:endParaRPr dirty="0"/>
          </a:p>
        </p:txBody>
      </p:sp>
      <p:sp>
        <p:nvSpPr>
          <p:cNvPr id="62" name="Название подразделения, лаборатории, факультета и т.д."/>
          <p:cNvSpPr txBox="1"/>
          <p:nvPr/>
        </p:nvSpPr>
        <p:spPr>
          <a:xfrm>
            <a:off x="11338744" y="573032"/>
            <a:ext cx="11366416" cy="12522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ПУЛАП НИУ ВШЭ</a:t>
            </a:r>
          </a:p>
          <a:p>
            <a:r>
              <a:rPr lang="ru-RU" dirty="0"/>
              <a:t>Факультет Права </a:t>
            </a:r>
          </a:p>
          <a:p>
            <a:r>
              <a:rPr lang="ru-RU" dirty="0"/>
              <a:t>Образовательная программа Юриспруденция</a:t>
            </a:r>
          </a:p>
        </p:txBody>
      </p:sp>
      <p:pic>
        <p:nvPicPr>
          <p:cNvPr id="63"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graphicFrame>
        <p:nvGraphicFramePr>
          <p:cNvPr id="2" name="Схема 1">
            <a:extLst>
              <a:ext uri="{FF2B5EF4-FFF2-40B4-BE49-F238E27FC236}">
                <a16:creationId xmlns:a16="http://schemas.microsoft.com/office/drawing/2014/main" xmlns="" id="{210FFE81-1475-4EDB-9902-DF7D269189D0}"/>
              </a:ext>
            </a:extLst>
          </p:cNvPr>
          <p:cNvGraphicFramePr/>
          <p:nvPr>
            <p:extLst>
              <p:ext uri="{D42A27DB-BD31-4B8C-83A1-F6EECF244321}">
                <p14:modId xmlns:p14="http://schemas.microsoft.com/office/powerpoint/2010/main" val="521659732"/>
              </p:ext>
            </p:extLst>
          </p:nvPr>
        </p:nvGraphicFramePr>
        <p:xfrm>
          <a:off x="1198787" y="2603828"/>
          <a:ext cx="21506373" cy="113109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01405469"/>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247</TotalTime>
  <Words>2193</Words>
  <Application>Microsoft Office PowerPoint</Application>
  <PresentationFormat>Произвольный</PresentationFormat>
  <Paragraphs>146</Paragraphs>
  <Slides>17</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Елена</dc:creator>
  <cp:lastModifiedBy>1</cp:lastModifiedBy>
  <cp:revision>30</cp:revision>
  <dcterms:modified xsi:type="dcterms:W3CDTF">2019-06-07T11:08:16Z</dcterms:modified>
</cp:coreProperties>
</file>