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0"/>
  </p:notesMasterIdLst>
  <p:sldIdLst>
    <p:sldId id="256" r:id="rId2"/>
    <p:sldId id="257" r:id="rId3"/>
    <p:sldId id="271" r:id="rId4"/>
    <p:sldId id="272" r:id="rId5"/>
    <p:sldId id="258" r:id="rId6"/>
    <p:sldId id="274" r:id="rId7"/>
    <p:sldId id="259" r:id="rId8"/>
    <p:sldId id="260" r:id="rId9"/>
    <p:sldId id="273" r:id="rId10"/>
    <p:sldId id="261" r:id="rId11"/>
    <p:sldId id="262" r:id="rId12"/>
    <p:sldId id="264" r:id="rId13"/>
    <p:sldId id="265" r:id="rId14"/>
    <p:sldId id="275" r:id="rId15"/>
    <p:sldId id="276" r:id="rId16"/>
    <p:sldId id="277" r:id="rId17"/>
    <p:sldId id="270" r:id="rId18"/>
    <p:sldId id="269" r:id="rId1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Богдан Бахитов" initials="ББ" lastIdx="0" clrIdx="0">
    <p:extLst>
      <p:ext uri="{19B8F6BF-5375-455C-9EA6-DF929625EA0E}">
        <p15:presenceInfo xmlns:p15="http://schemas.microsoft.com/office/powerpoint/2012/main" userId="165217fc45bcf0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756" y="7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90943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75301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ft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edsfm.ru/activity/fatf" TargetMode="External"/><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s://cyberleninka.ru/article/n/schetnaya-palata-rossiyskoy-federatsii-kak-subekt-sistemy-protivodeystviya-korruptsii"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occrp.org/en/laundromat/"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occrp.org/en/"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mir-nauki.com/PDF/06EMN114.pdf" TargetMode="External"/><Relationship Id="rId3" Type="http://schemas.openxmlformats.org/officeDocument/2006/relationships/hyperlink" Target="http://www.oecd.org/general/oecdcountriesoffshorefinancialcentresreportprogressonexchangeofinformation.htm" TargetMode="External"/><Relationship Id="rId7" Type="http://schemas.openxmlformats.org/officeDocument/2006/relationships/hyperlink" Target="https://cyberleninka.ru/article/n/osnovnye-sposoby-legalizatsii-otmyvaniya-prestupnyh-dohodov-poluchennyh-v-rezultate-soversheniya-korruptsionnyh-prestupleniy" TargetMode="External"/><Relationship Id="rId12" Type="http://schemas.openxmlformats.org/officeDocument/2006/relationships/image" Target="../media/image3.png"/><Relationship Id="rId2" Type="http://schemas.openxmlformats.org/officeDocument/2006/relationships/hyperlink" Target="https://ru.delfi.lt/news/economy/zolotye-vizy-i-pasporta-kak-strany-es-torguyut-svoim-grazhdanstvom.d?id=80217347" TargetMode="External"/><Relationship Id="rId1" Type="http://schemas.openxmlformats.org/officeDocument/2006/relationships/slideLayout" Target="../slideLayouts/slideLayout3.xml"/><Relationship Id="rId6" Type="http://schemas.openxmlformats.org/officeDocument/2006/relationships/hyperlink" Target="http://www.fedsfm.ru/activity/fatf" TargetMode="External"/><Relationship Id="rId11" Type="http://schemas.openxmlformats.org/officeDocument/2006/relationships/hyperlink" Target="https://ru.euronews.com/2016/04/04/panama-papers-how-are-taxes-avoided-and-assets-hidden" TargetMode="External"/><Relationship Id="rId5" Type="http://schemas.openxmlformats.org/officeDocument/2006/relationships/hyperlink" Target="https://www.occrp.org/en/laundromat/" TargetMode="External"/><Relationship Id="rId10" Type="http://schemas.openxmlformats.org/officeDocument/2006/relationships/hyperlink" Target="https://cyberleninka.ru/article/n/schetnaya-palata-rossiyskoy-federatsii-kak-subekt-sistemy-protivodeystviya-korruptsii" TargetMode="External"/><Relationship Id="rId4" Type="http://schemas.openxmlformats.org/officeDocument/2006/relationships/hyperlink" Target="http://www.taxjustice.net/wp-content/uploads/2014/06/The-Price-of-Offshore-Revisited-notes-2014.pdf" TargetMode="External"/><Relationship Id="rId9" Type="http://schemas.openxmlformats.org/officeDocument/2006/relationships/hyperlink" Target="https://cyberleninka.ru/article/n/legalizatsiya-otmyvanie-prestupnyh-dohodov-pravovoe-soderzhanie-i-stadii"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cyberleninka.ru/article/n/legalizatsiya-otmyvanie-prestupnyh-dohodov-pravovoe-soderzhanie-i-stadii"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yberleninka.ru/article/n/osnovnye-sposoby-legalizatsii-otmyvaniya-prestupnyh-dohodov-poluchennyh-v-rezultate-soversheniya-korruptsionnyh-prestupleniy"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cyberleninka.ru/article/n/osnovnye-sposoby-legalizatsii-otmyvaniya-prestupnyh-dohodov-poluchennyh-v-rezultate-soversheniya-korruptsionnyh-prestupleniy"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ru.euronews.com/2016/04/04/panama-papers-how-are-taxes-avoided-and-assets-hidden"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www.oecd.org/general/oecdcountriesoffshorefinancialcentresreportprogressonexchangeofinformation.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mir-nauki.com/PDF/06EMN114.pdf"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www.taxjustice.net/wp-content/uploads/2014/06/The-Price-of-Offshore-Revisited-notes-2014.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u.delfi.lt/news/economy/zolotye-vizy-i-pasporta-kak-strany-es-torguyut-svoim-grazhdanstvom.d?id=80217347"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www.goldenvisas.com/europ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1330739"/>
            <a:ext cx="13360408" cy="41560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smtClean="0"/>
              <a:t>легализация</a:t>
            </a:r>
            <a:r>
              <a:rPr dirty="0" smtClean="0"/>
              <a:t> </a:t>
            </a:r>
            <a:r>
              <a:rPr lang="ru-RU" dirty="0" smtClean="0"/>
              <a:t>преступных</a:t>
            </a:r>
            <a:endParaRPr dirty="0"/>
          </a:p>
          <a:p>
            <a:pPr algn="l">
              <a:defRPr sz="7000" b="1" cap="all">
                <a:solidFill>
                  <a:srgbClr val="253957"/>
                </a:solidFill>
                <a:latin typeface="+mn-lt"/>
                <a:ea typeface="+mn-ea"/>
                <a:cs typeface="+mn-cs"/>
                <a:sym typeface="Arial Narrow"/>
              </a:defRPr>
            </a:pPr>
            <a:r>
              <a:rPr lang="ru-RU" dirty="0" smtClean="0"/>
              <a:t>Доходов, полученных в ходе коррупционной деятельности</a:t>
            </a:r>
            <a:endParaRPr dirty="0"/>
          </a:p>
        </p:txBody>
      </p:sp>
      <p:sp>
        <p:nvSpPr>
          <p:cNvPr id="53" name="Очень крутой подзаголовок презентации"/>
          <p:cNvSpPr txBox="1"/>
          <p:nvPr/>
        </p:nvSpPr>
        <p:spPr>
          <a:xfrm>
            <a:off x="7116914" y="10155731"/>
            <a:ext cx="16596366"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smtClean="0"/>
              <a:t>Презентацию подготовил студент 3 курса факультета социальных наук, образовательной программы «Государственное и муниципальное управление», группы БГУ 162 Бахитов Богдан Рустямович</a:t>
            </a:r>
            <a:endParaRPr dirty="0"/>
          </a:p>
        </p:txBody>
      </p:sp>
      <p:sp>
        <p:nvSpPr>
          <p:cNvPr id="54" name="Название подразделения,  лаборатории, факультета и т.д."/>
          <p:cNvSpPr txBox="1"/>
          <p:nvPr/>
        </p:nvSpPr>
        <p:spPr>
          <a:xfrm>
            <a:off x="7116915" y="1847447"/>
            <a:ext cx="9443423" cy="7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endParaRPr dirty="0"/>
          </a:p>
        </p:txBody>
      </p:sp>
      <p:sp>
        <p:nvSpPr>
          <p:cNvPr id="55" name="Москва, 2017"/>
          <p:cNvSpPr txBox="1"/>
          <p:nvPr/>
        </p:nvSpPr>
        <p:spPr>
          <a:xfrm>
            <a:off x="9075406" y="12970382"/>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pPr algn="ctr"/>
            <a:r>
              <a:rPr dirty="0" err="1"/>
              <a:t>Москва</a:t>
            </a:r>
            <a:r>
              <a:rPr dirty="0"/>
              <a:t>, </a:t>
            </a:r>
            <a:r>
              <a:rPr dirty="0" smtClean="0"/>
              <a:t>201</a:t>
            </a:r>
            <a:r>
              <a:rPr lang="ru-RU" dirty="0"/>
              <a:t>9</a:t>
            </a:r>
            <a:endParaRPr dirty="0"/>
          </a:p>
        </p:txBody>
      </p:sp>
      <p:pic>
        <p:nvPicPr>
          <p:cNvPr id="56" name="Изображение" descr="Изображение"/>
          <p:cNvPicPr>
            <a:picLocks noChangeAspect="1"/>
          </p:cNvPicPr>
          <p:nvPr/>
        </p:nvPicPr>
        <p:blipFill>
          <a:blip r:embed="rId2">
            <a:extLst/>
          </a:blip>
          <a:stretch>
            <a:fillRect/>
          </a:stretch>
        </p:blipFill>
        <p:spPr>
          <a:xfrm>
            <a:off x="1221970" y="1330739"/>
            <a:ext cx="2736119" cy="2645547"/>
          </a:xfrm>
          <a:prstGeom prst="rect">
            <a:avLst/>
          </a:prstGeom>
          <a:ln w="12700">
            <a:miter lim="400000"/>
          </a:ln>
        </p:spPr>
      </p:pic>
      <p:sp>
        <p:nvSpPr>
          <p:cNvPr id="8" name="Прямоугольник 7"/>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67996" y="7901148"/>
            <a:ext cx="21506375" cy="4160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ru-RU" sz="3600" dirty="0">
                <a:sym typeface="Arial Narrow"/>
              </a:rPr>
              <a:t>Основным инструментом ФАТФ в реализации своего мандата являются 40 рекомендаций в сфере </a:t>
            </a:r>
            <a:r>
              <a:rPr lang="ru-RU" sz="3600" dirty="0" smtClean="0">
                <a:sym typeface="Arial Narrow"/>
              </a:rPr>
              <a:t>ПОД/ФТ, формируются «чёрный» и серый» списки ФАТФ: </a:t>
            </a:r>
            <a:endParaRPr lang="en-US" sz="3600" dirty="0" smtClean="0">
              <a:sym typeface="Arial Narrow"/>
            </a:endParaRP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smtClean="0">
                <a:sym typeface="Arial Narrow"/>
              </a:rPr>
              <a:t>«Чёрный» - список стран, в отношении которых </a:t>
            </a:r>
            <a:r>
              <a:rPr lang="ru-RU" sz="3600" dirty="0">
                <a:sym typeface="Arial Narrow"/>
              </a:rPr>
              <a:t>ФАТФ призывает своих членов и другие государства к применению </a:t>
            </a:r>
            <a:r>
              <a:rPr lang="ru-RU" sz="3600" dirty="0" smtClean="0">
                <a:sym typeface="Arial Narrow"/>
              </a:rPr>
              <a:t>контрмер</a:t>
            </a:r>
            <a:endParaRPr lang="en-US" sz="3600" dirty="0">
              <a:sym typeface="Arial Narrow"/>
            </a:endParaRP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smtClean="0">
                <a:sym typeface="Arial Narrow"/>
              </a:rPr>
              <a:t>«</a:t>
            </a:r>
            <a:r>
              <a:rPr lang="en-US" sz="3600" dirty="0" smtClean="0">
                <a:sym typeface="Arial Narrow"/>
              </a:rPr>
              <a:t>C</a:t>
            </a:r>
            <a:r>
              <a:rPr lang="ru-RU" sz="3600" dirty="0" err="1" smtClean="0">
                <a:sym typeface="Arial Narrow"/>
              </a:rPr>
              <a:t>ерый</a:t>
            </a:r>
            <a:r>
              <a:rPr lang="ru-RU" sz="3600" dirty="0" smtClean="0">
                <a:sym typeface="Arial Narrow"/>
              </a:rPr>
              <a:t>» – список стран, имеющих стратегические недостатки в сфере противодействия отмыванию денег и финансированию терроризма</a:t>
            </a:r>
            <a:r>
              <a:rPr lang="ru-RU" sz="3600" baseline="30000" dirty="0" smtClean="0">
                <a:sym typeface="Arial Narrow"/>
              </a:rPr>
              <a:t>13</a:t>
            </a:r>
            <a:endParaRPr sz="3600" dirty="0"/>
          </a:p>
        </p:txBody>
      </p:sp>
      <p:sp>
        <p:nvSpPr>
          <p:cNvPr id="87" name="Очень крутой заголовок…"/>
          <p:cNvSpPr txBox="1"/>
          <p:nvPr/>
        </p:nvSpPr>
        <p:spPr>
          <a:xfrm>
            <a:off x="1167996" y="2160191"/>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Институты против отмывания коррупционных доходов</a:t>
            </a:r>
            <a:endParaRPr dirty="0" smtClean="0"/>
          </a:p>
          <a:p>
            <a:pPr algn="l">
              <a:defRPr sz="4200">
                <a:solidFill>
                  <a:srgbClr val="253957"/>
                </a:solidFill>
                <a:latin typeface="+mn-lt"/>
                <a:ea typeface="+mn-ea"/>
                <a:cs typeface="+mn-cs"/>
                <a:sym typeface="Arial Narrow"/>
              </a:defRPr>
            </a:pPr>
            <a:r>
              <a:rPr lang="ru-RU" dirty="0" smtClean="0"/>
              <a:t>Финансовая разведка - </a:t>
            </a:r>
            <a:r>
              <a:rPr lang="ru-RU" sz="4200" dirty="0" smtClean="0">
                <a:sym typeface="Arial Narrow"/>
              </a:rPr>
              <a:t>система </a:t>
            </a:r>
            <a:r>
              <a:rPr lang="ru-RU" sz="4200" dirty="0">
                <a:sym typeface="Arial Narrow"/>
              </a:rPr>
              <a:t>слежения за перераспределением информации о </a:t>
            </a:r>
            <a:r>
              <a:rPr lang="ru-RU" sz="4200" dirty="0" smtClean="0">
                <a:sym typeface="Arial Narrow"/>
              </a:rPr>
              <a:t>финансах.</a:t>
            </a:r>
            <a:endParaRPr dirty="0"/>
          </a:p>
        </p:txBody>
      </p:sp>
      <p:sp>
        <p:nvSpPr>
          <p:cNvPr id="88" name="Заголовок основного текста"/>
          <p:cNvSpPr txBox="1"/>
          <p:nvPr/>
        </p:nvSpPr>
        <p:spPr>
          <a:xfrm>
            <a:off x="1167996" y="5045437"/>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a:t>ФАТФ - Группа разработки финансовых мер борьбы с отмыванием </a:t>
            </a:r>
            <a:r>
              <a:rPr lang="ru-RU" dirty="0" smtClean="0"/>
              <a:t>денег (В РФ </a:t>
            </a:r>
            <a:r>
              <a:rPr lang="ru-RU" dirty="0" err="1" smtClean="0"/>
              <a:t>Росфинмониторинг</a:t>
            </a:r>
            <a:r>
              <a:rPr lang="ru-RU" dirty="0" smtClean="0"/>
              <a:t>)</a:t>
            </a:r>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10</a:t>
            </a:fld>
            <a:endParaRPr lang="ru-RU"/>
          </a:p>
        </p:txBody>
      </p:sp>
      <p:sp>
        <p:nvSpPr>
          <p:cNvPr id="8" name="Прямоугольник 7"/>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
        <p:nvSpPr>
          <p:cNvPr id="9" name="Заголовок основного текста"/>
          <p:cNvSpPr txBox="1"/>
          <p:nvPr/>
        </p:nvSpPr>
        <p:spPr>
          <a:xfrm>
            <a:off x="1167996" y="14093749"/>
            <a:ext cx="21910610"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4000" b="0" baseline="30000" dirty="0" smtClean="0"/>
              <a:t>1</a:t>
            </a:r>
            <a:r>
              <a:rPr lang="ru-RU" sz="4000" b="0" baseline="30000" dirty="0" smtClean="0"/>
              <a:t>3.</a:t>
            </a:r>
            <a:r>
              <a:rPr lang="ru-RU" sz="4000" b="0" dirty="0" smtClean="0"/>
              <a:t> </a:t>
            </a:r>
            <a:r>
              <a:rPr lang="ru-RU" sz="4000" b="0" cap="all" baseline="30000" dirty="0"/>
              <a:t>ГРУППА РАЗРАБОТКИ ФИНАНСОВЫХ МЕР ПО БОРЬБЕ С ОТМЫВАНИЕМ ДЕНЕГ (ФАТФ</a:t>
            </a:r>
            <a:r>
              <a:rPr lang="ru-RU" sz="4000" b="0" cap="all" baseline="30000" dirty="0" smtClean="0"/>
              <a:t>) </a:t>
            </a:r>
            <a:r>
              <a:rPr lang="en-US" sz="4000" b="0" cap="all" baseline="30000" dirty="0" smtClean="0"/>
              <a:t>[</a:t>
            </a:r>
            <a:r>
              <a:rPr lang="ru-RU" sz="4000" b="0" baseline="30000" dirty="0" smtClean="0"/>
              <a:t>Электронный</a:t>
            </a:r>
            <a:r>
              <a:rPr lang="en-US" sz="4000" b="0" baseline="30000" dirty="0" smtClean="0"/>
              <a:t> </a:t>
            </a:r>
            <a:r>
              <a:rPr lang="ru-RU" sz="4000" b="0" baseline="30000" dirty="0"/>
              <a:t>ресурс</a:t>
            </a:r>
            <a:r>
              <a:rPr lang="en-US" sz="4000" b="0" baseline="30000" dirty="0"/>
              <a:t>] // URL</a:t>
            </a:r>
            <a:r>
              <a:rPr lang="ru-RU" sz="4000" b="0" baseline="30000" dirty="0" smtClean="0"/>
              <a:t>:</a:t>
            </a:r>
            <a:r>
              <a:rPr lang="en-US" sz="4000" b="0" baseline="30000" dirty="0" smtClean="0"/>
              <a:t> </a:t>
            </a:r>
            <a:r>
              <a:rPr lang="en-US" sz="4000" b="0" baseline="30000" dirty="0">
                <a:hlinkClick r:id="rId3"/>
              </a:rPr>
              <a:t>http://www.fedsfm.ru/activity/fatf</a:t>
            </a:r>
            <a:r>
              <a:rPr lang="ru-RU" sz="4000" b="0" baseline="30000" dirty="0" smtClean="0"/>
              <a:t> </a:t>
            </a:r>
            <a:endParaRPr lang="ru-RU" sz="4000" b="0" cap="all" baseline="30000" dirty="0"/>
          </a:p>
          <a:p>
            <a:r>
              <a:rPr lang="ru-RU" sz="4000" dirty="0"/>
              <a:t/>
            </a:r>
            <a:br>
              <a:rPr lang="ru-RU" sz="4000" dirty="0"/>
            </a:br>
            <a:r>
              <a:rPr lang="en-US" sz="4000" b="0" baseline="30000" dirty="0" smtClean="0"/>
              <a:t> </a:t>
            </a:r>
            <a:endParaRPr lang="en-US" sz="4000" b="0" baseline="30000" dirty="0"/>
          </a:p>
          <a:p>
            <a:r>
              <a:rPr lang="ru-RU" sz="3600" baseline="30000" dirty="0"/>
              <a:t/>
            </a:r>
            <a:br>
              <a:rPr lang="ru-RU" sz="3600" baseline="30000" dirty="0"/>
            </a:br>
            <a:r>
              <a:rPr lang="ru-RU" sz="3600" baseline="30000" dirty="0"/>
              <a:t/>
            </a:r>
            <a:br>
              <a:rPr lang="ru-RU" sz="3600" baseline="30000" dirty="0"/>
            </a:br>
            <a:endParaRPr lang="ru-RU" sz="3600" baseline="30000" dirty="0" smtClean="0"/>
          </a:p>
        </p:txBody>
      </p:sp>
      <p:sp>
        <p:nvSpPr>
          <p:cNvPr id="10" name="Линия"/>
          <p:cNvSpPr/>
          <p:nvPr/>
        </p:nvSpPr>
        <p:spPr>
          <a:xfrm>
            <a:off x="1234004" y="12516838"/>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0543" y="5629490"/>
            <a:ext cx="1973332" cy="2172796"/>
          </a:xfrm>
          <a:prstGeom prst="rect">
            <a:avLst/>
          </a:prstGeom>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7891" y="5768711"/>
            <a:ext cx="4155093" cy="2087480"/>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91011" y="2254360"/>
            <a:ext cx="2148960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Счётная палата </a:t>
            </a:r>
            <a:r>
              <a:rPr lang="ru-RU" dirty="0" err="1" smtClean="0"/>
              <a:t>рф</a:t>
            </a:r>
            <a:r>
              <a:rPr lang="ru-RU" dirty="0" smtClean="0"/>
              <a:t> как субъект системы противодействия коррупции </a:t>
            </a:r>
            <a:endParaRPr dirty="0"/>
          </a:p>
          <a:p>
            <a:pPr algn="l">
              <a:defRPr sz="4200">
                <a:solidFill>
                  <a:srgbClr val="253957"/>
                </a:solidFill>
                <a:latin typeface="+mn-lt"/>
                <a:ea typeface="+mn-ea"/>
                <a:cs typeface="+mn-cs"/>
                <a:sym typeface="Arial Narrow"/>
              </a:defRPr>
            </a:pPr>
            <a:r>
              <a:rPr dirty="0" smtClean="0"/>
              <a:t> </a:t>
            </a:r>
            <a:endParaRPr dirty="0"/>
          </a:p>
        </p:txBody>
      </p:sp>
      <p:sp>
        <p:nvSpPr>
          <p:cNvPr id="95" name="Заголовок основного текста"/>
          <p:cNvSpPr txBox="1"/>
          <p:nvPr/>
        </p:nvSpPr>
        <p:spPr>
          <a:xfrm>
            <a:off x="1250092" y="11106472"/>
            <a:ext cx="2150637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dirty="0" smtClean="0"/>
              <a:t>Полномочия:</a:t>
            </a:r>
          </a:p>
          <a:p>
            <a:pPr marL="571500" indent="-571500">
              <a:buFont typeface="Arial" panose="020B0604020202020204" pitchFamily="34" charset="0"/>
              <a:buChar char="•"/>
            </a:pPr>
            <a:r>
              <a:rPr lang="ru-RU" b="0" dirty="0"/>
              <a:t>к</a:t>
            </a:r>
            <a:r>
              <a:rPr lang="ru-RU" b="0" dirty="0" smtClean="0"/>
              <a:t>онтроль законности и эффективного расходования бюджетных средств</a:t>
            </a:r>
          </a:p>
          <a:p>
            <a:pPr marL="571500" indent="-571500">
              <a:buFont typeface="Arial" panose="020B0604020202020204" pitchFamily="34" charset="0"/>
              <a:buChar char="•"/>
            </a:pPr>
            <a:r>
              <a:rPr lang="ru-RU" b="0" dirty="0"/>
              <a:t>в</a:t>
            </a:r>
            <a:r>
              <a:rPr lang="ru-RU" b="0" dirty="0" smtClean="0"/>
              <a:t>ыявление нарушений принципов добросовестного управления</a:t>
            </a:r>
          </a:p>
          <a:p>
            <a:pPr marL="571500" indent="-571500">
              <a:buFont typeface="Arial" panose="020B0604020202020204" pitchFamily="34" charset="0"/>
              <a:buChar char="•"/>
            </a:pPr>
            <a:r>
              <a:rPr lang="ru-RU" b="0" dirty="0" smtClean="0"/>
              <a:t>защита прав граждан </a:t>
            </a:r>
          </a:p>
          <a:p>
            <a:pPr marL="571500" indent="-571500">
              <a:buFont typeface="Arial" panose="020B0604020202020204" pitchFamily="34" charset="0"/>
              <a:buChar char="•"/>
            </a:pPr>
            <a:r>
              <a:rPr lang="ru-RU" b="0" dirty="0" smtClean="0"/>
              <a:t>экспертиза фин. деятельности, выявление и пресечение фин. нарушений</a:t>
            </a:r>
          </a:p>
          <a:p>
            <a:pPr marL="571500" indent="-571500">
              <a:buFont typeface="Arial" panose="020B0604020202020204" pitchFamily="34" charset="0"/>
              <a:buChar char="•"/>
            </a:pPr>
            <a:r>
              <a:rPr lang="ru-RU" b="0" dirty="0" smtClean="0"/>
              <a:t>экспертиза законопроектов, затрагивающих вопросы </a:t>
            </a:r>
            <a:r>
              <a:rPr lang="ru-RU" b="0" dirty="0" err="1" smtClean="0"/>
              <a:t>фед</a:t>
            </a:r>
            <a:r>
              <a:rPr lang="ru-RU" b="0" dirty="0" smtClean="0"/>
              <a:t>. бюджета и финансов РФ</a:t>
            </a:r>
          </a:p>
          <a:p>
            <a:r>
              <a:rPr lang="ru-RU" dirty="0" smtClean="0"/>
              <a:t>Ежегодный аудит:</a:t>
            </a:r>
          </a:p>
          <a:p>
            <a:r>
              <a:rPr lang="ru-RU" b="0" dirty="0"/>
              <a:t>О</a:t>
            </a:r>
            <a:r>
              <a:rPr lang="ru-RU" b="0" dirty="0" smtClean="0"/>
              <a:t>пределение </a:t>
            </a:r>
            <a:r>
              <a:rPr lang="ru-RU" b="0" dirty="0"/>
              <a:t>функций и полномочий в сфере реализации общенациональной стратегии борьбы с коррупцией, экспертиза российского законодательства на </a:t>
            </a:r>
            <a:r>
              <a:rPr lang="ru-RU" b="0" dirty="0" err="1" smtClean="0"/>
              <a:t>коррупциогенность</a:t>
            </a:r>
            <a:r>
              <a:rPr lang="ru-RU" b="0" dirty="0"/>
              <a:t>, развитие сотрудничества с Генеральной прокуратурой РФ и правоохранительными органами, сотрудничество с органами внутреннего </a:t>
            </a:r>
            <a:r>
              <a:rPr lang="ru-RU" b="0" dirty="0" smtClean="0"/>
              <a:t>контроля</a:t>
            </a:r>
            <a:r>
              <a:rPr lang="ru-RU" b="0" baseline="30000" dirty="0" smtClean="0"/>
              <a:t>14</a:t>
            </a:r>
            <a:r>
              <a:rPr lang="ru-RU" b="0" dirty="0" smtClean="0"/>
              <a:t>.</a:t>
            </a:r>
            <a:br>
              <a:rPr lang="ru-RU" b="0" dirty="0" smtClean="0"/>
            </a:br>
            <a:endParaRPr b="0"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11</a:t>
            </a:fld>
            <a:endParaRPr lang="ru-RU"/>
          </a:p>
        </p:txBody>
      </p:sp>
      <p:sp>
        <p:nvSpPr>
          <p:cNvPr id="7" name="Прямоугольник 6"/>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
        <p:nvSpPr>
          <p:cNvPr id="8" name="Заголовок основного текста"/>
          <p:cNvSpPr txBox="1"/>
          <p:nvPr/>
        </p:nvSpPr>
        <p:spPr>
          <a:xfrm>
            <a:off x="1167996" y="14093749"/>
            <a:ext cx="21910610"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4000" b="0" baseline="30000" dirty="0" smtClean="0"/>
              <a:t>1</a:t>
            </a:r>
            <a:r>
              <a:rPr lang="ru-RU" sz="4000" b="0" baseline="30000" dirty="0" smtClean="0"/>
              <a:t>4.</a:t>
            </a:r>
            <a:r>
              <a:rPr lang="ru-RU" sz="4000" b="0" baseline="30000" dirty="0"/>
              <a:t> Старостенко В.К. Счетная палата Российской Федерации как субъект системы противодействия коррупции // Вестник экономической безопасности. 2015. №1. URL: </a:t>
            </a:r>
            <a:r>
              <a:rPr lang="ru-RU" sz="4000" b="0" baseline="30000" dirty="0">
                <a:hlinkClick r:id="rId3"/>
              </a:rPr>
              <a:t>https://</a:t>
            </a:r>
            <a:r>
              <a:rPr lang="ru-RU" sz="4000" b="0" baseline="30000" dirty="0" smtClean="0">
                <a:hlinkClick r:id="rId3"/>
              </a:rPr>
              <a:t>cyberleninka.ru/article/n/schetnaya-palata-rossiyskoy-federatsii-kak-subekt-sistemy-protivodeystviya-korruptsii</a:t>
            </a:r>
            <a:r>
              <a:rPr lang="ru-RU" sz="4000" b="0" baseline="30000" dirty="0" smtClean="0"/>
              <a:t> (</a:t>
            </a:r>
            <a:r>
              <a:rPr lang="ru-RU" sz="4000" b="0" baseline="30000" dirty="0"/>
              <a:t>дата обращения: 30.05.2019). </a:t>
            </a:r>
            <a:r>
              <a:rPr lang="ru-RU" sz="4000" b="0" baseline="30000" dirty="0" smtClean="0"/>
              <a:t> </a:t>
            </a:r>
            <a:endParaRPr lang="ru-RU" sz="4000" b="0" cap="all" baseline="30000" dirty="0"/>
          </a:p>
          <a:p>
            <a:r>
              <a:rPr lang="ru-RU" sz="4000" dirty="0"/>
              <a:t/>
            </a:r>
            <a:br>
              <a:rPr lang="ru-RU" sz="4000" dirty="0"/>
            </a:br>
            <a:r>
              <a:rPr lang="en-US" sz="4000" b="0" baseline="30000" dirty="0" smtClean="0"/>
              <a:t> </a:t>
            </a:r>
            <a:endParaRPr lang="en-US" sz="4000" b="0" baseline="30000" dirty="0"/>
          </a:p>
          <a:p>
            <a:r>
              <a:rPr lang="ru-RU" sz="3600" baseline="30000" dirty="0"/>
              <a:t/>
            </a:r>
            <a:br>
              <a:rPr lang="ru-RU" sz="3600" baseline="30000" dirty="0"/>
            </a:br>
            <a:r>
              <a:rPr lang="ru-RU" sz="3600" baseline="30000" dirty="0"/>
              <a:t/>
            </a:r>
            <a:br>
              <a:rPr lang="ru-RU" sz="3600" baseline="30000" dirty="0"/>
            </a:br>
            <a:endParaRPr lang="ru-RU" sz="3600" baseline="30000" dirty="0" smtClean="0"/>
          </a:p>
        </p:txBody>
      </p:sp>
      <p:sp>
        <p:nvSpPr>
          <p:cNvPr id="9" name="Линия"/>
          <p:cNvSpPr/>
          <p:nvPr/>
        </p:nvSpPr>
        <p:spPr>
          <a:xfrm>
            <a:off x="1252408" y="12179387"/>
            <a:ext cx="21506374" cy="1"/>
          </a:xfrm>
          <a:prstGeom prst="line">
            <a:avLst/>
          </a:prstGeom>
          <a:ln w="12700">
            <a:solidFill>
              <a:srgbClr val="253957"/>
            </a:solidFill>
            <a:miter lim="400000"/>
          </a:ln>
        </p:spPr>
        <p:txBody>
          <a:bodyPr lIns="71437" tIns="71437" rIns="71437" bIns="71437" anchor="ctr"/>
          <a:lstStyle/>
          <a:p>
            <a:pPr>
              <a:defRPr sz="3200"/>
            </a:pPr>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15664" y="2972786"/>
            <a:ext cx="21506374" cy="978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Панамский архив</a:t>
            </a:r>
            <a:endParaRPr dirty="0"/>
          </a:p>
          <a:p>
            <a:pPr algn="l">
              <a:defRPr sz="4200">
                <a:solidFill>
                  <a:srgbClr val="253957"/>
                </a:solidFill>
                <a:latin typeface="+mn-lt"/>
                <a:ea typeface="+mn-ea"/>
                <a:cs typeface="+mn-cs"/>
                <a:sym typeface="Arial Narrow"/>
              </a:defRPr>
            </a:pPr>
            <a:r>
              <a:rPr lang="ru-RU" dirty="0" smtClean="0"/>
              <a:t>Утечка документов компании </a:t>
            </a:r>
            <a:r>
              <a:rPr lang="en-US" dirty="0" err="1" smtClean="0"/>
              <a:t>Mossak</a:t>
            </a:r>
            <a:r>
              <a:rPr lang="en-US" dirty="0" smtClean="0"/>
              <a:t> Fonseca</a:t>
            </a:r>
            <a:r>
              <a:rPr lang="ru-RU" dirty="0" smtClean="0"/>
              <a:t> о скрытой собственности, полученной в результате коррупции</a:t>
            </a:r>
            <a:r>
              <a:rPr lang="en-US" baseline="30000" dirty="0" smtClean="0"/>
              <a:t>15</a:t>
            </a:r>
            <a:endParaRPr lang="ru-RU" baseline="30000" dirty="0" smtClean="0"/>
          </a:p>
          <a:p>
            <a:pPr algn="l">
              <a:defRPr sz="4200">
                <a:solidFill>
                  <a:srgbClr val="253957"/>
                </a:solidFill>
                <a:latin typeface="+mn-lt"/>
                <a:ea typeface="+mn-ea"/>
                <a:cs typeface="+mn-cs"/>
                <a:sym typeface="Arial Narrow"/>
              </a:defRPr>
            </a:pPr>
            <a:endParaRPr lang="ru-RU" dirty="0" smtClean="0"/>
          </a:p>
          <a:p>
            <a:pPr marL="571500" indent="-571500" algn="l">
              <a:buFont typeface="Arial" panose="020B0604020202020204" pitchFamily="34" charset="0"/>
              <a:buChar char="•"/>
              <a:defRPr sz="4200">
                <a:solidFill>
                  <a:srgbClr val="253957"/>
                </a:solidFill>
                <a:latin typeface="+mn-lt"/>
                <a:ea typeface="+mn-ea"/>
                <a:cs typeface="+mn-cs"/>
                <a:sym typeface="Arial Narrow"/>
              </a:defRPr>
            </a:pPr>
            <a:endParaRPr lang="ru-RU" sz="4200" dirty="0" smtClean="0">
              <a:solidFill>
                <a:srgbClr val="253957"/>
              </a:solidFill>
              <a:sym typeface="Arial Narrow"/>
            </a:endParaRPr>
          </a:p>
          <a:p>
            <a:pPr marL="571500" indent="-571500" algn="l">
              <a:buFont typeface="Arial" panose="020B0604020202020204" pitchFamily="34" charset="0"/>
              <a:buChar char="•"/>
              <a:defRPr sz="4200">
                <a:solidFill>
                  <a:srgbClr val="253957"/>
                </a:solidFill>
                <a:latin typeface="+mn-lt"/>
                <a:ea typeface="+mn-ea"/>
                <a:cs typeface="+mn-cs"/>
                <a:sym typeface="Arial Narrow"/>
              </a:defRPr>
            </a:pPr>
            <a:endParaRPr lang="ru-RU" sz="4200" dirty="0">
              <a:solidFill>
                <a:srgbClr val="253957"/>
              </a:solidFill>
              <a:sym typeface="Arial Narrow"/>
            </a:endParaRPr>
          </a:p>
          <a:p>
            <a:pPr marL="571500" indent="-571500" algn="l">
              <a:buFont typeface="Arial" panose="020B0604020202020204" pitchFamily="34" charset="0"/>
              <a:buChar char="•"/>
              <a:defRPr sz="4200">
                <a:solidFill>
                  <a:srgbClr val="253957"/>
                </a:solidFill>
                <a:latin typeface="+mn-lt"/>
                <a:ea typeface="+mn-ea"/>
                <a:cs typeface="+mn-cs"/>
                <a:sym typeface="Arial Narrow"/>
              </a:defRPr>
            </a:pPr>
            <a:endParaRPr lang="ru-RU" sz="4200" dirty="0" smtClean="0">
              <a:solidFill>
                <a:srgbClr val="253957"/>
              </a:solidFill>
              <a:sym typeface="Arial Narrow"/>
            </a:endParaRPr>
          </a:p>
          <a:p>
            <a:pPr marL="571500" indent="-571500" algn="l">
              <a:buFont typeface="Arial" panose="020B0604020202020204" pitchFamily="34" charset="0"/>
              <a:buChar char="•"/>
              <a:defRPr sz="4200">
                <a:solidFill>
                  <a:srgbClr val="253957"/>
                </a:solidFill>
                <a:latin typeface="+mn-lt"/>
                <a:ea typeface="+mn-ea"/>
                <a:cs typeface="+mn-cs"/>
                <a:sym typeface="Arial Narrow"/>
              </a:defRPr>
            </a:pPr>
            <a:endParaRPr lang="ru-RU" sz="4200" dirty="0">
              <a:solidFill>
                <a:srgbClr val="253957"/>
              </a:solidFill>
              <a:sym typeface="Arial Narrow"/>
            </a:endParaRPr>
          </a:p>
          <a:p>
            <a:pPr marL="571500" indent="-571500" algn="l">
              <a:buFont typeface="Arial" panose="020B0604020202020204" pitchFamily="34" charset="0"/>
              <a:buChar char="•"/>
              <a:defRPr sz="4200">
                <a:solidFill>
                  <a:srgbClr val="253957"/>
                </a:solidFill>
                <a:latin typeface="+mn-lt"/>
                <a:ea typeface="+mn-ea"/>
                <a:cs typeface="+mn-cs"/>
                <a:sym typeface="Arial Narrow"/>
              </a:defRPr>
            </a:pPr>
            <a:r>
              <a:rPr lang="ru-RU" sz="4200" dirty="0" smtClean="0">
                <a:solidFill>
                  <a:srgbClr val="253957"/>
                </a:solidFill>
                <a:sym typeface="Arial Narrow"/>
              </a:rPr>
              <a:t>В </a:t>
            </a:r>
            <a:r>
              <a:rPr lang="ru-RU" sz="4200" dirty="0">
                <a:solidFill>
                  <a:srgbClr val="253957"/>
                </a:solidFill>
                <a:sym typeface="Arial Narrow"/>
              </a:rPr>
              <a:t>материалах упоминается 12 действующих и бывших глав государств </a:t>
            </a:r>
            <a:endParaRPr lang="ru-RU" sz="4200" dirty="0" smtClean="0">
              <a:solidFill>
                <a:srgbClr val="253957"/>
              </a:solidFill>
              <a:sym typeface="Arial Narrow"/>
            </a:endParaRPr>
          </a:p>
          <a:p>
            <a:pPr marL="571500" indent="-571500" algn="l">
              <a:buFont typeface="Arial" panose="020B0604020202020204" pitchFamily="34" charset="0"/>
              <a:buChar char="•"/>
              <a:defRPr sz="4200">
                <a:solidFill>
                  <a:srgbClr val="253957"/>
                </a:solidFill>
                <a:latin typeface="+mn-lt"/>
                <a:ea typeface="+mn-ea"/>
                <a:cs typeface="+mn-cs"/>
                <a:sym typeface="Arial Narrow"/>
              </a:defRPr>
            </a:pPr>
            <a:endParaRPr lang="ru-RU" sz="4200" dirty="0" smtClean="0">
              <a:sym typeface="Arial Narrow"/>
            </a:endParaRPr>
          </a:p>
          <a:p>
            <a:pPr marL="571500" indent="-571500" algn="l">
              <a:buFont typeface="Arial" panose="020B0604020202020204" pitchFamily="34" charset="0"/>
              <a:buChar char="•"/>
              <a:defRPr sz="4200">
                <a:solidFill>
                  <a:srgbClr val="253957"/>
                </a:solidFill>
                <a:latin typeface="+mn-lt"/>
                <a:ea typeface="+mn-ea"/>
                <a:cs typeface="+mn-cs"/>
                <a:sym typeface="Arial Narrow"/>
              </a:defRPr>
            </a:pPr>
            <a:r>
              <a:rPr lang="ru-RU" sz="4200" dirty="0" smtClean="0">
                <a:sym typeface="Arial Narrow"/>
              </a:rPr>
              <a:t>с</a:t>
            </a:r>
            <a:r>
              <a:rPr lang="ru-RU" sz="4200" dirty="0">
                <a:sym typeface="Arial Narrow"/>
              </a:rPr>
              <a:t> Россией связаны более 11 тысяч </a:t>
            </a:r>
            <a:r>
              <a:rPr lang="ru-RU" sz="4200" dirty="0" err="1">
                <a:sym typeface="Arial Narrow"/>
              </a:rPr>
              <a:t>offshore</a:t>
            </a:r>
            <a:r>
              <a:rPr lang="ru-RU" sz="4200" dirty="0">
                <a:sym typeface="Arial Narrow"/>
              </a:rPr>
              <a:t> </a:t>
            </a:r>
            <a:r>
              <a:rPr lang="ru-RU" sz="4200" dirty="0" err="1" smtClean="0">
                <a:sym typeface="Arial Narrow"/>
              </a:rPr>
              <a:t>entities</a:t>
            </a:r>
            <a:r>
              <a:rPr lang="ru-RU" sz="4200" dirty="0" smtClean="0">
                <a:sym typeface="Arial Narrow"/>
              </a:rPr>
              <a:t> из 320 и более 6 тысяч </a:t>
            </a:r>
            <a:r>
              <a:rPr lang="en-US" sz="4200" dirty="0" smtClean="0">
                <a:sym typeface="Arial Narrow"/>
              </a:rPr>
              <a:t>officers</a:t>
            </a:r>
            <a:r>
              <a:rPr lang="ru-RU" sz="4200" dirty="0" smtClean="0">
                <a:sym typeface="Arial Narrow"/>
              </a:rPr>
              <a:t> </a:t>
            </a:r>
            <a:r>
              <a:rPr lang="ru-RU" sz="4200" dirty="0">
                <a:sym typeface="Arial Narrow"/>
              </a:rPr>
              <a:t>(компаний или физических лиц, которые связаны с созданием и функционированием офшора</a:t>
            </a:r>
            <a:r>
              <a:rPr lang="ru-RU" sz="4200" dirty="0" smtClean="0">
                <a:sym typeface="Arial Narrow"/>
              </a:rPr>
              <a:t>)</a:t>
            </a:r>
          </a:p>
        </p:txBody>
      </p:sp>
      <p:sp>
        <p:nvSpPr>
          <p:cNvPr id="81"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dirty="0" smtClean="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12</a:t>
            </a:fld>
            <a:endParaRPr lang="ru-RU"/>
          </a:p>
        </p:txBody>
      </p:sp>
      <p:sp>
        <p:nvSpPr>
          <p:cNvPr id="7" name="Прямоугольник 6"/>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
        <p:nvSpPr>
          <p:cNvPr id="8" name="Заголовок основного текста"/>
          <p:cNvSpPr txBox="1"/>
          <p:nvPr/>
        </p:nvSpPr>
        <p:spPr>
          <a:xfrm>
            <a:off x="1167996" y="14093749"/>
            <a:ext cx="21910610"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4000" b="0" baseline="30000" dirty="0" smtClean="0"/>
              <a:t>1</a:t>
            </a:r>
            <a:r>
              <a:rPr lang="en-US" sz="4000" b="0" baseline="30000" dirty="0"/>
              <a:t>5</a:t>
            </a:r>
            <a:r>
              <a:rPr lang="ru-RU" sz="4000" b="0" baseline="30000" dirty="0" smtClean="0"/>
              <a:t>. </a:t>
            </a:r>
            <a:r>
              <a:rPr lang="en-US" sz="4000" b="0" baseline="30000" dirty="0"/>
              <a:t>Harding L. What are the Panama Papers? A guide to history’s biggest data leak //The Guardian. – 2016. – </a:t>
            </a:r>
            <a:r>
              <a:rPr lang="en-US" sz="4000" b="0" baseline="30000" dirty="0" smtClean="0"/>
              <a:t>C. 1</a:t>
            </a:r>
            <a:endParaRPr lang="ru-RU" sz="4000" b="0" cap="all" baseline="30000" dirty="0"/>
          </a:p>
          <a:p>
            <a:r>
              <a:rPr lang="ru-RU" sz="4000" dirty="0"/>
              <a:t/>
            </a:r>
            <a:br>
              <a:rPr lang="ru-RU" sz="4000" dirty="0"/>
            </a:br>
            <a:r>
              <a:rPr lang="en-US" sz="4000" b="0" baseline="30000" dirty="0" smtClean="0"/>
              <a:t> </a:t>
            </a:r>
            <a:endParaRPr lang="en-US" sz="4000" b="0" baseline="30000" dirty="0"/>
          </a:p>
          <a:p>
            <a:r>
              <a:rPr lang="ru-RU" sz="3600" baseline="30000" dirty="0"/>
              <a:t/>
            </a:r>
            <a:br>
              <a:rPr lang="ru-RU" sz="3600" baseline="30000" dirty="0"/>
            </a:br>
            <a:r>
              <a:rPr lang="ru-RU" sz="3600" baseline="30000" dirty="0"/>
              <a:t/>
            </a:r>
            <a:br>
              <a:rPr lang="ru-RU" sz="3600" baseline="30000" dirty="0"/>
            </a:br>
            <a:endParaRPr lang="ru-RU" sz="3600" baseline="30000" dirty="0" smtClean="0"/>
          </a:p>
        </p:txBody>
      </p:sp>
      <p:sp>
        <p:nvSpPr>
          <p:cNvPr id="9" name="Линия"/>
          <p:cNvSpPr/>
          <p:nvPr/>
        </p:nvSpPr>
        <p:spPr>
          <a:xfrm>
            <a:off x="1370114" y="12481340"/>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77124" y="4992121"/>
            <a:ext cx="6644914" cy="3526400"/>
          </a:xfrm>
          <a:prstGeom prst="rect">
            <a:avLst/>
          </a:prstGeom>
        </p:spPr>
      </p:pic>
    </p:spTree>
    <p:extLst>
      <p:ext uri="{BB962C8B-B14F-4D97-AF65-F5344CB8AC3E}">
        <p14:creationId xmlns:p14="http://schemas.microsoft.com/office/powerpoint/2010/main" val="1840730578"/>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15664" y="2972786"/>
            <a:ext cx="21506374" cy="978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dirty="0" smtClean="0"/>
              <a:t>Азербайджанский </a:t>
            </a:r>
            <a:r>
              <a:rPr lang="ru-RU" sz="6000" dirty="0" err="1" smtClean="0"/>
              <a:t>ландромат</a:t>
            </a:r>
            <a:r>
              <a:rPr lang="ru-RU" sz="6000" dirty="0" smtClean="0"/>
              <a:t>, российский </a:t>
            </a:r>
            <a:r>
              <a:rPr lang="ru-RU" sz="6000" dirty="0" err="1" smtClean="0"/>
              <a:t>ландромат</a:t>
            </a:r>
            <a:endParaRPr lang="ru-RU" sz="4200" b="1" dirty="0" smtClean="0">
              <a:sym typeface="Arial Narrow"/>
            </a:endParaRPr>
          </a:p>
          <a:p>
            <a:pPr marL="571500" indent="-571500" algn="l">
              <a:buFont typeface="Arial" panose="020B0604020202020204" pitchFamily="34" charset="0"/>
              <a:buChar char="•"/>
              <a:defRPr sz="4200">
                <a:solidFill>
                  <a:srgbClr val="253957"/>
                </a:solidFill>
                <a:latin typeface="+mn-lt"/>
                <a:ea typeface="+mn-ea"/>
                <a:cs typeface="+mn-cs"/>
                <a:sym typeface="Arial Narrow"/>
              </a:defRPr>
            </a:pPr>
            <a:endParaRPr lang="ru-RU" sz="4200" b="1" dirty="0" smtClean="0">
              <a:sym typeface="Arial Narrow"/>
            </a:endParaRPr>
          </a:p>
          <a:p>
            <a:pPr marL="571500" indent="-571500" algn="l">
              <a:buFont typeface="Arial" panose="020B0604020202020204" pitchFamily="34" charset="0"/>
              <a:buChar char="•"/>
              <a:defRPr sz="4200">
                <a:solidFill>
                  <a:srgbClr val="253957"/>
                </a:solidFill>
                <a:latin typeface="+mn-lt"/>
                <a:ea typeface="+mn-ea"/>
                <a:cs typeface="+mn-cs"/>
                <a:sym typeface="Arial Narrow"/>
              </a:defRPr>
            </a:pPr>
            <a:r>
              <a:rPr lang="ru-RU" sz="4200" b="1" dirty="0" smtClean="0">
                <a:sym typeface="Arial Narrow"/>
              </a:rPr>
              <a:t>За </a:t>
            </a:r>
            <a:r>
              <a:rPr lang="ru-RU" sz="4200" b="1" dirty="0">
                <a:sym typeface="Arial Narrow"/>
              </a:rPr>
              <a:t>два года благодаря четырем зарегистрированным в Великобритании подставным компаниям прошло 2,9 миллиарда </a:t>
            </a:r>
            <a:r>
              <a:rPr lang="ru-RU" sz="4200" b="1" dirty="0" smtClean="0">
                <a:sym typeface="Arial Narrow"/>
              </a:rPr>
              <a:t>долларов из Азербайджана</a:t>
            </a:r>
          </a:p>
          <a:p>
            <a:pPr marL="571500" indent="-571500" algn="l">
              <a:buFont typeface="Arial" panose="020B0604020202020204" pitchFamily="34" charset="0"/>
              <a:buChar char="•"/>
              <a:defRPr sz="4200">
                <a:solidFill>
                  <a:srgbClr val="253957"/>
                </a:solidFill>
                <a:latin typeface="+mn-lt"/>
                <a:ea typeface="+mn-ea"/>
                <a:cs typeface="+mn-cs"/>
                <a:sym typeface="Arial Narrow"/>
              </a:defRPr>
            </a:pPr>
            <a:r>
              <a:rPr lang="ru-RU" sz="4200" b="1" dirty="0" smtClean="0">
                <a:sym typeface="Arial Narrow"/>
              </a:rPr>
              <a:t>20 млрд. долларов за 4 года поступило из России</a:t>
            </a:r>
            <a:r>
              <a:rPr lang="ru-RU" sz="4200" b="1" baseline="30000" dirty="0" smtClean="0">
                <a:sym typeface="Arial Narrow"/>
              </a:rPr>
              <a:t>16</a:t>
            </a:r>
          </a:p>
          <a:p>
            <a:pPr algn="l">
              <a:defRPr sz="4200">
                <a:solidFill>
                  <a:srgbClr val="253957"/>
                </a:solidFill>
                <a:latin typeface="+mn-lt"/>
                <a:ea typeface="+mn-ea"/>
                <a:cs typeface="+mn-cs"/>
                <a:sym typeface="Arial Narrow"/>
              </a:defRPr>
            </a:pPr>
            <a:r>
              <a:rPr lang="ru-RU" sz="4200" dirty="0" smtClean="0">
                <a:sym typeface="Arial Narrow"/>
              </a:rPr>
              <a:t>Заключался </a:t>
            </a:r>
            <a:r>
              <a:rPr lang="ru-RU" sz="4200" dirty="0">
                <a:sym typeface="Arial Narrow"/>
              </a:rPr>
              <a:t>договор займа на сотни миллионов </a:t>
            </a:r>
            <a:r>
              <a:rPr lang="ru-RU" sz="4200" dirty="0" smtClean="0">
                <a:sym typeface="Arial Narrow"/>
              </a:rPr>
              <a:t>долларов между компаниями в Великобритании или на Кипре. </a:t>
            </a:r>
            <a:r>
              <a:rPr lang="ru-RU" sz="4200" dirty="0">
                <a:sym typeface="Arial Narrow"/>
              </a:rPr>
              <a:t>При </a:t>
            </a:r>
            <a:r>
              <a:rPr lang="ru-RU" sz="4200" dirty="0" smtClean="0">
                <a:sym typeface="Arial Narrow"/>
              </a:rPr>
              <a:t>этом они не </a:t>
            </a:r>
            <a:r>
              <a:rPr lang="ru-RU" sz="4200" dirty="0">
                <a:sym typeface="Arial Narrow"/>
              </a:rPr>
              <a:t>имели </a:t>
            </a:r>
            <a:r>
              <a:rPr lang="ru-RU" sz="4200" dirty="0" smtClean="0">
                <a:sym typeface="Arial Narrow"/>
              </a:rPr>
              <a:t>активов, не </a:t>
            </a:r>
            <a:r>
              <a:rPr lang="ru-RU" sz="4200" dirty="0">
                <a:sym typeface="Arial Narrow"/>
              </a:rPr>
              <a:t>вели реальной </a:t>
            </a:r>
            <a:r>
              <a:rPr lang="ru-RU" sz="4200" dirty="0" smtClean="0">
                <a:sym typeface="Arial Narrow"/>
              </a:rPr>
              <a:t>деятельности, соглашение </a:t>
            </a:r>
            <a:r>
              <a:rPr lang="ru-RU" sz="4200" dirty="0">
                <a:sym typeface="Arial Narrow"/>
              </a:rPr>
              <a:t>было </a:t>
            </a:r>
            <a:r>
              <a:rPr lang="ru-RU" sz="4200" dirty="0" smtClean="0">
                <a:sym typeface="Arial Narrow"/>
              </a:rPr>
              <a:t>фиктивным</a:t>
            </a:r>
            <a:r>
              <a:rPr lang="ru-RU" sz="4200" dirty="0">
                <a:sym typeface="Arial Narrow"/>
              </a:rPr>
              <a:t>. Поручителями по договору выступали российские фирмы-однодневки и жители </a:t>
            </a:r>
            <a:r>
              <a:rPr lang="ru-RU" sz="4200" dirty="0" smtClean="0">
                <a:sym typeface="Arial Narrow"/>
              </a:rPr>
              <a:t>Молдавии. Ко времени оплаты «должник» не располагал средствами, а поручителем был молдавский </a:t>
            </a:r>
            <a:r>
              <a:rPr lang="ru-RU" sz="4200" dirty="0">
                <a:sym typeface="Arial Narrow"/>
              </a:rPr>
              <a:t>гражданин</a:t>
            </a:r>
            <a:r>
              <a:rPr lang="ru-RU" sz="4200" dirty="0" smtClean="0">
                <a:sym typeface="Arial Narrow"/>
              </a:rPr>
              <a:t>, поэтому </a:t>
            </a:r>
            <a:r>
              <a:rPr lang="ru-RU" sz="4200" dirty="0">
                <a:sym typeface="Arial Narrow"/>
              </a:rPr>
              <a:t>одна из компаний обращалась в суд этой </a:t>
            </a:r>
            <a:r>
              <a:rPr lang="ru-RU" sz="4200" dirty="0" smtClean="0">
                <a:sym typeface="Arial Narrow"/>
              </a:rPr>
              <a:t>страны: ответчик признавал иск, после чего </a:t>
            </a:r>
            <a:r>
              <a:rPr lang="ru-RU" sz="4200" dirty="0">
                <a:sym typeface="Arial Narrow"/>
              </a:rPr>
              <a:t>н</a:t>
            </a:r>
            <a:r>
              <a:rPr lang="ru-RU" sz="4200" dirty="0" smtClean="0">
                <a:sym typeface="Arial Narrow"/>
              </a:rPr>
              <a:t>еобходимые </a:t>
            </a:r>
            <a:r>
              <a:rPr lang="ru-RU" sz="4200" dirty="0">
                <a:sym typeface="Arial Narrow"/>
              </a:rPr>
              <a:t>для погашения задолженности </a:t>
            </a:r>
            <a:r>
              <a:rPr lang="ru-RU" sz="4200" dirty="0" smtClean="0">
                <a:sym typeface="Arial Narrow"/>
              </a:rPr>
              <a:t>средства взыскивались со счетов </a:t>
            </a:r>
            <a:r>
              <a:rPr lang="ru-RU" sz="4200" dirty="0">
                <a:sym typeface="Arial Narrow"/>
              </a:rPr>
              <a:t>российских </a:t>
            </a:r>
            <a:r>
              <a:rPr lang="ru-RU" sz="4200" dirty="0" smtClean="0">
                <a:sym typeface="Arial Narrow"/>
              </a:rPr>
              <a:t>фирм-поручителей. Рубли </a:t>
            </a:r>
            <a:r>
              <a:rPr lang="ru-RU" sz="4200" dirty="0">
                <a:sym typeface="Arial Narrow"/>
              </a:rPr>
              <a:t>конвертировались в иностранную валюту и миллионы долларов переводились на банковский </a:t>
            </a:r>
            <a:r>
              <a:rPr lang="ru-RU" sz="4200" dirty="0" smtClean="0">
                <a:sym typeface="Arial Narrow"/>
              </a:rPr>
              <a:t>счет фиктивной компании.</a:t>
            </a:r>
            <a:endParaRPr lang="ru-RU" dirty="0" smtClean="0"/>
          </a:p>
          <a:p>
            <a:pPr algn="l">
              <a:defRPr sz="4200">
                <a:solidFill>
                  <a:srgbClr val="253957"/>
                </a:solidFill>
                <a:latin typeface="+mn-lt"/>
                <a:ea typeface="+mn-ea"/>
                <a:cs typeface="+mn-cs"/>
                <a:sym typeface="Arial Narrow"/>
              </a:defRPr>
            </a:pPr>
            <a:endParaRPr lang="ru-RU" dirty="0"/>
          </a:p>
          <a:p>
            <a:pPr algn="l">
              <a:defRPr sz="4200">
                <a:solidFill>
                  <a:srgbClr val="253957"/>
                </a:solidFill>
                <a:latin typeface="+mn-lt"/>
                <a:ea typeface="+mn-ea"/>
                <a:cs typeface="+mn-cs"/>
                <a:sym typeface="Arial Narrow"/>
              </a:defRPr>
            </a:pPr>
            <a:endParaRPr lang="ru-RU" dirty="0" smtClean="0"/>
          </a:p>
          <a:p>
            <a:pPr algn="l">
              <a:defRPr sz="4200">
                <a:solidFill>
                  <a:srgbClr val="253957"/>
                </a:solidFill>
                <a:latin typeface="+mn-lt"/>
                <a:ea typeface="+mn-ea"/>
                <a:cs typeface="+mn-cs"/>
                <a:sym typeface="Arial Narrow"/>
              </a:defRPr>
            </a:pPr>
            <a:endParaRPr lang="ru-RU" sz="4200" dirty="0" smtClean="0">
              <a:sym typeface="Arial Narrow"/>
            </a:endParaRPr>
          </a:p>
        </p:txBody>
      </p:sp>
      <p:sp>
        <p:nvSpPr>
          <p:cNvPr id="81"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dirty="0" smtClean="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13</a:t>
            </a:fld>
            <a:endParaRPr lang="ru-RU"/>
          </a:p>
        </p:txBody>
      </p:sp>
      <p:sp>
        <p:nvSpPr>
          <p:cNvPr id="7" name="Прямоугольник 6"/>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
        <p:nvSpPr>
          <p:cNvPr id="8" name="Линия"/>
          <p:cNvSpPr/>
          <p:nvPr/>
        </p:nvSpPr>
        <p:spPr>
          <a:xfrm>
            <a:off x="1370114" y="12481340"/>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 name="Заголовок основного текста"/>
          <p:cNvSpPr txBox="1"/>
          <p:nvPr/>
        </p:nvSpPr>
        <p:spPr>
          <a:xfrm>
            <a:off x="1167996" y="14093749"/>
            <a:ext cx="21910610"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4000" b="0" baseline="30000" dirty="0" smtClean="0"/>
              <a:t>1</a:t>
            </a:r>
            <a:r>
              <a:rPr lang="ru-RU" sz="4000" b="0" baseline="30000" dirty="0" smtClean="0"/>
              <a:t>6. </a:t>
            </a:r>
            <a:r>
              <a:rPr lang="en-US" sz="4000" b="0" baseline="30000" dirty="0" smtClean="0"/>
              <a:t>The Russian laundromat exposed //</a:t>
            </a:r>
            <a:r>
              <a:rPr lang="ru-RU" sz="4000" b="0" cap="all" baseline="30000" dirty="0" smtClean="0"/>
              <a:t> </a:t>
            </a:r>
            <a:r>
              <a:rPr lang="en-US" sz="4000" b="0" cap="all" baseline="30000" dirty="0"/>
              <a:t>[</a:t>
            </a:r>
            <a:r>
              <a:rPr lang="ru-RU" sz="4000" b="0" baseline="30000" dirty="0"/>
              <a:t>Электронный</a:t>
            </a:r>
            <a:r>
              <a:rPr lang="en-US" sz="4000" b="0" baseline="30000" dirty="0"/>
              <a:t> </a:t>
            </a:r>
            <a:r>
              <a:rPr lang="ru-RU" sz="4000" b="0" baseline="30000" dirty="0"/>
              <a:t>ресурс</a:t>
            </a:r>
            <a:r>
              <a:rPr lang="en-US" sz="4000" b="0" baseline="30000" dirty="0"/>
              <a:t>] // URL</a:t>
            </a:r>
            <a:r>
              <a:rPr lang="ru-RU" sz="4000" b="0" baseline="30000" dirty="0"/>
              <a:t>:</a:t>
            </a:r>
            <a:r>
              <a:rPr lang="en-US" sz="4000" b="0" baseline="30000" dirty="0"/>
              <a:t> </a:t>
            </a:r>
            <a:r>
              <a:rPr lang="en-US" sz="4000" b="0" baseline="30000" dirty="0">
                <a:hlinkClick r:id="rId3"/>
              </a:rPr>
              <a:t>https://www.occrp.org/en/laundromat</a:t>
            </a:r>
            <a:r>
              <a:rPr lang="en-US" sz="4000" b="0" baseline="30000" dirty="0" smtClean="0">
                <a:hlinkClick r:id="rId3"/>
              </a:rPr>
              <a:t>/</a:t>
            </a:r>
            <a:r>
              <a:rPr lang="en-US" sz="4000" b="0" baseline="30000" dirty="0" smtClean="0"/>
              <a:t>   </a:t>
            </a:r>
            <a:endParaRPr lang="ru-RU" sz="4000" b="0" cap="all" baseline="30000" dirty="0"/>
          </a:p>
          <a:p>
            <a:r>
              <a:rPr lang="ru-RU" sz="4000" dirty="0"/>
              <a:t/>
            </a:r>
            <a:br>
              <a:rPr lang="ru-RU" sz="4000" dirty="0"/>
            </a:br>
            <a:r>
              <a:rPr lang="en-US" sz="4000" b="0" baseline="30000" dirty="0" smtClean="0"/>
              <a:t> </a:t>
            </a:r>
            <a:endParaRPr lang="en-US" sz="4000" b="0" baseline="30000" dirty="0"/>
          </a:p>
          <a:p>
            <a:r>
              <a:rPr lang="ru-RU" sz="3600" baseline="30000" dirty="0"/>
              <a:t/>
            </a:r>
            <a:br>
              <a:rPr lang="ru-RU" sz="3600" baseline="30000" dirty="0"/>
            </a:br>
            <a:r>
              <a:rPr lang="ru-RU" sz="3600" baseline="30000" dirty="0"/>
              <a:t/>
            </a:r>
            <a:br>
              <a:rPr lang="ru-RU" sz="3600" baseline="30000" dirty="0"/>
            </a:br>
            <a:endParaRPr lang="ru-RU" sz="3600" baseline="30000" dirty="0" smtClean="0"/>
          </a:p>
        </p:txBody>
      </p:sp>
    </p:spTree>
    <p:extLst>
      <p:ext uri="{BB962C8B-B14F-4D97-AF65-F5344CB8AC3E}">
        <p14:creationId xmlns:p14="http://schemas.microsoft.com/office/powerpoint/2010/main" val="45479241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07280" y="2162257"/>
            <a:ext cx="21506374" cy="978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4200">
                <a:solidFill>
                  <a:srgbClr val="253957"/>
                </a:solidFill>
                <a:latin typeface="+mn-lt"/>
                <a:ea typeface="+mn-ea"/>
                <a:cs typeface="+mn-cs"/>
                <a:sym typeface="Arial Narrow"/>
              </a:defRPr>
            </a:pPr>
            <a:r>
              <a:rPr lang="ru-RU" sz="4200" b="1" dirty="0" smtClean="0">
                <a:sym typeface="Arial Narrow"/>
              </a:rPr>
              <a:t>Подробная схема «отмывания», источник: </a:t>
            </a:r>
            <a:r>
              <a:rPr lang="en-US" sz="4200" dirty="0">
                <a:sym typeface="Arial Narrow"/>
                <a:hlinkClick r:id="rId3"/>
              </a:rPr>
              <a:t>https://www.occrp.org/en</a:t>
            </a:r>
            <a:r>
              <a:rPr lang="en-US" sz="4200" dirty="0" smtClean="0">
                <a:sym typeface="Arial Narrow"/>
                <a:hlinkClick r:id="rId3"/>
              </a:rPr>
              <a:t>/</a:t>
            </a:r>
            <a:r>
              <a:rPr lang="ru-RU" sz="4200" dirty="0" smtClean="0">
                <a:sym typeface="Arial Narrow"/>
              </a:rPr>
              <a:t> </a:t>
            </a:r>
            <a:r>
              <a:rPr lang="ru-RU" sz="4200" b="1" dirty="0" smtClean="0">
                <a:sym typeface="Arial Narrow"/>
              </a:rPr>
              <a:t>- проект </a:t>
            </a:r>
            <a:r>
              <a:rPr lang="ru-RU" sz="4200" b="1" dirty="0">
                <a:sym typeface="Arial Narrow"/>
              </a:rPr>
              <a:t>по расследованию коррупции и организованной преступности</a:t>
            </a:r>
            <a:r>
              <a:rPr lang="ru-RU" sz="4200" b="1" dirty="0" smtClean="0">
                <a:sym typeface="Arial Narrow"/>
              </a:rPr>
              <a:t> </a:t>
            </a:r>
            <a:endParaRPr lang="ru-RU" dirty="0" smtClean="0"/>
          </a:p>
          <a:p>
            <a:pPr algn="l">
              <a:defRPr sz="4200">
                <a:solidFill>
                  <a:srgbClr val="253957"/>
                </a:solidFill>
                <a:latin typeface="+mn-lt"/>
                <a:ea typeface="+mn-ea"/>
                <a:cs typeface="+mn-cs"/>
                <a:sym typeface="Arial Narrow"/>
              </a:defRPr>
            </a:pPr>
            <a:endParaRPr lang="ru-RU" dirty="0" smtClean="0"/>
          </a:p>
          <a:p>
            <a:pPr algn="l">
              <a:defRPr sz="4200">
                <a:solidFill>
                  <a:srgbClr val="253957"/>
                </a:solidFill>
                <a:latin typeface="+mn-lt"/>
                <a:ea typeface="+mn-ea"/>
                <a:cs typeface="+mn-cs"/>
                <a:sym typeface="Arial Narrow"/>
              </a:defRPr>
            </a:pPr>
            <a:endParaRPr lang="ru-RU" sz="4200" dirty="0" smtClean="0">
              <a:sym typeface="Arial Narrow"/>
            </a:endParaRPr>
          </a:p>
        </p:txBody>
      </p:sp>
      <p:sp>
        <p:nvSpPr>
          <p:cNvPr id="81"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dirty="0" smtClean="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4">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14</a:t>
            </a:fld>
            <a:endParaRPr lang="ru-RU"/>
          </a:p>
        </p:txBody>
      </p:sp>
      <p:sp>
        <p:nvSpPr>
          <p:cNvPr id="7" name="Прямоугольник 6"/>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pic>
        <p:nvPicPr>
          <p:cNvPr id="3" name="Рисунок 2"/>
          <p:cNvPicPr>
            <a:picLocks noChangeAspect="1"/>
          </p:cNvPicPr>
          <p:nvPr/>
        </p:nvPicPr>
        <p:blipFill rotWithShape="1">
          <a:blip r:embed="rId5">
            <a:extLst>
              <a:ext uri="{28A0092B-C50C-407E-A947-70E740481C1C}">
                <a14:useLocalDpi xmlns:a14="http://schemas.microsoft.com/office/drawing/2010/main" val="0"/>
              </a:ext>
            </a:extLst>
          </a:blip>
          <a:srcRect t="4453" b="3749"/>
          <a:stretch/>
        </p:blipFill>
        <p:spPr>
          <a:xfrm>
            <a:off x="6525977" y="3644586"/>
            <a:ext cx="11314186" cy="9440495"/>
          </a:xfrm>
          <a:prstGeom prst="rect">
            <a:avLst/>
          </a:prstGeom>
        </p:spPr>
      </p:pic>
    </p:spTree>
    <p:extLst>
      <p:ext uri="{BB962C8B-B14F-4D97-AF65-F5344CB8AC3E}">
        <p14:creationId xmlns:p14="http://schemas.microsoft.com/office/powerpoint/2010/main" val="215819018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07280" y="2162257"/>
            <a:ext cx="21506374" cy="978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4200">
                <a:solidFill>
                  <a:srgbClr val="253957"/>
                </a:solidFill>
                <a:latin typeface="+mn-lt"/>
                <a:ea typeface="+mn-ea"/>
                <a:cs typeface="+mn-cs"/>
                <a:sym typeface="Arial Narrow"/>
              </a:defRPr>
            </a:pPr>
            <a:r>
              <a:rPr lang="ru-RU" sz="4200" b="1" dirty="0" smtClean="0">
                <a:sym typeface="Arial Narrow"/>
              </a:rPr>
              <a:t>Подробная схема «отмывания» </a:t>
            </a:r>
          </a:p>
          <a:p>
            <a:pPr algn="l">
              <a:defRPr sz="4200">
                <a:solidFill>
                  <a:srgbClr val="253957"/>
                </a:solidFill>
                <a:latin typeface="+mn-lt"/>
                <a:ea typeface="+mn-ea"/>
                <a:cs typeface="+mn-cs"/>
                <a:sym typeface="Arial Narrow"/>
              </a:defRPr>
            </a:pPr>
            <a:endParaRPr lang="ru-RU" dirty="0"/>
          </a:p>
          <a:p>
            <a:pPr algn="l">
              <a:defRPr sz="4200">
                <a:solidFill>
                  <a:srgbClr val="253957"/>
                </a:solidFill>
                <a:latin typeface="+mn-lt"/>
                <a:ea typeface="+mn-ea"/>
                <a:cs typeface="+mn-cs"/>
                <a:sym typeface="Arial Narrow"/>
              </a:defRPr>
            </a:pPr>
            <a:endParaRPr lang="ru-RU" dirty="0" smtClean="0"/>
          </a:p>
          <a:p>
            <a:pPr algn="l">
              <a:defRPr sz="4200">
                <a:solidFill>
                  <a:srgbClr val="253957"/>
                </a:solidFill>
                <a:latin typeface="+mn-lt"/>
                <a:ea typeface="+mn-ea"/>
                <a:cs typeface="+mn-cs"/>
                <a:sym typeface="Arial Narrow"/>
              </a:defRPr>
            </a:pPr>
            <a:endParaRPr lang="ru-RU" sz="4200" dirty="0" smtClean="0">
              <a:sym typeface="Arial Narrow"/>
            </a:endParaRPr>
          </a:p>
        </p:txBody>
      </p:sp>
      <p:sp>
        <p:nvSpPr>
          <p:cNvPr id="81"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dirty="0" smtClean="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15</a:t>
            </a:fld>
            <a:endParaRPr lang="ru-RU"/>
          </a:p>
        </p:txBody>
      </p:sp>
      <p:sp>
        <p:nvSpPr>
          <p:cNvPr id="7" name="Прямоугольник 6"/>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845" y="2969761"/>
            <a:ext cx="18604450" cy="10040793"/>
          </a:xfrm>
          <a:prstGeom prst="rect">
            <a:avLst/>
          </a:prstGeom>
        </p:spPr>
      </p:pic>
    </p:spTree>
    <p:extLst>
      <p:ext uri="{BB962C8B-B14F-4D97-AF65-F5344CB8AC3E}">
        <p14:creationId xmlns:p14="http://schemas.microsoft.com/office/powerpoint/2010/main" val="1753022707"/>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07280" y="2162257"/>
            <a:ext cx="21506374" cy="978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4200">
                <a:solidFill>
                  <a:srgbClr val="253957"/>
                </a:solidFill>
                <a:latin typeface="+mn-lt"/>
                <a:ea typeface="+mn-ea"/>
                <a:cs typeface="+mn-cs"/>
                <a:sym typeface="Arial Narrow"/>
              </a:defRPr>
            </a:pPr>
            <a:r>
              <a:rPr lang="ru-RU" sz="4200" b="1" dirty="0" smtClean="0">
                <a:sym typeface="Arial Narrow"/>
              </a:rPr>
              <a:t>Подробная схема «отмывания» </a:t>
            </a:r>
          </a:p>
          <a:p>
            <a:pPr algn="l">
              <a:defRPr sz="4200">
                <a:solidFill>
                  <a:srgbClr val="253957"/>
                </a:solidFill>
                <a:latin typeface="+mn-lt"/>
                <a:ea typeface="+mn-ea"/>
                <a:cs typeface="+mn-cs"/>
                <a:sym typeface="Arial Narrow"/>
              </a:defRPr>
            </a:pPr>
            <a:endParaRPr lang="ru-RU" dirty="0"/>
          </a:p>
          <a:p>
            <a:pPr algn="l">
              <a:defRPr sz="4200">
                <a:solidFill>
                  <a:srgbClr val="253957"/>
                </a:solidFill>
                <a:latin typeface="+mn-lt"/>
                <a:ea typeface="+mn-ea"/>
                <a:cs typeface="+mn-cs"/>
                <a:sym typeface="Arial Narrow"/>
              </a:defRPr>
            </a:pPr>
            <a:endParaRPr lang="ru-RU" dirty="0" smtClean="0"/>
          </a:p>
          <a:p>
            <a:pPr algn="l">
              <a:defRPr sz="4200">
                <a:solidFill>
                  <a:srgbClr val="253957"/>
                </a:solidFill>
                <a:latin typeface="+mn-lt"/>
                <a:ea typeface="+mn-ea"/>
                <a:cs typeface="+mn-cs"/>
                <a:sym typeface="Arial Narrow"/>
              </a:defRPr>
            </a:pPr>
            <a:endParaRPr lang="ru-RU" sz="4200" dirty="0" smtClean="0">
              <a:sym typeface="Arial Narrow"/>
            </a:endParaRPr>
          </a:p>
        </p:txBody>
      </p:sp>
      <p:sp>
        <p:nvSpPr>
          <p:cNvPr id="81"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dirty="0" smtClean="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16</a:t>
            </a:fld>
            <a:endParaRPr lang="ru-RU"/>
          </a:p>
        </p:txBody>
      </p:sp>
      <p:sp>
        <p:nvSpPr>
          <p:cNvPr id="7" name="Прямоугольник 6"/>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t="4415" b="2591"/>
          <a:stretch/>
        </p:blipFill>
        <p:spPr>
          <a:xfrm>
            <a:off x="4831860" y="2876264"/>
            <a:ext cx="14702420" cy="10134290"/>
          </a:xfrm>
          <a:prstGeom prst="rect">
            <a:avLst/>
          </a:prstGeom>
        </p:spPr>
      </p:pic>
    </p:spTree>
    <p:extLst>
      <p:ext uri="{BB962C8B-B14F-4D97-AF65-F5344CB8AC3E}">
        <p14:creationId xmlns:p14="http://schemas.microsoft.com/office/powerpoint/2010/main" val="249033396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086645" y="2251002"/>
            <a:ext cx="22237576" cy="97898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6000" b="1" dirty="0" smtClean="0">
                <a:sym typeface="Arial Narrow"/>
              </a:rPr>
              <a:t>Список источников </a:t>
            </a:r>
            <a:endParaRPr lang="ru-RU" sz="4200" b="1" dirty="0" smtClean="0">
              <a:sym typeface="Arial Narrow"/>
            </a:endParaRPr>
          </a:p>
          <a:p>
            <a:pPr marL="457200" lvl="0" indent="-457200" algn="l">
              <a:buFont typeface="+mj-lt"/>
              <a:buAutoNum type="arabicPeriod"/>
            </a:pPr>
            <a:endParaRPr lang="ru-RU" sz="2000" dirty="0" smtClean="0"/>
          </a:p>
          <a:p>
            <a:pPr marL="457200" lvl="0" indent="-457200" algn="l">
              <a:buFont typeface="+mj-lt"/>
              <a:buAutoNum type="arabicPeriod"/>
            </a:pPr>
            <a:endParaRPr lang="ru-RU" sz="2000" dirty="0"/>
          </a:p>
          <a:p>
            <a:pPr marL="457200" lvl="0" indent="-457200" algn="l">
              <a:buFont typeface="+mj-lt"/>
              <a:buAutoNum type="arabicPeriod"/>
            </a:pPr>
            <a:endParaRPr lang="ru-RU" sz="2000" dirty="0" smtClean="0"/>
          </a:p>
          <a:p>
            <a:pPr lvl="0" algn="l"/>
            <a:r>
              <a:rPr lang="ru-RU" sz="2000" dirty="0" smtClean="0"/>
              <a:t>1. "Золотые</a:t>
            </a:r>
            <a:r>
              <a:rPr lang="ru-RU" sz="2000" dirty="0"/>
              <a:t>" визы и паспорта: как страны ЕС торгуют своим гражданством [Электронный ресурс] // </a:t>
            </a:r>
            <a:r>
              <a:rPr lang="en-US" sz="2000" dirty="0"/>
              <a:t>URL</a:t>
            </a:r>
            <a:r>
              <a:rPr lang="ru-RU" sz="2000" dirty="0"/>
              <a:t>: </a:t>
            </a:r>
            <a:r>
              <a:rPr lang="en-US" sz="2000" u="sng" dirty="0">
                <a:hlinkClick r:id="rId2"/>
              </a:rPr>
              <a:t>https</a:t>
            </a:r>
            <a:r>
              <a:rPr lang="ru-RU" sz="2000" u="sng" dirty="0">
                <a:hlinkClick r:id="rId2"/>
              </a:rPr>
              <a:t>://</a:t>
            </a:r>
            <a:r>
              <a:rPr lang="en-US" sz="2000" u="sng" dirty="0">
                <a:hlinkClick r:id="rId2"/>
              </a:rPr>
              <a:t>ru</a:t>
            </a:r>
            <a:r>
              <a:rPr lang="ru-RU" sz="2000" u="sng" dirty="0">
                <a:hlinkClick r:id="rId2"/>
              </a:rPr>
              <a:t>.</a:t>
            </a:r>
            <a:r>
              <a:rPr lang="en-US" sz="2000" u="sng" dirty="0" err="1">
                <a:hlinkClick r:id="rId2"/>
              </a:rPr>
              <a:t>delfi</a:t>
            </a:r>
            <a:r>
              <a:rPr lang="ru-RU" sz="2000" u="sng" dirty="0">
                <a:hlinkClick r:id="rId2"/>
              </a:rPr>
              <a:t>.</a:t>
            </a:r>
            <a:r>
              <a:rPr lang="en-US" sz="2000" u="sng" dirty="0" err="1">
                <a:hlinkClick r:id="rId2"/>
              </a:rPr>
              <a:t>lt</a:t>
            </a:r>
            <a:r>
              <a:rPr lang="ru-RU" sz="2000" u="sng" dirty="0">
                <a:hlinkClick r:id="rId2"/>
              </a:rPr>
              <a:t>/</a:t>
            </a:r>
            <a:r>
              <a:rPr lang="en-US" sz="2000" u="sng" dirty="0">
                <a:hlinkClick r:id="rId2"/>
              </a:rPr>
              <a:t>news</a:t>
            </a:r>
            <a:r>
              <a:rPr lang="ru-RU" sz="2000" u="sng" dirty="0">
                <a:hlinkClick r:id="rId2"/>
              </a:rPr>
              <a:t>/</a:t>
            </a:r>
            <a:r>
              <a:rPr lang="en-US" sz="2000" u="sng" dirty="0">
                <a:hlinkClick r:id="rId2"/>
              </a:rPr>
              <a:t>economy</a:t>
            </a:r>
            <a:r>
              <a:rPr lang="ru-RU" sz="2000" u="sng" dirty="0">
                <a:hlinkClick r:id="rId2"/>
              </a:rPr>
              <a:t>/</a:t>
            </a:r>
            <a:r>
              <a:rPr lang="en-US" sz="2000" u="sng" dirty="0" err="1">
                <a:hlinkClick r:id="rId2"/>
              </a:rPr>
              <a:t>zolotye</a:t>
            </a:r>
            <a:r>
              <a:rPr lang="ru-RU" sz="2000" u="sng" dirty="0">
                <a:hlinkClick r:id="rId2"/>
              </a:rPr>
              <a:t>-</a:t>
            </a:r>
            <a:r>
              <a:rPr lang="en-US" sz="2000" u="sng" dirty="0" err="1">
                <a:hlinkClick r:id="rId2"/>
              </a:rPr>
              <a:t>vizy</a:t>
            </a:r>
            <a:r>
              <a:rPr lang="ru-RU" sz="2000" u="sng" dirty="0">
                <a:hlinkClick r:id="rId2"/>
              </a:rPr>
              <a:t>-</a:t>
            </a:r>
            <a:r>
              <a:rPr lang="en-US" sz="2000" u="sng" dirty="0" err="1">
                <a:hlinkClick r:id="rId2"/>
              </a:rPr>
              <a:t>i</a:t>
            </a:r>
            <a:r>
              <a:rPr lang="ru-RU" sz="2000" u="sng" dirty="0">
                <a:hlinkClick r:id="rId2"/>
              </a:rPr>
              <a:t>-</a:t>
            </a:r>
            <a:r>
              <a:rPr lang="en-US" sz="2000" u="sng" dirty="0" err="1">
                <a:hlinkClick r:id="rId2"/>
              </a:rPr>
              <a:t>pasporta</a:t>
            </a:r>
            <a:r>
              <a:rPr lang="ru-RU" sz="2000" u="sng" dirty="0">
                <a:hlinkClick r:id="rId2"/>
              </a:rPr>
              <a:t>-</a:t>
            </a:r>
            <a:r>
              <a:rPr lang="en-US" sz="2000" u="sng" dirty="0" err="1">
                <a:hlinkClick r:id="rId2"/>
              </a:rPr>
              <a:t>kak</a:t>
            </a:r>
            <a:r>
              <a:rPr lang="ru-RU" sz="2000" u="sng" dirty="0">
                <a:hlinkClick r:id="rId2"/>
              </a:rPr>
              <a:t>-</a:t>
            </a:r>
            <a:r>
              <a:rPr lang="en-US" sz="2000" u="sng" dirty="0" err="1">
                <a:hlinkClick r:id="rId2"/>
              </a:rPr>
              <a:t>strany</a:t>
            </a:r>
            <a:r>
              <a:rPr lang="ru-RU" sz="2000" u="sng" dirty="0">
                <a:hlinkClick r:id="rId2"/>
              </a:rPr>
              <a:t>-</a:t>
            </a:r>
            <a:r>
              <a:rPr lang="en-US" sz="2000" u="sng" dirty="0" err="1">
                <a:hlinkClick r:id="rId2"/>
              </a:rPr>
              <a:t>es</a:t>
            </a:r>
            <a:r>
              <a:rPr lang="ru-RU" sz="2000" u="sng" dirty="0">
                <a:hlinkClick r:id="rId2"/>
              </a:rPr>
              <a:t>-</a:t>
            </a:r>
            <a:r>
              <a:rPr lang="en-US" sz="2000" u="sng" dirty="0" err="1">
                <a:hlinkClick r:id="rId2"/>
              </a:rPr>
              <a:t>torguyut</a:t>
            </a:r>
            <a:r>
              <a:rPr lang="ru-RU" sz="2000" u="sng" dirty="0">
                <a:hlinkClick r:id="rId2"/>
              </a:rPr>
              <a:t>-</a:t>
            </a:r>
            <a:r>
              <a:rPr lang="en-US" sz="2000" u="sng" dirty="0" err="1">
                <a:hlinkClick r:id="rId2"/>
              </a:rPr>
              <a:t>svoim</a:t>
            </a:r>
            <a:r>
              <a:rPr lang="ru-RU" sz="2000" u="sng" dirty="0">
                <a:hlinkClick r:id="rId2"/>
              </a:rPr>
              <a:t>-</a:t>
            </a:r>
            <a:r>
              <a:rPr lang="en-US" sz="2000" u="sng" dirty="0" err="1">
                <a:hlinkClick r:id="rId2"/>
              </a:rPr>
              <a:t>grazhdanstvom</a:t>
            </a:r>
            <a:r>
              <a:rPr lang="ru-RU" sz="2000" u="sng" dirty="0">
                <a:hlinkClick r:id="rId2"/>
              </a:rPr>
              <a:t>.</a:t>
            </a:r>
            <a:r>
              <a:rPr lang="en-US" sz="2000" u="sng" dirty="0">
                <a:hlinkClick r:id="rId2"/>
              </a:rPr>
              <a:t>d</a:t>
            </a:r>
            <a:r>
              <a:rPr lang="ru-RU" sz="2000" u="sng" dirty="0">
                <a:hlinkClick r:id="rId2"/>
              </a:rPr>
              <a:t>?</a:t>
            </a:r>
            <a:r>
              <a:rPr lang="en-US" sz="2000" u="sng" dirty="0">
                <a:hlinkClick r:id="rId2"/>
              </a:rPr>
              <a:t>id</a:t>
            </a:r>
            <a:r>
              <a:rPr lang="ru-RU" sz="2000" u="sng" dirty="0">
                <a:hlinkClick r:id="rId2"/>
              </a:rPr>
              <a:t>=80217347</a:t>
            </a:r>
            <a:endParaRPr lang="ru-RU" sz="2000" dirty="0"/>
          </a:p>
          <a:p>
            <a:pPr lvl="0" algn="l"/>
            <a:r>
              <a:rPr lang="ru-RU" sz="2000" dirty="0" smtClean="0"/>
              <a:t>2. </a:t>
            </a:r>
            <a:r>
              <a:rPr lang="en-US" sz="2000" dirty="0" smtClean="0"/>
              <a:t>Auriol </a:t>
            </a:r>
            <a:r>
              <a:rPr lang="en-US" sz="2000" dirty="0"/>
              <a:t>E., </a:t>
            </a:r>
            <a:r>
              <a:rPr lang="en-US" sz="2000" dirty="0" err="1"/>
              <a:t>Mesnard</a:t>
            </a:r>
            <a:r>
              <a:rPr lang="en-US" sz="2000" dirty="0"/>
              <a:t> A. Sale of visas: a smuggler's final song? // </a:t>
            </a:r>
            <a:r>
              <a:rPr lang="en-US" sz="2000" dirty="0" err="1"/>
              <a:t>Economica</a:t>
            </a:r>
            <a:r>
              <a:rPr lang="en-US" sz="2000" dirty="0"/>
              <a:t>. – 2016. – Т. 83. – №. 332. – С. 646-678.</a:t>
            </a:r>
            <a:endParaRPr lang="ru-RU" sz="2000" dirty="0"/>
          </a:p>
          <a:p>
            <a:pPr lvl="0" algn="l"/>
            <a:r>
              <a:rPr lang="ru-RU" sz="2000" dirty="0" smtClean="0"/>
              <a:t>3. </a:t>
            </a:r>
            <a:r>
              <a:rPr lang="en-US" sz="2000" dirty="0" smtClean="0"/>
              <a:t>Harding </a:t>
            </a:r>
            <a:r>
              <a:rPr lang="en-US" sz="2000" dirty="0"/>
              <a:t>L. What are the Panama Papers? A guide to history’s biggest data leak //The Guardian. – 2016. – C. </a:t>
            </a:r>
            <a:r>
              <a:rPr lang="en-US" sz="2000" dirty="0" smtClean="0"/>
              <a:t>1</a:t>
            </a:r>
            <a:endParaRPr lang="ru-RU" sz="2000" dirty="0" smtClean="0"/>
          </a:p>
          <a:p>
            <a:pPr lvl="0" algn="l"/>
            <a:r>
              <a:rPr lang="ru-RU" sz="2000" dirty="0" smtClean="0"/>
              <a:t>4.</a:t>
            </a:r>
            <a:r>
              <a:rPr lang="en-US" sz="2000" dirty="0" smtClean="0"/>
              <a:t>OECD countries, offshore financial </a:t>
            </a:r>
            <a:r>
              <a:rPr lang="en-US" sz="2000" dirty="0" err="1" smtClean="0"/>
              <a:t>centres</a:t>
            </a:r>
            <a:r>
              <a:rPr lang="en-US" sz="2000" dirty="0" smtClean="0"/>
              <a:t> report progress on exchange of information [</a:t>
            </a:r>
            <a:r>
              <a:rPr lang="ru-RU" sz="2000" dirty="0" smtClean="0"/>
              <a:t>Электронный ресурс</a:t>
            </a:r>
            <a:r>
              <a:rPr lang="en-US" sz="2000" dirty="0" smtClean="0"/>
              <a:t>] // URL: </a:t>
            </a:r>
            <a:r>
              <a:rPr lang="en-US" sz="2000" u="sng" dirty="0" smtClean="0">
                <a:hlinkClick r:id="rId3"/>
              </a:rPr>
              <a:t>http://www.oecd.org/general/oecdcountriesoffshorefinancialcentresreportprogressonexchangeofinformation.htm</a:t>
            </a:r>
            <a:r>
              <a:rPr lang="ru-RU" sz="2000" dirty="0" smtClean="0"/>
              <a:t> </a:t>
            </a:r>
          </a:p>
          <a:p>
            <a:pPr lvl="0" algn="l"/>
            <a:r>
              <a:rPr lang="ru-RU" sz="2000" dirty="0" smtClean="0"/>
              <a:t>5. </a:t>
            </a:r>
            <a:r>
              <a:rPr lang="en-US" sz="2000" dirty="0" smtClean="0"/>
              <a:t>The </a:t>
            </a:r>
            <a:r>
              <a:rPr lang="en-US" sz="2000" dirty="0"/>
              <a:t>Price of Offshore, Revisited – supplementary notes, June 2014 [</a:t>
            </a:r>
            <a:r>
              <a:rPr lang="ru-RU" sz="2000" dirty="0"/>
              <a:t>Электронный ресурс</a:t>
            </a:r>
            <a:r>
              <a:rPr lang="en-US" sz="2000" dirty="0"/>
              <a:t>] // URL: </a:t>
            </a:r>
            <a:r>
              <a:rPr lang="en-US" sz="2000" u="sng" dirty="0">
                <a:hlinkClick r:id="rId4"/>
              </a:rPr>
              <a:t>http://www.taxjustice.net/wp-content/uploads/2014/06/The-Price-of-Offshore-Revisited-notes-2014.pdf</a:t>
            </a:r>
            <a:endParaRPr lang="ru-RU" sz="2000" dirty="0"/>
          </a:p>
          <a:p>
            <a:pPr lvl="0" algn="l"/>
            <a:r>
              <a:rPr lang="ru-RU" sz="2000" dirty="0" smtClean="0"/>
              <a:t>6. </a:t>
            </a:r>
            <a:r>
              <a:rPr lang="en-US" sz="2000" dirty="0" smtClean="0"/>
              <a:t>The </a:t>
            </a:r>
            <a:r>
              <a:rPr lang="en-US" sz="2000" dirty="0"/>
              <a:t>Russian laundromat exposed // ) [</a:t>
            </a:r>
            <a:r>
              <a:rPr lang="ru-RU" sz="2000" dirty="0"/>
              <a:t>Электронный ресурс</a:t>
            </a:r>
            <a:r>
              <a:rPr lang="en-US" sz="2000" dirty="0"/>
              <a:t>] // URL: </a:t>
            </a:r>
            <a:r>
              <a:rPr lang="en-US" sz="2000" u="sng" dirty="0">
                <a:hlinkClick r:id="rId5"/>
              </a:rPr>
              <a:t>https://www.occrp.org/en/laundromat/</a:t>
            </a:r>
            <a:r>
              <a:rPr lang="en-US" sz="2000" dirty="0"/>
              <a:t> </a:t>
            </a:r>
            <a:endParaRPr lang="ru-RU" sz="2000" dirty="0"/>
          </a:p>
          <a:p>
            <a:pPr lvl="0" algn="l"/>
            <a:r>
              <a:rPr lang="ru-RU" sz="2000" dirty="0" smtClean="0"/>
              <a:t>7. ГРУППА </a:t>
            </a:r>
            <a:r>
              <a:rPr lang="ru-RU" sz="2000" dirty="0"/>
              <a:t>РАЗРАБОТКИ ФИНАНСОВЫХ МЕР ПО БОРЬБЕ С ОТМЫВАНИЕМ ДЕНЕГ (ФАТФ) [Электронный ресурс] // </a:t>
            </a:r>
            <a:r>
              <a:rPr lang="en-US" sz="2000" dirty="0"/>
              <a:t>URL</a:t>
            </a:r>
            <a:r>
              <a:rPr lang="ru-RU" sz="2000" dirty="0"/>
              <a:t>: </a:t>
            </a:r>
            <a:r>
              <a:rPr lang="en-US" sz="2000" u="sng" dirty="0">
                <a:hlinkClick r:id="rId6"/>
              </a:rPr>
              <a:t>http</a:t>
            </a:r>
            <a:r>
              <a:rPr lang="ru-RU" sz="2000" u="sng" dirty="0">
                <a:hlinkClick r:id="rId6"/>
              </a:rPr>
              <a:t>://</a:t>
            </a:r>
            <a:r>
              <a:rPr lang="en-US" sz="2000" u="sng" dirty="0">
                <a:hlinkClick r:id="rId6"/>
              </a:rPr>
              <a:t>www</a:t>
            </a:r>
            <a:r>
              <a:rPr lang="ru-RU" sz="2000" u="sng" dirty="0">
                <a:hlinkClick r:id="rId6"/>
              </a:rPr>
              <a:t>.</a:t>
            </a:r>
            <a:r>
              <a:rPr lang="en-US" sz="2000" u="sng" dirty="0" err="1">
                <a:hlinkClick r:id="rId6"/>
              </a:rPr>
              <a:t>fedsfm</a:t>
            </a:r>
            <a:r>
              <a:rPr lang="ru-RU" sz="2000" u="sng" dirty="0">
                <a:hlinkClick r:id="rId6"/>
              </a:rPr>
              <a:t>.</a:t>
            </a:r>
            <a:r>
              <a:rPr lang="en-US" sz="2000" u="sng" dirty="0">
                <a:hlinkClick r:id="rId6"/>
              </a:rPr>
              <a:t>ru</a:t>
            </a:r>
            <a:r>
              <a:rPr lang="ru-RU" sz="2000" u="sng" dirty="0">
                <a:hlinkClick r:id="rId6"/>
              </a:rPr>
              <a:t>/</a:t>
            </a:r>
            <a:r>
              <a:rPr lang="en-US" sz="2000" u="sng" dirty="0">
                <a:hlinkClick r:id="rId6"/>
              </a:rPr>
              <a:t>activity</a:t>
            </a:r>
            <a:r>
              <a:rPr lang="ru-RU" sz="2000" u="sng" dirty="0">
                <a:hlinkClick r:id="rId6"/>
              </a:rPr>
              <a:t>/</a:t>
            </a:r>
            <a:r>
              <a:rPr lang="en-US" sz="2000" u="sng" dirty="0" err="1">
                <a:hlinkClick r:id="rId6"/>
              </a:rPr>
              <a:t>fatf</a:t>
            </a:r>
            <a:r>
              <a:rPr lang="ru-RU" sz="2000" dirty="0"/>
              <a:t> </a:t>
            </a:r>
          </a:p>
          <a:p>
            <a:pPr lvl="0" algn="l"/>
            <a:r>
              <a:rPr lang="ru-RU" sz="2000" dirty="0" smtClean="0"/>
              <a:t>8. Кондрат </a:t>
            </a:r>
            <a:r>
              <a:rPr lang="ru-RU" sz="2000" dirty="0"/>
              <a:t>Е.Н. Основные способы легализации (отмывания) преступных доходов, полученных в результате совершения коррупционных преступлений // Вестник экономической безопасности. 2010. №10. – С. 68. URL: </a:t>
            </a:r>
            <a:r>
              <a:rPr lang="ru-RU" sz="2000" u="sng" dirty="0">
                <a:hlinkClick r:id="rId7"/>
              </a:rPr>
              <a:t>https://cyberleninka.ru/article/n/osnovnye-sposoby-legalizatsii-otmyvaniya-prestupnyh-dohodov-poluchennyh-v-rezultate-soversheniya-korruptsionnyh-prestupleniy</a:t>
            </a:r>
            <a:r>
              <a:rPr lang="ru-RU" sz="2000" dirty="0"/>
              <a:t> (дата обращения: 29.05.2019)</a:t>
            </a:r>
          </a:p>
          <a:p>
            <a:pPr lvl="0" algn="l"/>
            <a:r>
              <a:rPr lang="ru-RU" sz="2000" dirty="0" smtClean="0"/>
              <a:t>9. Мовсесян </a:t>
            </a:r>
            <a:r>
              <a:rPr lang="ru-RU" sz="2000" dirty="0"/>
              <a:t>А.Г., </a:t>
            </a:r>
            <a:r>
              <a:rPr lang="ru-RU" sz="2000" dirty="0" err="1"/>
              <a:t>Огнивцев</a:t>
            </a:r>
            <a:r>
              <a:rPr lang="ru-RU" sz="2000" dirty="0"/>
              <a:t> С.Б. Международные валютно-кредитные отношения.: Учебник. – М. ИНФРА-М, 2006. – С. 183.</a:t>
            </a:r>
          </a:p>
          <a:p>
            <a:pPr lvl="0" algn="l"/>
            <a:r>
              <a:rPr lang="ru-RU" sz="2000" dirty="0" smtClean="0"/>
              <a:t>10. Об </a:t>
            </a:r>
            <a:r>
              <a:rPr lang="ru-RU" sz="2000" dirty="0"/>
              <a:t>отчете ФАТФ по типологиям отмывания преступных доходов и финансирования терроризма за 2003–2004 гг. Письмо Банка России от 17 августа 2004 № 100-Т // ВБР. № 51. 25 августа 2004</a:t>
            </a:r>
          </a:p>
          <a:p>
            <a:pPr lvl="0" algn="l"/>
            <a:r>
              <a:rPr lang="ru-RU" sz="2000" dirty="0" smtClean="0"/>
              <a:t>11. Офшорные </a:t>
            </a:r>
            <a:r>
              <a:rPr lang="ru-RU" sz="2000" dirty="0"/>
              <a:t>юрисдикции как инструмент международного налогового планирования: мировой опыт их создания // Мир науки. </a:t>
            </a:r>
            <a:r>
              <a:rPr lang="en-US" sz="2000" dirty="0"/>
              <a:t>2014. № 1. – </a:t>
            </a:r>
            <a:r>
              <a:rPr lang="ru-RU" sz="2000" dirty="0"/>
              <a:t>С</a:t>
            </a:r>
            <a:r>
              <a:rPr lang="en-US" sz="2000" dirty="0"/>
              <a:t>. 3. URL: </a:t>
            </a:r>
            <a:r>
              <a:rPr lang="en-US" sz="2000" u="sng" dirty="0">
                <a:hlinkClick r:id="rId8"/>
              </a:rPr>
              <a:t>http://mir-nauki.com/PDF/06EMN114.pdf</a:t>
            </a:r>
            <a:endParaRPr lang="ru-RU" sz="2000" dirty="0"/>
          </a:p>
          <a:p>
            <a:pPr lvl="0" algn="l"/>
            <a:r>
              <a:rPr lang="ru-RU" sz="2000" dirty="0" smtClean="0"/>
              <a:t>12. Прошунин </a:t>
            </a:r>
            <a:r>
              <a:rPr lang="ru-RU" sz="2000" dirty="0"/>
              <a:t>М. М. Легализация (отмывание) преступных доходов: правовое содержание и стадии // Контуры глобальных трансформаций: политика, экономика, право. 2009. №4. – </a:t>
            </a:r>
            <a:r>
              <a:rPr lang="en-US" sz="2000" dirty="0"/>
              <a:t>C</a:t>
            </a:r>
            <a:r>
              <a:rPr lang="ru-RU" sz="2000" dirty="0"/>
              <a:t>. 138. URL: </a:t>
            </a:r>
            <a:r>
              <a:rPr lang="ru-RU" sz="2000" u="sng" dirty="0">
                <a:hlinkClick r:id="rId9"/>
              </a:rPr>
              <a:t>https://cyberleninka.ru/article/n/legalizatsiya-otmyvanie-prestupnyh-dohodov-pravovoe-soderzhanie-i-stadii</a:t>
            </a:r>
            <a:r>
              <a:rPr lang="ru-RU" sz="2000" dirty="0"/>
              <a:t> (дата обращения: 29.05.2019). </a:t>
            </a:r>
          </a:p>
          <a:p>
            <a:pPr lvl="0" algn="l"/>
            <a:r>
              <a:rPr lang="ru-RU" sz="2000" dirty="0" smtClean="0"/>
              <a:t>14. Старостенко </a:t>
            </a:r>
            <a:r>
              <a:rPr lang="ru-RU" sz="2000" dirty="0"/>
              <a:t>В.К. Счетная палата Российской Федерации как субъект системы противодействия коррупции // Вестник экономической безопасности. 2015. №1. URL: </a:t>
            </a:r>
            <a:r>
              <a:rPr lang="ru-RU" sz="2000" u="sng" dirty="0">
                <a:hlinkClick r:id="rId10"/>
              </a:rPr>
              <a:t>https://cyberleninka.ru/article/n/schetnaya-palata-rossiyskoy-federatsii-kak-subekt-sistemy-protivodeystviya-korruptsii</a:t>
            </a:r>
            <a:r>
              <a:rPr lang="ru-RU" sz="2000" dirty="0"/>
              <a:t> (дата обращения: 30.05.2019).</a:t>
            </a:r>
          </a:p>
          <a:p>
            <a:pPr lvl="0" algn="l"/>
            <a:r>
              <a:rPr lang="ru-RU" sz="2000" dirty="0" smtClean="0"/>
              <a:t>15. УК </a:t>
            </a:r>
            <a:r>
              <a:rPr lang="ru-RU" sz="2000" dirty="0"/>
              <a:t>РФ Статья 174.1. Легализация (отмывание) денежных средств или иного имущества, приобретенных лицом в результате совершения им преступления. </a:t>
            </a:r>
            <a:endParaRPr lang="ru-RU" sz="2000" dirty="0" smtClean="0"/>
          </a:p>
          <a:p>
            <a:pPr lvl="0" algn="l"/>
            <a:r>
              <a:rPr lang="ru-RU" sz="2000" dirty="0" smtClean="0"/>
              <a:t>16. Что </a:t>
            </a:r>
            <a:r>
              <a:rPr lang="ru-RU" sz="2000" dirty="0"/>
              <a:t>такое «налоговая гавань»? [Электронный ресурс] // </a:t>
            </a:r>
            <a:r>
              <a:rPr lang="en-US" sz="2000" dirty="0"/>
              <a:t>URL</a:t>
            </a:r>
            <a:r>
              <a:rPr lang="ru-RU" sz="2000" dirty="0"/>
              <a:t>: </a:t>
            </a:r>
            <a:r>
              <a:rPr lang="en-US" sz="2000" u="sng" dirty="0">
                <a:hlinkClick r:id="rId11"/>
              </a:rPr>
              <a:t>https</a:t>
            </a:r>
            <a:r>
              <a:rPr lang="ru-RU" sz="2000" u="sng" dirty="0">
                <a:hlinkClick r:id="rId11"/>
              </a:rPr>
              <a:t>://</a:t>
            </a:r>
            <a:r>
              <a:rPr lang="en-US" sz="2000" u="sng" dirty="0">
                <a:hlinkClick r:id="rId11"/>
              </a:rPr>
              <a:t>ru</a:t>
            </a:r>
            <a:r>
              <a:rPr lang="ru-RU" sz="2000" u="sng" dirty="0">
                <a:hlinkClick r:id="rId11"/>
              </a:rPr>
              <a:t>.</a:t>
            </a:r>
            <a:r>
              <a:rPr lang="en-US" sz="2000" u="sng" dirty="0" err="1">
                <a:hlinkClick r:id="rId11"/>
              </a:rPr>
              <a:t>euronews</a:t>
            </a:r>
            <a:r>
              <a:rPr lang="ru-RU" sz="2000" u="sng" dirty="0">
                <a:hlinkClick r:id="rId11"/>
              </a:rPr>
              <a:t>.</a:t>
            </a:r>
            <a:r>
              <a:rPr lang="en-US" sz="2000" u="sng" dirty="0">
                <a:hlinkClick r:id="rId11"/>
              </a:rPr>
              <a:t>com</a:t>
            </a:r>
            <a:r>
              <a:rPr lang="ru-RU" sz="2000" u="sng" dirty="0">
                <a:hlinkClick r:id="rId11"/>
              </a:rPr>
              <a:t>/2016/04/04/</a:t>
            </a:r>
            <a:r>
              <a:rPr lang="en-US" sz="2000" u="sng" dirty="0">
                <a:hlinkClick r:id="rId11"/>
              </a:rPr>
              <a:t>panama</a:t>
            </a:r>
            <a:r>
              <a:rPr lang="ru-RU" sz="2000" u="sng" dirty="0">
                <a:hlinkClick r:id="rId11"/>
              </a:rPr>
              <a:t>-</a:t>
            </a:r>
            <a:r>
              <a:rPr lang="en-US" sz="2000" u="sng" dirty="0">
                <a:hlinkClick r:id="rId11"/>
              </a:rPr>
              <a:t>papers</a:t>
            </a:r>
            <a:r>
              <a:rPr lang="ru-RU" sz="2000" u="sng" dirty="0">
                <a:hlinkClick r:id="rId11"/>
              </a:rPr>
              <a:t>-</a:t>
            </a:r>
            <a:r>
              <a:rPr lang="en-US" sz="2000" u="sng" dirty="0">
                <a:hlinkClick r:id="rId11"/>
              </a:rPr>
              <a:t>how</a:t>
            </a:r>
            <a:r>
              <a:rPr lang="ru-RU" sz="2000" u="sng" dirty="0">
                <a:hlinkClick r:id="rId11"/>
              </a:rPr>
              <a:t>-</a:t>
            </a:r>
            <a:r>
              <a:rPr lang="en-US" sz="2000" u="sng" dirty="0">
                <a:hlinkClick r:id="rId11"/>
              </a:rPr>
              <a:t>are</a:t>
            </a:r>
            <a:r>
              <a:rPr lang="ru-RU" sz="2000" u="sng" dirty="0">
                <a:hlinkClick r:id="rId11"/>
              </a:rPr>
              <a:t>-</a:t>
            </a:r>
            <a:r>
              <a:rPr lang="en-US" sz="2000" u="sng" dirty="0">
                <a:hlinkClick r:id="rId11"/>
              </a:rPr>
              <a:t>taxes</a:t>
            </a:r>
            <a:r>
              <a:rPr lang="ru-RU" sz="2000" u="sng" dirty="0">
                <a:hlinkClick r:id="rId11"/>
              </a:rPr>
              <a:t>-</a:t>
            </a:r>
            <a:r>
              <a:rPr lang="en-US" sz="2000" u="sng" dirty="0">
                <a:hlinkClick r:id="rId11"/>
              </a:rPr>
              <a:t>avoided</a:t>
            </a:r>
            <a:r>
              <a:rPr lang="ru-RU" sz="2000" u="sng" dirty="0">
                <a:hlinkClick r:id="rId11"/>
              </a:rPr>
              <a:t>-</a:t>
            </a:r>
            <a:r>
              <a:rPr lang="en-US" sz="2000" u="sng" dirty="0">
                <a:hlinkClick r:id="rId11"/>
              </a:rPr>
              <a:t>and</a:t>
            </a:r>
            <a:r>
              <a:rPr lang="ru-RU" sz="2000" u="sng" dirty="0">
                <a:hlinkClick r:id="rId11"/>
              </a:rPr>
              <a:t>-</a:t>
            </a:r>
            <a:r>
              <a:rPr lang="en-US" sz="2000" u="sng" dirty="0">
                <a:hlinkClick r:id="rId11"/>
              </a:rPr>
              <a:t>assets</a:t>
            </a:r>
            <a:r>
              <a:rPr lang="ru-RU" sz="2000" u="sng" dirty="0">
                <a:hlinkClick r:id="rId11"/>
              </a:rPr>
              <a:t>-</a:t>
            </a:r>
            <a:r>
              <a:rPr lang="en-US" sz="2000" u="sng" dirty="0">
                <a:hlinkClick r:id="rId11"/>
              </a:rPr>
              <a:t>hidden</a:t>
            </a:r>
            <a:endParaRPr lang="ru-RU" sz="2000" dirty="0"/>
          </a:p>
          <a:p>
            <a:pPr algn="l">
              <a:defRPr sz="4200">
                <a:solidFill>
                  <a:srgbClr val="253957"/>
                </a:solidFill>
                <a:latin typeface="+mn-lt"/>
                <a:ea typeface="+mn-ea"/>
                <a:cs typeface="+mn-cs"/>
                <a:sym typeface="Arial Narrow"/>
              </a:defRPr>
            </a:pPr>
            <a:endParaRPr lang="ru-RU" sz="4200" b="1" dirty="0" smtClean="0">
              <a:sym typeface="Arial Narrow"/>
            </a:endParaRPr>
          </a:p>
          <a:p>
            <a:pPr algn="l">
              <a:defRPr sz="4200">
                <a:solidFill>
                  <a:srgbClr val="253957"/>
                </a:solidFill>
                <a:latin typeface="+mn-lt"/>
                <a:ea typeface="+mn-ea"/>
                <a:cs typeface="+mn-cs"/>
                <a:sym typeface="Arial Narrow"/>
              </a:defRPr>
            </a:pPr>
            <a:endParaRPr lang="ru-RU" dirty="0" smtClean="0"/>
          </a:p>
          <a:p>
            <a:pPr algn="l">
              <a:defRPr sz="4200">
                <a:solidFill>
                  <a:srgbClr val="253957"/>
                </a:solidFill>
                <a:latin typeface="+mn-lt"/>
                <a:ea typeface="+mn-ea"/>
                <a:cs typeface="+mn-cs"/>
                <a:sym typeface="Arial Narrow"/>
              </a:defRPr>
            </a:pPr>
            <a:endParaRPr lang="ru-RU" dirty="0" smtClean="0"/>
          </a:p>
          <a:p>
            <a:pPr algn="l">
              <a:defRPr sz="4200">
                <a:solidFill>
                  <a:srgbClr val="253957"/>
                </a:solidFill>
                <a:latin typeface="+mn-lt"/>
                <a:ea typeface="+mn-ea"/>
                <a:cs typeface="+mn-cs"/>
                <a:sym typeface="Arial Narrow"/>
              </a:defRPr>
            </a:pPr>
            <a:endParaRPr lang="ru-RU" sz="4200" dirty="0" smtClean="0">
              <a:sym typeface="Arial Narrow"/>
            </a:endParaRPr>
          </a:p>
        </p:txBody>
      </p:sp>
      <p:sp>
        <p:nvSpPr>
          <p:cNvPr id="81"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dirty="0" smtClean="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1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17</a:t>
            </a:fld>
            <a:endParaRPr lang="ru-RU"/>
          </a:p>
        </p:txBody>
      </p:sp>
      <p:sp>
        <p:nvSpPr>
          <p:cNvPr id="7" name="Прямоугольник 6"/>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Tree>
    <p:extLst>
      <p:ext uri="{BB962C8B-B14F-4D97-AF65-F5344CB8AC3E}">
        <p14:creationId xmlns:p14="http://schemas.microsoft.com/office/powerpoint/2010/main" val="300422747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Телефон.: +Х (ХХХ) ХХХ ХХХХ"/>
          <p:cNvSpPr txBox="1"/>
          <p:nvPr/>
        </p:nvSpPr>
        <p:spPr>
          <a:xfrm>
            <a:off x="10319792" y="12463735"/>
            <a:ext cx="3744416" cy="12522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rPr dirty="0" err="1"/>
              <a:t>Телефон</a:t>
            </a:r>
            <a:r>
              <a:rPr dirty="0"/>
              <a:t>.: </a:t>
            </a:r>
            <a:r>
              <a:rPr dirty="0" smtClean="0"/>
              <a:t>+</a:t>
            </a:r>
            <a:r>
              <a:rPr lang="ru-RU" dirty="0" smtClean="0"/>
              <a:t>7 (916) 836 28 11</a:t>
            </a:r>
            <a:endParaRPr lang="en-US" dirty="0" smtClean="0"/>
          </a:p>
          <a:p>
            <a:r>
              <a:rPr lang="ru-RU" dirty="0"/>
              <a:t>Адрес: </a:t>
            </a:r>
            <a:r>
              <a:rPr lang="en-US" dirty="0"/>
              <a:t>brbakhitov@edu.hse.ru</a:t>
            </a:r>
          </a:p>
          <a:p>
            <a:r>
              <a:rPr dirty="0" smtClean="0"/>
              <a:t> </a:t>
            </a:r>
            <a:endParaRPr dirty="0"/>
          </a:p>
        </p:txBody>
      </p:sp>
      <p:pic>
        <p:nvPicPr>
          <p:cNvPr id="103" name="Изображение" descr="Изображение"/>
          <p:cNvPicPr>
            <a:picLocks noChangeAspect="1"/>
          </p:cNvPicPr>
          <p:nvPr/>
        </p:nvPicPr>
        <p:blipFill>
          <a:blip r:embed="rId2">
            <a:extLst/>
          </a:blip>
          <a:stretch>
            <a:fillRect/>
          </a:stretch>
        </p:blipFill>
        <p:spPr>
          <a:xfrm>
            <a:off x="10594075" y="4920064"/>
            <a:ext cx="3195850" cy="3090059"/>
          </a:xfrm>
          <a:prstGeom prst="rect">
            <a:avLst/>
          </a:prstGeom>
          <a:ln w="12700">
            <a:miter lim="400000"/>
          </a:ln>
        </p:spPr>
      </p:pic>
    </p:spTree>
    <p:extLst>
      <p:ext uri="{BB962C8B-B14F-4D97-AF65-F5344CB8AC3E}">
        <p14:creationId xmlns:p14="http://schemas.microsoft.com/office/powerpoint/2010/main" val="252756304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7040" y="2292942"/>
            <a:ext cx="17463271"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Легализация коррупционных доходов</a:t>
            </a:r>
            <a:endParaRPr dirty="0"/>
          </a:p>
          <a:p>
            <a:pPr algn="l">
              <a:defRPr sz="4200">
                <a:solidFill>
                  <a:srgbClr val="253957"/>
                </a:solidFill>
                <a:latin typeface="+mn-lt"/>
                <a:ea typeface="+mn-ea"/>
                <a:cs typeface="+mn-cs"/>
                <a:sym typeface="Arial Narrow"/>
              </a:defRPr>
            </a:pPr>
            <a:r>
              <a:rPr lang="ru-RU" dirty="0" smtClean="0"/>
              <a:t>«Отмывание» коррупционных активов</a:t>
            </a:r>
            <a:r>
              <a:rPr dirty="0" smtClean="0"/>
              <a:t> </a:t>
            </a:r>
            <a:endParaRPr dirty="0"/>
          </a:p>
        </p:txBody>
      </p:sp>
      <p:sp>
        <p:nvSpPr>
          <p:cNvPr id="61" name="Заголовок основного текста"/>
          <p:cNvSpPr txBox="1"/>
          <p:nvPr/>
        </p:nvSpPr>
        <p:spPr>
          <a:xfrm>
            <a:off x="1226606" y="6864655"/>
            <a:ext cx="21910610"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dirty="0" smtClean="0"/>
          </a:p>
          <a:p>
            <a:r>
              <a:rPr lang="ru-RU" sz="4400" dirty="0"/>
              <a:t>Легализация преступных доходов </a:t>
            </a:r>
            <a:r>
              <a:rPr lang="ru-RU" dirty="0"/>
              <a:t>– это </a:t>
            </a:r>
            <a:r>
              <a:rPr lang="ru-RU" dirty="0" smtClean="0"/>
              <a:t>многоэтапный, </a:t>
            </a:r>
            <a:r>
              <a:rPr lang="ru-RU" u="sng" dirty="0" smtClean="0"/>
              <a:t>целиком нелегальный</a:t>
            </a:r>
            <a:r>
              <a:rPr lang="ru-RU" baseline="30000" dirty="0" smtClean="0"/>
              <a:t>1</a:t>
            </a:r>
            <a:r>
              <a:rPr lang="ru-RU" dirty="0" smtClean="0"/>
              <a:t>, </a:t>
            </a:r>
            <a:r>
              <a:rPr lang="ru-RU" dirty="0"/>
              <a:t>процесс, преследующий цель с помощью ряда финансовых операций придать правомерность владения незаконно полученным </a:t>
            </a:r>
            <a:r>
              <a:rPr lang="ru-RU" dirty="0" smtClean="0"/>
              <a:t>доходам.</a:t>
            </a:r>
          </a:p>
          <a:p>
            <a:endParaRPr lang="ru-RU" dirty="0" smtClean="0"/>
          </a:p>
          <a:p>
            <a:pPr marL="571500" indent="-571500">
              <a:buFont typeface="Arial" panose="020B0604020202020204" pitchFamily="34" charset="0"/>
              <a:buChar char="•"/>
            </a:pPr>
            <a:r>
              <a:rPr lang="ru-RU" dirty="0" smtClean="0"/>
              <a:t>«Отмывание» = «Легализация»</a:t>
            </a:r>
            <a:r>
              <a:rPr lang="ru-RU" baseline="30000" dirty="0" smtClean="0"/>
              <a:t>2</a:t>
            </a:r>
          </a:p>
        </p:txBody>
      </p:sp>
      <p:pic>
        <p:nvPicPr>
          <p:cNvPr id="63" name="Изображение" descr="Изображение"/>
          <p:cNvPicPr>
            <a:picLocks noChangeAspect="1"/>
          </p:cNvPicPr>
          <p:nvPr/>
        </p:nvPicPr>
        <p:blipFill>
          <a:blip r:embed="rId3">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2</a:t>
            </a:fld>
            <a:endParaRPr lang="ru-RU"/>
          </a:p>
        </p:txBody>
      </p:sp>
      <p:sp>
        <p:nvSpPr>
          <p:cNvPr id="7" name="Заголовок основного текста"/>
          <p:cNvSpPr txBox="1"/>
          <p:nvPr/>
        </p:nvSpPr>
        <p:spPr>
          <a:xfrm>
            <a:off x="1226606" y="11941199"/>
            <a:ext cx="21910610"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3600" b="0" baseline="30000" dirty="0" smtClean="0"/>
              <a:t>1. Мовсесян </a:t>
            </a:r>
            <a:r>
              <a:rPr lang="ru-RU" sz="3600" b="0" baseline="30000" dirty="0"/>
              <a:t>А.Г., </a:t>
            </a:r>
            <a:r>
              <a:rPr lang="ru-RU" sz="3600" b="0" baseline="30000" dirty="0" err="1"/>
              <a:t>Огнивцев</a:t>
            </a:r>
            <a:r>
              <a:rPr lang="ru-RU" sz="3600" b="0" baseline="30000" dirty="0"/>
              <a:t> С.Б. Международные валютно-кредитные отношения.: Учебник. – М. ИНФРА-М, 2006. – С. </a:t>
            </a:r>
            <a:r>
              <a:rPr lang="ru-RU" sz="3600" b="0" baseline="30000" dirty="0" smtClean="0"/>
              <a:t>183</a:t>
            </a:r>
            <a:r>
              <a:rPr lang="ru-RU" sz="3600" baseline="30000" dirty="0" smtClean="0"/>
              <a:t>.</a:t>
            </a:r>
            <a:endParaRPr lang="en-US" sz="3600" baseline="30000" dirty="0" smtClean="0"/>
          </a:p>
          <a:p>
            <a:r>
              <a:rPr lang="ru-RU" sz="3600" b="0" baseline="30000" dirty="0" smtClean="0"/>
              <a:t>2. Прошунин </a:t>
            </a:r>
            <a:r>
              <a:rPr lang="ru-RU" sz="3600" b="0" baseline="30000" dirty="0"/>
              <a:t>М. М. Легализация (отмывание) преступных доходов: правовое содержание и стадии // Контуры глобальных трансформаций: политика, </a:t>
            </a:r>
            <a:r>
              <a:rPr lang="ru-RU" sz="3600" b="0" baseline="30000" dirty="0" smtClean="0"/>
              <a:t>экономика,</a:t>
            </a:r>
            <a:r>
              <a:rPr lang="ru-RU" sz="3600" b="0" dirty="0" smtClean="0"/>
              <a:t> </a:t>
            </a:r>
            <a:r>
              <a:rPr lang="ru-RU" sz="3600" b="0" baseline="30000" dirty="0" smtClean="0"/>
              <a:t>право</a:t>
            </a:r>
            <a:r>
              <a:rPr lang="ru-RU" sz="3600" b="0" baseline="30000" dirty="0"/>
              <a:t>. 2009. №</a:t>
            </a:r>
            <a:r>
              <a:rPr lang="ru-RU" sz="4000" b="0" baseline="30000" dirty="0" smtClean="0"/>
              <a:t>4.</a:t>
            </a:r>
            <a:r>
              <a:rPr lang="en-US" sz="4000" b="0" baseline="30000" dirty="0"/>
              <a:t> </a:t>
            </a:r>
            <a:r>
              <a:rPr lang="ru-RU" sz="4000" b="0" baseline="30000" dirty="0"/>
              <a:t>– </a:t>
            </a:r>
            <a:r>
              <a:rPr lang="en-US" sz="3600" b="0" baseline="30000" dirty="0" smtClean="0"/>
              <a:t>C.</a:t>
            </a:r>
            <a:r>
              <a:rPr lang="ru-RU" sz="3600" b="0" baseline="30000" dirty="0" smtClean="0"/>
              <a:t> 138.</a:t>
            </a:r>
            <a:r>
              <a:rPr lang="ru-RU" sz="3600" b="0" dirty="0"/>
              <a:t> </a:t>
            </a:r>
            <a:r>
              <a:rPr lang="ru-RU" sz="3600" b="0" baseline="30000" dirty="0" smtClean="0"/>
              <a:t>URL</a:t>
            </a:r>
            <a:r>
              <a:rPr lang="ru-RU" sz="3600" b="0" baseline="30000" dirty="0"/>
              <a:t>: </a:t>
            </a:r>
            <a:r>
              <a:rPr lang="ru-RU" sz="3600" b="0" baseline="30000" dirty="0">
                <a:hlinkClick r:id="rId4"/>
              </a:rPr>
              <a:t>https://</a:t>
            </a:r>
            <a:r>
              <a:rPr lang="ru-RU" sz="3600" b="0" baseline="30000" dirty="0" smtClean="0">
                <a:hlinkClick r:id="rId4"/>
              </a:rPr>
              <a:t>cyberleninka.ru/article/n/legalizatsiya-otmyvanie-prestupnyh-dohodov-pravovoe-soderzhanie-i-stadii</a:t>
            </a:r>
            <a:r>
              <a:rPr lang="ru-RU" sz="3600" b="0" dirty="0" smtClean="0"/>
              <a:t> </a:t>
            </a:r>
            <a:r>
              <a:rPr lang="ru-RU" sz="3600" b="0" baseline="30000" dirty="0" smtClean="0"/>
              <a:t>(дата </a:t>
            </a:r>
            <a:r>
              <a:rPr lang="ru-RU" sz="3600" b="0" baseline="30000" dirty="0"/>
              <a:t>обращения: 29.05.2019). </a:t>
            </a:r>
            <a:endParaRPr lang="ru-RU" sz="2800" baseline="30000" dirty="0" smtClean="0"/>
          </a:p>
        </p:txBody>
      </p:sp>
      <p:sp>
        <p:nvSpPr>
          <p:cNvPr id="8" name="Линия"/>
          <p:cNvSpPr/>
          <p:nvPr/>
        </p:nvSpPr>
        <p:spPr>
          <a:xfrm>
            <a:off x="1236531" y="11517191"/>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3" name="Прямоугольник 2"/>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182627" y="2260201"/>
            <a:ext cx="17463271"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Легализация коррупционных доходов</a:t>
            </a:r>
            <a:endParaRPr dirty="0"/>
          </a:p>
          <a:p>
            <a:pPr algn="l">
              <a:defRPr sz="4200">
                <a:solidFill>
                  <a:srgbClr val="253957"/>
                </a:solidFill>
                <a:latin typeface="+mn-lt"/>
                <a:ea typeface="+mn-ea"/>
                <a:cs typeface="+mn-cs"/>
                <a:sym typeface="Arial Narrow"/>
              </a:defRPr>
            </a:pPr>
            <a:r>
              <a:rPr lang="ru-RU" dirty="0" smtClean="0"/>
              <a:t>«Отмывание» коррупционных активов</a:t>
            </a:r>
            <a:r>
              <a:rPr dirty="0" smtClean="0"/>
              <a:t> </a:t>
            </a:r>
            <a:endParaRPr dirty="0"/>
          </a:p>
        </p:txBody>
      </p:sp>
      <p:sp>
        <p:nvSpPr>
          <p:cNvPr id="61" name="Заголовок основного текста"/>
          <p:cNvSpPr txBox="1"/>
          <p:nvPr/>
        </p:nvSpPr>
        <p:spPr>
          <a:xfrm>
            <a:off x="1233146" y="8874224"/>
            <a:ext cx="21480832"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dirty="0" smtClean="0"/>
          </a:p>
          <a:p>
            <a:r>
              <a:rPr lang="ru-RU" dirty="0"/>
              <a:t>Пути </a:t>
            </a:r>
            <a:r>
              <a:rPr lang="ru-RU" dirty="0" smtClean="0"/>
              <a:t>легализации</a:t>
            </a:r>
            <a:r>
              <a:rPr lang="ru-RU" baseline="30000" dirty="0"/>
              <a:t>3</a:t>
            </a:r>
            <a:r>
              <a:rPr lang="ru-RU" dirty="0" smtClean="0"/>
              <a:t>:</a:t>
            </a:r>
            <a:endParaRPr lang="ru-RU" dirty="0"/>
          </a:p>
          <a:p>
            <a:pPr marL="742950" indent="-742950">
              <a:buAutoNum type="arabicPeriod"/>
            </a:pPr>
            <a:r>
              <a:rPr lang="ru-RU" dirty="0"/>
              <a:t>Накопительный </a:t>
            </a:r>
            <a:r>
              <a:rPr lang="ru-RU" dirty="0" smtClean="0"/>
              <a:t>путь: </a:t>
            </a:r>
            <a:r>
              <a:rPr lang="ru-RU" dirty="0"/>
              <a:t>немедленное расходование наличных денежных </a:t>
            </a:r>
            <a:r>
              <a:rPr lang="ru-RU" dirty="0" smtClean="0"/>
              <a:t>средств, сокрытие </a:t>
            </a:r>
            <a:r>
              <a:rPr lang="ru-RU" dirty="0"/>
              <a:t>доходов путем оставления их без </a:t>
            </a:r>
            <a:r>
              <a:rPr lang="ru-RU" dirty="0" smtClean="0"/>
              <a:t>движения (такие действия не подпадают под легальное определение «финансовая операция»        часто невозможно установить состав преступления (например, в </a:t>
            </a:r>
            <a:r>
              <a:rPr lang="ru-RU" dirty="0"/>
              <a:t>ст. 174.1 УК </a:t>
            </a:r>
            <a:r>
              <a:rPr lang="ru-RU" dirty="0" smtClean="0"/>
              <a:t>РФ</a:t>
            </a:r>
            <a:r>
              <a:rPr lang="ru-RU" baseline="30000" dirty="0" smtClean="0"/>
              <a:t>4</a:t>
            </a:r>
            <a:r>
              <a:rPr lang="ru-RU" dirty="0" smtClean="0"/>
              <a:t>  подобное бездействие не считается операцией)</a:t>
            </a:r>
            <a:endParaRPr lang="ru-RU" baseline="30000" dirty="0"/>
          </a:p>
          <a:p>
            <a:pPr marL="742950" indent="-742950">
              <a:buAutoNum type="arabicPeriod"/>
            </a:pPr>
            <a:r>
              <a:rPr lang="ru-RU" dirty="0"/>
              <a:t>Перемещение доходов за границу</a:t>
            </a:r>
          </a:p>
          <a:p>
            <a:pPr marL="742950" indent="-742950">
              <a:buAutoNum type="arabicPeriod"/>
            </a:pPr>
            <a:r>
              <a:rPr lang="ru-RU" dirty="0" err="1"/>
              <a:t>Обналичивание</a:t>
            </a:r>
            <a:r>
              <a:rPr lang="ru-RU" dirty="0"/>
              <a:t> доходов в национальной экономике</a:t>
            </a:r>
          </a:p>
          <a:p>
            <a:endParaRPr lang="ru-RU" dirty="0"/>
          </a:p>
          <a:p>
            <a:pPr marL="571500" indent="-571500">
              <a:buFont typeface="Arial" panose="020B0604020202020204" pitchFamily="34" charset="0"/>
              <a:buChar char="•"/>
            </a:pPr>
            <a:endParaRPr lang="ru-RU" dirty="0" smtClean="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3</a:t>
            </a:fld>
            <a:endParaRPr lang="ru-RU"/>
          </a:p>
        </p:txBody>
      </p:sp>
      <p:sp>
        <p:nvSpPr>
          <p:cNvPr id="7" name="Заголовок основного текста"/>
          <p:cNvSpPr txBox="1"/>
          <p:nvPr/>
        </p:nvSpPr>
        <p:spPr>
          <a:xfrm>
            <a:off x="1233146" y="12603670"/>
            <a:ext cx="21910610"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3600" b="0" baseline="30000" dirty="0" smtClean="0"/>
              <a:t>3. Кондрат </a:t>
            </a:r>
            <a:r>
              <a:rPr lang="ru-RU" sz="3600" b="0" baseline="30000" dirty="0"/>
              <a:t>Е.Н. Основные способы легализации (отмывания) преступных доходов, полученных в результате совершения коррупционных преступлений // Вестник экономической безопасности. 2010. №10</a:t>
            </a:r>
            <a:r>
              <a:rPr lang="ru-RU" sz="3600" b="0" baseline="30000" dirty="0" smtClean="0"/>
              <a:t>.</a:t>
            </a:r>
            <a:r>
              <a:rPr lang="ru-RU" sz="3600" b="0" baseline="30000" dirty="0"/>
              <a:t> </a:t>
            </a:r>
            <a:r>
              <a:rPr lang="ru-RU" sz="3600" b="0" baseline="30000" dirty="0" smtClean="0"/>
              <a:t>– С. 65.</a:t>
            </a:r>
            <a:r>
              <a:rPr lang="ru-RU" sz="3600" b="0" dirty="0" smtClean="0"/>
              <a:t> </a:t>
            </a:r>
            <a:r>
              <a:rPr lang="ru-RU" sz="3600" b="0" baseline="30000" dirty="0" smtClean="0"/>
              <a:t>URL</a:t>
            </a:r>
            <a:r>
              <a:rPr lang="ru-RU" sz="3600" b="0" baseline="30000" dirty="0"/>
              <a:t>: </a:t>
            </a:r>
            <a:r>
              <a:rPr lang="ru-RU" sz="3600" b="0" baseline="30000" dirty="0">
                <a:hlinkClick r:id="rId3"/>
              </a:rPr>
              <a:t>https://</a:t>
            </a:r>
            <a:r>
              <a:rPr lang="ru-RU" sz="3600" b="0" baseline="30000" dirty="0" smtClean="0">
                <a:hlinkClick r:id="rId3"/>
              </a:rPr>
              <a:t>cyberleninka.ru/article/n/osnovnye-sposoby-legalizatsii-otmyvaniya-prestupnyh-dohodov-poluchennyh-v-rezultate-soversheniya-korruptsionnyh-prestupleniy</a:t>
            </a:r>
            <a:r>
              <a:rPr lang="ru-RU" sz="3600" b="0" baseline="30000" dirty="0" smtClean="0"/>
              <a:t> (</a:t>
            </a:r>
            <a:r>
              <a:rPr lang="ru-RU" sz="3600" b="0" baseline="30000" dirty="0"/>
              <a:t>дата обращения: 29.05.2019). </a:t>
            </a:r>
            <a:endParaRPr lang="ru-RU" sz="3600" b="0" baseline="30000" dirty="0" smtClean="0"/>
          </a:p>
          <a:p>
            <a:r>
              <a:rPr lang="ru-RU" sz="3600" b="0" baseline="30000" dirty="0" smtClean="0"/>
              <a:t>4. </a:t>
            </a:r>
            <a:r>
              <a:rPr lang="ru-RU" sz="3600" b="0" baseline="30000" dirty="0"/>
              <a:t>УК РФ Статья 174.1. Легализация (отмывание) денежных средств или иного имущества, приобретенных лицом в результате совершения им </a:t>
            </a:r>
            <a:r>
              <a:rPr lang="ru-RU" sz="3600" b="0" baseline="30000" dirty="0" smtClean="0"/>
              <a:t>преступления</a:t>
            </a:r>
            <a:r>
              <a:rPr lang="ru-RU" sz="3600" b="0" baseline="30000" dirty="0"/>
              <a:t>.</a:t>
            </a:r>
            <a:r>
              <a:rPr lang="ru-RU" sz="3600" baseline="30000" dirty="0"/>
              <a:t/>
            </a:r>
            <a:br>
              <a:rPr lang="ru-RU" sz="3600" baseline="30000" dirty="0"/>
            </a:br>
            <a:r>
              <a:rPr lang="ru-RU" sz="3600" baseline="30000" dirty="0"/>
              <a:t/>
            </a:r>
            <a:br>
              <a:rPr lang="ru-RU" sz="3600" baseline="30000" dirty="0"/>
            </a:br>
            <a:endParaRPr lang="ru-RU" sz="3600" baseline="30000" dirty="0" smtClean="0"/>
          </a:p>
        </p:txBody>
      </p:sp>
      <p:sp>
        <p:nvSpPr>
          <p:cNvPr id="9" name="Линия"/>
          <p:cNvSpPr/>
          <p:nvPr/>
        </p:nvSpPr>
        <p:spPr>
          <a:xfrm>
            <a:off x="1182627" y="11278727"/>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3" name="Стрелка вправо 2"/>
          <p:cNvSpPr/>
          <p:nvPr/>
        </p:nvSpPr>
        <p:spPr>
          <a:xfrm>
            <a:off x="10505031" y="6515359"/>
            <a:ext cx="792088" cy="342577"/>
          </a:xfrm>
          <a:prstGeom prst="rightArrow">
            <a:avLst/>
          </a:prstGeom>
          <a:blipFill rotWithShape="1">
            <a:blip r:embed="rId4"/>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1" name="Прямоугольник 10"/>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Tree>
    <p:extLst>
      <p:ext uri="{BB962C8B-B14F-4D97-AF65-F5344CB8AC3E}">
        <p14:creationId xmlns:p14="http://schemas.microsoft.com/office/powerpoint/2010/main" val="285739838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1065" y="2230242"/>
            <a:ext cx="17463271"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Легализация коррупционных доходов</a:t>
            </a:r>
            <a:endParaRPr dirty="0"/>
          </a:p>
          <a:p>
            <a:pPr algn="l">
              <a:defRPr sz="4200">
                <a:solidFill>
                  <a:srgbClr val="253957"/>
                </a:solidFill>
                <a:latin typeface="+mn-lt"/>
                <a:ea typeface="+mn-ea"/>
                <a:cs typeface="+mn-cs"/>
                <a:sym typeface="Arial Narrow"/>
              </a:defRPr>
            </a:pPr>
            <a:r>
              <a:rPr lang="ru-RU" dirty="0" smtClean="0"/>
              <a:t>«Отмывание» коррупционных активов</a:t>
            </a:r>
            <a:r>
              <a:rPr dirty="0" smtClean="0"/>
              <a:t> </a:t>
            </a:r>
            <a:endParaRPr dirty="0"/>
          </a:p>
        </p:txBody>
      </p:sp>
      <p:sp>
        <p:nvSpPr>
          <p:cNvPr id="61" name="Заголовок основного текста"/>
          <p:cNvSpPr txBox="1"/>
          <p:nvPr/>
        </p:nvSpPr>
        <p:spPr>
          <a:xfrm>
            <a:off x="1201065" y="9218047"/>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lang="ru-RU" dirty="0" smtClean="0"/>
          </a:p>
          <a:p>
            <a:endParaRPr lang="ru-RU" dirty="0"/>
          </a:p>
          <a:p>
            <a:r>
              <a:rPr lang="ru-RU" dirty="0" smtClean="0"/>
              <a:t>Многоэтапный процесс сводится экспертами к следующим этапам</a:t>
            </a:r>
            <a:r>
              <a:rPr lang="ru-RU" baseline="30000" dirty="0" smtClean="0"/>
              <a:t>5</a:t>
            </a:r>
            <a:r>
              <a:rPr lang="ru-RU" dirty="0" smtClean="0"/>
              <a:t>:</a:t>
            </a:r>
          </a:p>
          <a:p>
            <a:r>
              <a:rPr lang="ru-RU" dirty="0" smtClean="0"/>
              <a:t> </a:t>
            </a:r>
          </a:p>
          <a:p>
            <a:pPr marL="742950" indent="-742950">
              <a:buAutoNum type="arabicPeriod"/>
            </a:pPr>
            <a:r>
              <a:rPr lang="ru-RU" dirty="0" smtClean="0"/>
              <a:t>Преобразование</a:t>
            </a:r>
            <a:r>
              <a:rPr lang="en-US" dirty="0" smtClean="0"/>
              <a:t>/</a:t>
            </a:r>
            <a:r>
              <a:rPr lang="ru-RU" dirty="0" smtClean="0"/>
              <a:t> </a:t>
            </a:r>
            <a:r>
              <a:rPr lang="en-US" dirty="0" smtClean="0"/>
              <a:t>Placement</a:t>
            </a:r>
            <a:r>
              <a:rPr lang="ru-RU" baseline="30000" dirty="0"/>
              <a:t>6  </a:t>
            </a:r>
            <a:r>
              <a:rPr lang="ru-RU" sz="3200" b="0" dirty="0" smtClean="0"/>
              <a:t>(размещение в </a:t>
            </a:r>
            <a:r>
              <a:rPr lang="ru-RU" sz="3200" b="0" dirty="0"/>
              <a:t>формальные </a:t>
            </a:r>
            <a:r>
              <a:rPr lang="ru-RU" sz="3200" b="0" dirty="0" smtClean="0"/>
              <a:t>финансовые системы</a:t>
            </a:r>
            <a:r>
              <a:rPr lang="ru-RU" sz="3200" b="0" dirty="0"/>
              <a:t> </a:t>
            </a:r>
            <a:r>
              <a:rPr lang="ru-RU" sz="3200" b="0" dirty="0" smtClean="0"/>
              <a:t>для обеспечения обезличенности, мобильности доходов, прерывание связи с преступлением).</a:t>
            </a:r>
            <a:endParaRPr lang="en-US" sz="3200" b="0" dirty="0" smtClean="0"/>
          </a:p>
          <a:p>
            <a:endParaRPr lang="ru-RU" b="0" dirty="0" smtClean="0"/>
          </a:p>
          <a:p>
            <a:pPr marL="742950" indent="-742950">
              <a:buAutoNum type="arabicPeriod" startAt="2"/>
            </a:pPr>
            <a:r>
              <a:rPr lang="ru-RU" dirty="0" smtClean="0"/>
              <a:t>Маскировка (разбивка)</a:t>
            </a:r>
            <a:r>
              <a:rPr lang="en-US" dirty="0" smtClean="0"/>
              <a:t>/</a:t>
            </a:r>
            <a:r>
              <a:rPr lang="ru-RU" dirty="0" smtClean="0"/>
              <a:t> </a:t>
            </a:r>
            <a:r>
              <a:rPr lang="en-US" dirty="0" smtClean="0"/>
              <a:t>Layering</a:t>
            </a:r>
            <a:r>
              <a:rPr lang="ru-RU" dirty="0" smtClean="0"/>
              <a:t> </a:t>
            </a:r>
            <a:r>
              <a:rPr lang="ru-RU" sz="3200" b="0" dirty="0"/>
              <a:t>(</a:t>
            </a:r>
            <a:r>
              <a:rPr lang="ru-RU" sz="3200" b="0" dirty="0" smtClean="0"/>
              <a:t>смешивание </a:t>
            </a:r>
            <a:r>
              <a:rPr lang="ru-RU" sz="3200" b="0" dirty="0"/>
              <a:t>легальных и </a:t>
            </a:r>
            <a:r>
              <a:rPr lang="ru-RU" sz="3200" b="0" dirty="0" smtClean="0"/>
              <a:t>криминальных доходов с </a:t>
            </a:r>
            <a:r>
              <a:rPr lang="ru-RU" sz="3200" b="0" dirty="0"/>
              <a:t>помощью </a:t>
            </a:r>
            <a:r>
              <a:rPr lang="ru-RU" sz="3200" b="0" dirty="0" smtClean="0"/>
              <a:t>проведения операций </a:t>
            </a:r>
            <a:r>
              <a:rPr lang="ru-RU" sz="3200" b="0" dirty="0"/>
              <a:t>в </a:t>
            </a:r>
            <a:r>
              <a:rPr lang="ru-RU" sz="3200" b="0" dirty="0" smtClean="0"/>
              <a:t>финансово-кредитных учреждениях).</a:t>
            </a:r>
            <a:r>
              <a:rPr lang="ru-RU" sz="3200" dirty="0" smtClean="0"/>
              <a:t> </a:t>
            </a:r>
            <a:endParaRPr lang="en-US" sz="3200" dirty="0" smtClean="0"/>
          </a:p>
          <a:p>
            <a:endParaRPr lang="ru-RU" sz="3200" dirty="0" smtClean="0"/>
          </a:p>
          <a:p>
            <a:r>
              <a:rPr lang="ru-RU" dirty="0" smtClean="0"/>
              <a:t>3. </a:t>
            </a:r>
            <a:r>
              <a:rPr lang="en-US" dirty="0" smtClean="0"/>
              <a:t>  </a:t>
            </a:r>
            <a:r>
              <a:rPr lang="ru-RU" dirty="0" smtClean="0"/>
              <a:t>Интеграция</a:t>
            </a:r>
            <a:r>
              <a:rPr lang="en-US" dirty="0" smtClean="0"/>
              <a:t>/</a:t>
            </a:r>
            <a:r>
              <a:rPr lang="ru-RU" dirty="0" smtClean="0"/>
              <a:t> </a:t>
            </a:r>
            <a:r>
              <a:rPr lang="en-US" dirty="0" smtClean="0"/>
              <a:t>Integration</a:t>
            </a:r>
            <a:r>
              <a:rPr lang="ru-RU" dirty="0"/>
              <a:t> </a:t>
            </a:r>
            <a:r>
              <a:rPr lang="ru-RU" sz="3200" b="0" dirty="0" smtClean="0"/>
              <a:t>(</a:t>
            </a:r>
            <a:r>
              <a:rPr lang="ru-RU" sz="3200" b="0" dirty="0"/>
              <a:t>в</a:t>
            </a:r>
            <a:r>
              <a:rPr lang="ru-RU" sz="3200" b="0" dirty="0" smtClean="0"/>
              <a:t>ключение</a:t>
            </a:r>
            <a:r>
              <a:rPr lang="ru-RU" sz="3200" b="0" dirty="0"/>
              <a:t>, преступных доходов в легальный экономический цикл с целью придания преступным доходам законного источника </a:t>
            </a:r>
            <a:r>
              <a:rPr lang="ru-RU" sz="3200" b="0" dirty="0" smtClean="0"/>
              <a:t>происхождения)</a:t>
            </a:r>
          </a:p>
          <a:p>
            <a:pPr marL="571500" indent="-571500">
              <a:buFont typeface="Arial" panose="020B0604020202020204" pitchFamily="34" charset="0"/>
              <a:buChar char="•"/>
            </a:pPr>
            <a:endParaRPr lang="ru-RU" dirty="0" smtClean="0"/>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4</a:t>
            </a:fld>
            <a:endParaRPr lang="ru-RU"/>
          </a:p>
        </p:txBody>
      </p:sp>
      <p:sp>
        <p:nvSpPr>
          <p:cNvPr id="7" name="Заголовок основного текста"/>
          <p:cNvSpPr txBox="1"/>
          <p:nvPr/>
        </p:nvSpPr>
        <p:spPr>
          <a:xfrm>
            <a:off x="1233146" y="12603670"/>
            <a:ext cx="21910610"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3600" b="0" baseline="30000" dirty="0" smtClean="0"/>
              <a:t>5. </a:t>
            </a:r>
            <a:r>
              <a:rPr lang="ru-RU" sz="3600" b="0" baseline="30000" dirty="0"/>
              <a:t>Кондрат Е.Н. Основные способы легализации (отмывания) преступных доходов, полученных в результате совершения коррупционных преступлений // Вестник экономической безопасности. 2010. №10. – С. </a:t>
            </a:r>
            <a:r>
              <a:rPr lang="ru-RU" sz="3600" b="0" baseline="30000" dirty="0" smtClean="0"/>
              <a:t>68.</a:t>
            </a:r>
            <a:r>
              <a:rPr lang="ru-RU" sz="3600" b="0" dirty="0" smtClean="0"/>
              <a:t> </a:t>
            </a:r>
            <a:r>
              <a:rPr lang="ru-RU" sz="3600" b="0" baseline="30000" dirty="0"/>
              <a:t>URL: </a:t>
            </a:r>
            <a:r>
              <a:rPr lang="ru-RU" sz="3600" b="0" baseline="30000" dirty="0">
                <a:hlinkClick r:id="rId3"/>
              </a:rPr>
              <a:t>https://cyberleninka.ru/article/n/osnovnye-sposoby-legalizatsii-otmyvaniya-prestupnyh-dohodov-poluchennyh-v-rezultate-soversheniya-korruptsionnyh-prestupleniy</a:t>
            </a:r>
            <a:r>
              <a:rPr lang="ru-RU" sz="3600" b="0" baseline="30000" dirty="0"/>
              <a:t> (дата обращения: 29.05.2019)</a:t>
            </a:r>
            <a:r>
              <a:rPr lang="ru-RU" sz="3600" b="0" dirty="0" smtClean="0"/>
              <a:t> </a:t>
            </a:r>
          </a:p>
          <a:p>
            <a:r>
              <a:rPr lang="ru-RU" sz="3600" b="0" baseline="30000" dirty="0"/>
              <a:t>6. </a:t>
            </a:r>
            <a:r>
              <a:rPr lang="ru-RU" sz="3600" b="0" baseline="30000" dirty="0" smtClean="0"/>
              <a:t>Об </a:t>
            </a:r>
            <a:r>
              <a:rPr lang="ru-RU" sz="3600" b="0" baseline="30000" dirty="0"/>
              <a:t>отчете ФАТФ по типологиям отмывания преступных доходов и финансирования терроризма за 2003–2004 гг. Письмо Банка России от 17 августа 2004 № 100-Т // ВБР. № 51. 25 августа 2004</a:t>
            </a:r>
            <a:r>
              <a:rPr lang="ru-RU" sz="3600" baseline="30000" dirty="0"/>
              <a:t/>
            </a:r>
            <a:br>
              <a:rPr lang="ru-RU" sz="3600" baseline="30000" dirty="0"/>
            </a:br>
            <a:r>
              <a:rPr lang="ru-RU" sz="3600" baseline="30000" dirty="0"/>
              <a:t/>
            </a:r>
            <a:br>
              <a:rPr lang="ru-RU" sz="3600" baseline="30000" dirty="0"/>
            </a:br>
            <a:endParaRPr lang="ru-RU" sz="3600" baseline="30000" dirty="0" smtClean="0"/>
          </a:p>
        </p:txBody>
      </p:sp>
      <p:sp>
        <p:nvSpPr>
          <p:cNvPr id="9" name="Линия"/>
          <p:cNvSpPr/>
          <p:nvPr/>
        </p:nvSpPr>
        <p:spPr>
          <a:xfrm>
            <a:off x="1236531" y="1074643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10" name="Прямоугольник 9"/>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
        <p:nvSpPr>
          <p:cNvPr id="3" name="Стрелка вниз 2"/>
          <p:cNvSpPr/>
          <p:nvPr/>
        </p:nvSpPr>
        <p:spPr>
          <a:xfrm>
            <a:off x="11935812" y="6441343"/>
            <a:ext cx="494513" cy="919467"/>
          </a:xfrm>
          <a:prstGeom prst="downArrow">
            <a:avLst/>
          </a:prstGeom>
          <a:blipFill rotWithShape="1">
            <a:blip r:embed="rId4"/>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
        <p:nvSpPr>
          <p:cNvPr id="11" name="Стрелка вниз 10"/>
          <p:cNvSpPr/>
          <p:nvPr/>
        </p:nvSpPr>
        <p:spPr>
          <a:xfrm>
            <a:off x="11935812" y="8212234"/>
            <a:ext cx="476074" cy="716026"/>
          </a:xfrm>
          <a:prstGeom prst="downArrow">
            <a:avLst/>
          </a:prstGeom>
          <a:blipFill rotWithShape="1">
            <a:blip r:embed="rId4"/>
            <a:srcRect/>
            <a:tile tx="0" ty="0" sx="100000" sy="100000" flip="none" algn="tl"/>
          </a:blipFill>
          <a:ln w="12700" cap="flat">
            <a:no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mj-lt"/>
              <a:ea typeface="+mj-ea"/>
              <a:cs typeface="+mj-cs"/>
              <a:sym typeface="Helvetica Light"/>
            </a:endParaRPr>
          </a:p>
        </p:txBody>
      </p:sp>
    </p:spTree>
    <p:extLst>
      <p:ext uri="{BB962C8B-B14F-4D97-AF65-F5344CB8AC3E}">
        <p14:creationId xmlns:p14="http://schemas.microsoft.com/office/powerpoint/2010/main" val="368030226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15663" y="6041323"/>
            <a:ext cx="21591776" cy="2616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just">
              <a:spcBef>
                <a:spcPts val="2800"/>
              </a:spcBef>
              <a:defRPr sz="2800">
                <a:solidFill>
                  <a:srgbClr val="253957"/>
                </a:solidFill>
                <a:latin typeface="+mn-lt"/>
                <a:ea typeface="+mn-ea"/>
                <a:cs typeface="+mn-cs"/>
                <a:sym typeface="Arial Narrow"/>
              </a:defRPr>
            </a:pPr>
            <a:r>
              <a:rPr lang="ru-RU" sz="3200" dirty="0" smtClean="0">
                <a:sym typeface="Arial Narrow"/>
              </a:rPr>
              <a:t>Территория государства или её часть, в пределах которой для         компаний-нерезидентов действует особый льготный режим регистрации, лицензирования и налогообложения, как правило, при условии, что их предпринимательская деятельность</a:t>
            </a:r>
            <a:r>
              <a:rPr lang="en-US" sz="3200" dirty="0" smtClean="0">
                <a:sym typeface="Arial Narrow"/>
              </a:rPr>
              <a:t>                </a:t>
            </a:r>
            <a:r>
              <a:rPr lang="ru-RU" sz="3200" dirty="0" smtClean="0">
                <a:sym typeface="Arial Narrow"/>
              </a:rPr>
              <a:t> осуществляется вне пределов этого государства</a:t>
            </a:r>
            <a:r>
              <a:rPr lang="ru-RU" sz="3200" baseline="30000" dirty="0" smtClean="0">
                <a:sym typeface="Arial Narrow"/>
              </a:rPr>
              <a:t>7</a:t>
            </a:r>
            <a:r>
              <a:rPr lang="ru-RU" sz="3200" dirty="0" smtClean="0">
                <a:sym typeface="Arial Narrow"/>
              </a:rPr>
              <a:t>. </a:t>
            </a:r>
          </a:p>
          <a:p>
            <a:pPr algn="just">
              <a:spcBef>
                <a:spcPts val="2800"/>
              </a:spcBef>
              <a:defRPr sz="2800">
                <a:solidFill>
                  <a:srgbClr val="253957"/>
                </a:solidFill>
                <a:latin typeface="+mn-lt"/>
                <a:ea typeface="+mn-ea"/>
                <a:cs typeface="+mn-cs"/>
                <a:sym typeface="Arial Narrow"/>
              </a:defRPr>
            </a:pPr>
            <a:endParaRPr lang="ru-RU" sz="3200" dirty="0" smtClean="0">
              <a:sym typeface="Arial Narrow"/>
            </a:endParaRPr>
          </a:p>
        </p:txBody>
      </p:sp>
      <p:sp>
        <p:nvSpPr>
          <p:cNvPr id="66" name="Очень крутой заголовок…"/>
          <p:cNvSpPr txBox="1"/>
          <p:nvPr/>
        </p:nvSpPr>
        <p:spPr>
          <a:xfrm>
            <a:off x="1115664" y="2190411"/>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Офшорная зона («Налоговая гавань», «налоговые небеса»)</a:t>
            </a:r>
            <a:endParaRPr dirty="0"/>
          </a:p>
          <a:p>
            <a:pPr algn="l">
              <a:defRPr sz="4200">
                <a:solidFill>
                  <a:srgbClr val="253957"/>
                </a:solidFill>
                <a:latin typeface="+mn-lt"/>
                <a:ea typeface="+mn-ea"/>
                <a:cs typeface="+mn-cs"/>
                <a:sym typeface="Arial Narrow"/>
              </a:defRPr>
            </a:pPr>
            <a:r>
              <a:rPr lang="ru-RU" sz="3600" dirty="0" smtClean="0">
                <a:solidFill>
                  <a:srgbClr val="253957"/>
                </a:solidFill>
                <a:sym typeface="Arial Narrow"/>
              </a:rPr>
              <a:t>«</a:t>
            </a:r>
            <a:r>
              <a:rPr lang="en-US" dirty="0" smtClean="0"/>
              <a:t>Tax haven</a:t>
            </a:r>
            <a:r>
              <a:rPr lang="ru-RU" dirty="0" smtClean="0"/>
              <a:t>» = «Офшорная зона»</a:t>
            </a:r>
            <a:endParaRPr dirty="0"/>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0"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5</a:t>
            </a:fld>
            <a:endParaRPr lang="ru-RU"/>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430327" y="6041323"/>
            <a:ext cx="21591776" cy="26168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just">
              <a:spcBef>
                <a:spcPts val="2800"/>
              </a:spcBef>
              <a:defRPr sz="2800">
                <a:solidFill>
                  <a:srgbClr val="253957"/>
                </a:solidFill>
                <a:latin typeface="+mn-lt"/>
                <a:ea typeface="+mn-ea"/>
                <a:cs typeface="+mn-cs"/>
                <a:sym typeface="Arial Narrow"/>
              </a:defRPr>
            </a:pPr>
            <a:r>
              <a:rPr lang="ru-RU" sz="3200" dirty="0">
                <a:sym typeface="Arial Narrow"/>
              </a:rPr>
              <a:t>Для обозначения офшорных зон в разных странах используются также термины «налоговое убежище», «налоговая гавань» (англ. «</a:t>
            </a:r>
            <a:r>
              <a:rPr lang="ru-RU" sz="3200" dirty="0" err="1">
                <a:sym typeface="Arial Narrow"/>
              </a:rPr>
              <a:t>tax</a:t>
            </a:r>
            <a:r>
              <a:rPr lang="ru-RU" sz="3200" dirty="0">
                <a:sym typeface="Arial Narrow"/>
              </a:rPr>
              <a:t> </a:t>
            </a:r>
            <a:r>
              <a:rPr lang="ru-RU" sz="3200" dirty="0" err="1">
                <a:sym typeface="Arial Narrow"/>
              </a:rPr>
              <a:t>haven</a:t>
            </a:r>
            <a:r>
              <a:rPr lang="ru-RU" sz="3200" dirty="0">
                <a:sym typeface="Arial Narrow"/>
              </a:rPr>
              <a:t>») или, при ошибочном восприятии слова «</a:t>
            </a:r>
            <a:r>
              <a:rPr lang="ru-RU" sz="3200" dirty="0" err="1">
                <a:sym typeface="Arial Narrow"/>
              </a:rPr>
              <a:t>haven</a:t>
            </a:r>
            <a:r>
              <a:rPr lang="ru-RU" sz="3200" dirty="0">
                <a:sym typeface="Arial Narrow"/>
              </a:rPr>
              <a:t>» как «</a:t>
            </a:r>
            <a:r>
              <a:rPr lang="ru-RU" sz="3200" dirty="0" err="1">
                <a:sym typeface="Arial Narrow"/>
              </a:rPr>
              <a:t>heaven</a:t>
            </a:r>
            <a:r>
              <a:rPr lang="ru-RU" sz="3200" dirty="0">
                <a:sym typeface="Arial Narrow"/>
              </a:rPr>
              <a:t>», «налоговый рай».</a:t>
            </a:r>
            <a:endParaRPr lang="ru-RU" sz="3200" dirty="0" smtClean="0">
              <a:sym typeface="Arial Narrow"/>
            </a:endParaRPr>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15663" y="8689033"/>
            <a:ext cx="21591776" cy="7244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algn="l">
              <a:spcBef>
                <a:spcPts val="2800"/>
              </a:spcBef>
              <a:defRPr sz="2800">
                <a:solidFill>
                  <a:srgbClr val="253957"/>
                </a:solidFill>
                <a:latin typeface="+mn-lt"/>
                <a:ea typeface="+mn-ea"/>
                <a:cs typeface="+mn-cs"/>
                <a:sym typeface="Arial Narrow"/>
              </a:defRPr>
            </a:pPr>
            <a:r>
              <a:rPr lang="ru-RU" sz="3200" dirty="0" smtClean="0">
                <a:sym typeface="Arial Narrow"/>
              </a:rPr>
              <a:t>Оценка ОЭСР: существует чуть менее 100 зон</a:t>
            </a:r>
            <a:r>
              <a:rPr lang="ru-RU" sz="3200" baseline="30000" dirty="0" smtClean="0">
                <a:sym typeface="Arial Narrow"/>
              </a:rPr>
              <a:t>8</a:t>
            </a:r>
            <a:r>
              <a:rPr lang="ru-RU" sz="3200" dirty="0" smtClean="0">
                <a:sym typeface="Arial Narrow"/>
              </a:rPr>
              <a:t>.</a:t>
            </a:r>
          </a:p>
        </p:txBody>
      </p:sp>
      <p:sp>
        <p:nvSpPr>
          <p:cNvPr id="12" name="Заголовок основного текста"/>
          <p:cNvSpPr txBox="1"/>
          <p:nvPr/>
        </p:nvSpPr>
        <p:spPr>
          <a:xfrm>
            <a:off x="1233146" y="12603670"/>
            <a:ext cx="21910610"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4000" b="0" baseline="30000" dirty="0" smtClean="0"/>
              <a:t>7. Что такое «налоговая гавань»? </a:t>
            </a:r>
            <a:r>
              <a:rPr lang="en-US" sz="4000" b="0" baseline="30000" dirty="0" smtClean="0"/>
              <a:t>[</a:t>
            </a:r>
            <a:r>
              <a:rPr lang="ru-RU" sz="4000" b="0" baseline="30000" dirty="0" smtClean="0"/>
              <a:t>Электронный</a:t>
            </a:r>
            <a:r>
              <a:rPr lang="en-US" sz="4000" b="0" baseline="30000" dirty="0" smtClean="0"/>
              <a:t> </a:t>
            </a:r>
            <a:r>
              <a:rPr lang="ru-RU" sz="4000" b="0" baseline="30000" dirty="0" smtClean="0"/>
              <a:t>ресурс</a:t>
            </a:r>
            <a:r>
              <a:rPr lang="en-US" sz="4000" b="0" baseline="30000" dirty="0" smtClean="0"/>
              <a:t>] // URL</a:t>
            </a:r>
            <a:r>
              <a:rPr lang="ru-RU" sz="4000" b="0" baseline="30000" dirty="0" smtClean="0"/>
              <a:t>: </a:t>
            </a:r>
            <a:r>
              <a:rPr lang="en-US" sz="4000" b="0" baseline="30000" dirty="0">
                <a:hlinkClick r:id="rId3"/>
              </a:rPr>
              <a:t>https://</a:t>
            </a:r>
            <a:r>
              <a:rPr lang="en-US" sz="4000" b="0" baseline="30000" dirty="0" smtClean="0">
                <a:hlinkClick r:id="rId3"/>
              </a:rPr>
              <a:t>ru.euronews.com/2016/04/04/panama-papers-how-are-taxes-avoided-and-assets-hidden</a:t>
            </a:r>
            <a:endParaRPr lang="ru-RU" sz="4000" b="0" baseline="30000" dirty="0" smtClean="0"/>
          </a:p>
          <a:p>
            <a:r>
              <a:rPr lang="ru-RU" sz="4000" b="0" baseline="30000" dirty="0" smtClean="0"/>
              <a:t>8. </a:t>
            </a:r>
            <a:r>
              <a:rPr lang="en-US" sz="4000" b="0" baseline="30000" dirty="0"/>
              <a:t>OECD countries, offshore financial </a:t>
            </a:r>
            <a:r>
              <a:rPr lang="en-US" sz="4000" b="0" baseline="30000" dirty="0" err="1" smtClean="0"/>
              <a:t>centr</a:t>
            </a:r>
            <a:r>
              <a:rPr lang="en-US" sz="4000" b="0" baseline="30000" dirty="0" err="1"/>
              <a:t>e</a:t>
            </a:r>
            <a:r>
              <a:rPr lang="en-US" sz="4000" b="0" baseline="30000" dirty="0" err="1" smtClean="0"/>
              <a:t>s</a:t>
            </a:r>
            <a:r>
              <a:rPr lang="en-US" sz="4000" b="0" baseline="30000" dirty="0" smtClean="0"/>
              <a:t> </a:t>
            </a:r>
            <a:r>
              <a:rPr lang="en-US" sz="4000" b="0" baseline="30000" dirty="0"/>
              <a:t>report progress on exchange of </a:t>
            </a:r>
            <a:r>
              <a:rPr lang="en-US" sz="4000" b="0" baseline="30000" dirty="0" smtClean="0"/>
              <a:t>information</a:t>
            </a:r>
            <a:r>
              <a:rPr lang="ru-RU" sz="4000" b="0" baseline="30000" dirty="0" smtClean="0"/>
              <a:t> </a:t>
            </a:r>
            <a:r>
              <a:rPr lang="en-US" sz="4000" b="0" baseline="30000" dirty="0"/>
              <a:t>[</a:t>
            </a:r>
            <a:r>
              <a:rPr lang="ru-RU" sz="4000" b="0" baseline="30000" dirty="0"/>
              <a:t>Электронный</a:t>
            </a:r>
            <a:r>
              <a:rPr lang="en-US" sz="4000" b="0" baseline="30000" dirty="0"/>
              <a:t> </a:t>
            </a:r>
            <a:r>
              <a:rPr lang="ru-RU" sz="4000" b="0" baseline="30000" dirty="0"/>
              <a:t>ресурс</a:t>
            </a:r>
            <a:r>
              <a:rPr lang="en-US" sz="4000" b="0" baseline="30000" dirty="0"/>
              <a:t>] // URL</a:t>
            </a:r>
            <a:r>
              <a:rPr lang="ru-RU" sz="4000" b="0" baseline="30000" dirty="0" smtClean="0"/>
              <a:t>:</a:t>
            </a:r>
            <a:r>
              <a:rPr lang="en-US" sz="4000" b="0" baseline="30000" dirty="0" smtClean="0"/>
              <a:t> </a:t>
            </a:r>
            <a:r>
              <a:rPr lang="en-US" sz="4000" b="0" baseline="30000" dirty="0">
                <a:hlinkClick r:id="rId4"/>
              </a:rPr>
              <a:t>http://</a:t>
            </a:r>
            <a:r>
              <a:rPr lang="en-US" sz="4000" b="0" baseline="30000" dirty="0" smtClean="0">
                <a:hlinkClick r:id="rId4"/>
              </a:rPr>
              <a:t>www.oecd.org/general/oecdcountriesoffshorefinancialcentresreportprogressonexchangeofinformation.htm</a:t>
            </a:r>
            <a:r>
              <a:rPr lang="en-US" sz="4000" b="0" baseline="30000" dirty="0" smtClean="0"/>
              <a:t> </a:t>
            </a:r>
            <a:endParaRPr lang="en-US" sz="4000" b="0" baseline="30000" dirty="0"/>
          </a:p>
          <a:p>
            <a:r>
              <a:rPr lang="ru-RU" sz="3600" baseline="30000" dirty="0"/>
              <a:t/>
            </a:r>
            <a:br>
              <a:rPr lang="ru-RU" sz="3600" baseline="30000" dirty="0"/>
            </a:br>
            <a:r>
              <a:rPr lang="ru-RU" sz="3600" baseline="30000" dirty="0"/>
              <a:t/>
            </a:r>
            <a:br>
              <a:rPr lang="ru-RU" sz="3600" baseline="30000" dirty="0"/>
            </a:br>
            <a:endParaRPr lang="ru-RU" sz="3600" baseline="30000" dirty="0" smtClean="0"/>
          </a:p>
        </p:txBody>
      </p:sp>
      <p:sp>
        <p:nvSpPr>
          <p:cNvPr id="13" name="Линия"/>
          <p:cNvSpPr/>
          <p:nvPr/>
        </p:nvSpPr>
        <p:spPr>
          <a:xfrm>
            <a:off x="1115664" y="11322496"/>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14" name="Прямоугольник 13"/>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Очень крутой заголовок…"/>
          <p:cNvSpPr txBox="1"/>
          <p:nvPr/>
        </p:nvSpPr>
        <p:spPr>
          <a:xfrm>
            <a:off x="1115664" y="2190411"/>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Офшорная зона («Налоговая гавань», «налоговые небеса»)</a:t>
            </a:r>
            <a:endParaRPr dirty="0"/>
          </a:p>
          <a:p>
            <a:pPr algn="l">
              <a:defRPr sz="4200">
                <a:solidFill>
                  <a:srgbClr val="253957"/>
                </a:solidFill>
                <a:latin typeface="+mn-lt"/>
                <a:ea typeface="+mn-ea"/>
                <a:cs typeface="+mn-cs"/>
                <a:sym typeface="Arial Narrow"/>
              </a:defRPr>
            </a:pPr>
            <a:r>
              <a:rPr lang="ru-RU" sz="3600" dirty="0" smtClean="0">
                <a:solidFill>
                  <a:srgbClr val="253957"/>
                </a:solidFill>
                <a:sym typeface="Arial Narrow"/>
              </a:rPr>
              <a:t>«</a:t>
            </a:r>
            <a:r>
              <a:rPr lang="en-US" dirty="0" smtClean="0"/>
              <a:t>Tax haven</a:t>
            </a:r>
            <a:r>
              <a:rPr lang="ru-RU" dirty="0" smtClean="0"/>
              <a:t>» = «Офшорная зона»</a:t>
            </a:r>
            <a:endParaRPr dirty="0"/>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0"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6</a:t>
            </a:fld>
            <a:endParaRPr lang="ru-RU"/>
          </a:p>
        </p:txBody>
      </p:sp>
      <p:sp>
        <p:nvSpPr>
          <p:cNvPr id="14" name="Прямоугольник 13"/>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785" y="5153457"/>
            <a:ext cx="12636570" cy="7848891"/>
          </a:xfrm>
          <a:prstGeom prst="rect">
            <a:avLst/>
          </a:prstGeom>
        </p:spPr>
      </p:pic>
    </p:spTree>
    <p:extLst>
      <p:ext uri="{BB962C8B-B14F-4D97-AF65-F5344CB8AC3E}">
        <p14:creationId xmlns:p14="http://schemas.microsoft.com/office/powerpoint/2010/main" val="233655195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Очень крутой заголовок…"/>
          <p:cNvSpPr txBox="1"/>
          <p:nvPr/>
        </p:nvSpPr>
        <p:spPr>
          <a:xfrm>
            <a:off x="1182627" y="2227155"/>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dirty="0" smtClean="0"/>
              <a:t>О</a:t>
            </a:r>
            <a:r>
              <a:rPr lang="ru-RU" dirty="0" err="1" smtClean="0"/>
              <a:t>фшор</a:t>
            </a:r>
            <a:r>
              <a:rPr lang="ru-RU" dirty="0" smtClean="0"/>
              <a:t> </a:t>
            </a:r>
            <a:endParaRPr dirty="0"/>
          </a:p>
          <a:p>
            <a:pPr algn="l">
              <a:defRPr sz="4200">
                <a:solidFill>
                  <a:srgbClr val="253957"/>
                </a:solidFill>
                <a:latin typeface="+mn-lt"/>
                <a:ea typeface="+mn-ea"/>
                <a:cs typeface="+mn-cs"/>
                <a:sym typeface="Arial Narrow"/>
              </a:defRPr>
            </a:pPr>
            <a:r>
              <a:rPr dirty="0" smtClean="0"/>
              <a:t> </a:t>
            </a:r>
            <a:endParaRPr dirty="0"/>
          </a:p>
        </p:txBody>
      </p:sp>
      <p:sp>
        <p:nvSpPr>
          <p:cNvPr id="74" name="Заголовок основного текста"/>
          <p:cNvSpPr txBox="1"/>
          <p:nvPr/>
        </p:nvSpPr>
        <p:spPr>
          <a:xfrm>
            <a:off x="1182627" y="5838402"/>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algn="just"/>
            <a:r>
              <a:rPr lang="ru-RU" b="0" dirty="0"/>
              <a:t>Э</a:t>
            </a:r>
            <a:r>
              <a:rPr lang="ru-RU" b="0" dirty="0" smtClean="0"/>
              <a:t>то </a:t>
            </a:r>
            <a:r>
              <a:rPr lang="ru-RU" b="0" dirty="0"/>
              <a:t>компания, зарегистрированная в стране с льготным налогообложением, имеющая определённый вид формы собственности и ограничения по ведению хозяйственной деятельности на территории страны регистрации. Офшор позволяет вести внешнеэкономическую деятельность, оплачивая по месту регистрации только фиксированный ежегодный </a:t>
            </a:r>
            <a:r>
              <a:rPr lang="ru-RU" b="0" dirty="0" smtClean="0"/>
              <a:t>сбор</a:t>
            </a:r>
            <a:r>
              <a:rPr lang="ru-RU" b="0" baseline="30000" dirty="0" smtClean="0"/>
              <a:t>9</a:t>
            </a:r>
            <a:r>
              <a:rPr lang="ru-RU" b="0" dirty="0" smtClean="0"/>
              <a:t>.</a:t>
            </a:r>
          </a:p>
          <a:p>
            <a:pPr algn="just"/>
            <a:r>
              <a:rPr lang="ru-RU" dirty="0" smtClean="0"/>
              <a:t>По </a:t>
            </a:r>
            <a:r>
              <a:rPr lang="ru-RU" dirty="0"/>
              <a:t>данным </a:t>
            </a:r>
            <a:r>
              <a:rPr lang="ru-RU" dirty="0" err="1" smtClean="0"/>
              <a:t>Tax</a:t>
            </a:r>
            <a:r>
              <a:rPr lang="ru-RU" dirty="0"/>
              <a:t> </a:t>
            </a:r>
            <a:r>
              <a:rPr lang="ru-RU" dirty="0" err="1" smtClean="0"/>
              <a:t>Justice</a:t>
            </a:r>
            <a:r>
              <a:rPr lang="ru-RU" dirty="0" smtClean="0"/>
              <a:t> </a:t>
            </a:r>
            <a:r>
              <a:rPr lang="ru-RU" dirty="0" err="1"/>
              <a:t>Network</a:t>
            </a:r>
            <a:r>
              <a:rPr lang="ru-RU" dirty="0"/>
              <a:t>, </a:t>
            </a:r>
            <a:r>
              <a:rPr lang="ru-RU" dirty="0" smtClean="0"/>
              <a:t>в “налоговых </a:t>
            </a:r>
            <a:r>
              <a:rPr lang="ru-RU" dirty="0"/>
              <a:t>гаванях” хранится от 20 до 32 триллионов </a:t>
            </a:r>
            <a:r>
              <a:rPr lang="ru-RU" dirty="0" smtClean="0"/>
              <a:t>долларов</a:t>
            </a:r>
            <a:r>
              <a:rPr lang="ru-RU" baseline="30000" dirty="0" smtClean="0"/>
              <a:t>10</a:t>
            </a:r>
            <a:r>
              <a:rPr lang="ru-RU" dirty="0" smtClean="0"/>
              <a:t>.</a:t>
            </a:r>
            <a:endParaRPr dirty="0"/>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77"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7</a:t>
            </a:fld>
            <a:endParaRPr lang="ru-RU"/>
          </a:p>
        </p:txBody>
      </p:sp>
      <p:sp>
        <p:nvSpPr>
          <p:cNvPr id="7" name="Заголовок основного текста"/>
          <p:cNvSpPr txBox="1"/>
          <p:nvPr/>
        </p:nvSpPr>
        <p:spPr>
          <a:xfrm>
            <a:off x="1233146" y="12603670"/>
            <a:ext cx="21910610"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4000" b="0" baseline="30000" dirty="0" smtClean="0"/>
              <a:t>9. Офшорные </a:t>
            </a:r>
            <a:r>
              <a:rPr lang="ru-RU" sz="4000" b="0" baseline="30000" dirty="0"/>
              <a:t>юрисдикции как инструмент международного налогового планирования: мировой опыт их </a:t>
            </a:r>
            <a:r>
              <a:rPr lang="ru-RU" sz="4000" b="0" baseline="30000" dirty="0" smtClean="0"/>
              <a:t>создания</a:t>
            </a:r>
            <a:r>
              <a:rPr lang="en-US" sz="4000" b="0" baseline="30000" dirty="0" smtClean="0"/>
              <a:t> // </a:t>
            </a:r>
            <a:r>
              <a:rPr lang="ru-RU" sz="4000" b="0" baseline="30000" dirty="0" smtClean="0"/>
              <a:t>Мир науки. 2014. № 1. – С. 3. </a:t>
            </a:r>
            <a:r>
              <a:rPr lang="en-US" sz="4000" b="0" baseline="30000" dirty="0" smtClean="0"/>
              <a:t>URL</a:t>
            </a:r>
            <a:r>
              <a:rPr lang="ru-RU" sz="4000" b="0" baseline="30000" dirty="0" smtClean="0"/>
              <a:t>: </a:t>
            </a:r>
            <a:r>
              <a:rPr lang="en-US" sz="4000" b="0" baseline="30000" dirty="0">
                <a:hlinkClick r:id="rId3"/>
              </a:rPr>
              <a:t>http://</a:t>
            </a:r>
            <a:r>
              <a:rPr lang="en-US" sz="4000" b="0" baseline="30000" dirty="0" smtClean="0">
                <a:hlinkClick r:id="rId3"/>
              </a:rPr>
              <a:t>mir-nauki.com/PDF/06EMN114.pdf</a:t>
            </a:r>
            <a:endParaRPr lang="ru-RU" sz="4000" b="0" baseline="30000" dirty="0" smtClean="0"/>
          </a:p>
          <a:p>
            <a:r>
              <a:rPr lang="ru-RU" sz="4000" b="0" baseline="30000" dirty="0" smtClean="0"/>
              <a:t>10.</a:t>
            </a:r>
            <a:r>
              <a:rPr lang="ru-RU" sz="4000" b="0" dirty="0" smtClean="0"/>
              <a:t> </a:t>
            </a:r>
            <a:r>
              <a:rPr lang="en-US" sz="4000" b="0" baseline="30000" dirty="0" smtClean="0"/>
              <a:t>The </a:t>
            </a:r>
            <a:r>
              <a:rPr lang="en-US" sz="4000" b="0" baseline="30000" dirty="0"/>
              <a:t>Price of Offshore, Revisited – supplementary notes, June </a:t>
            </a:r>
            <a:r>
              <a:rPr lang="en-US" sz="4000" b="0" baseline="30000" dirty="0" smtClean="0"/>
              <a:t>2014</a:t>
            </a:r>
            <a:r>
              <a:rPr lang="ru-RU" sz="4000" b="0" baseline="30000" dirty="0" smtClean="0"/>
              <a:t> </a:t>
            </a:r>
            <a:r>
              <a:rPr lang="en-US" sz="4000" b="0" baseline="30000" dirty="0"/>
              <a:t>[</a:t>
            </a:r>
            <a:r>
              <a:rPr lang="ru-RU" sz="4000" b="0" baseline="30000" dirty="0"/>
              <a:t>Электронный</a:t>
            </a:r>
            <a:r>
              <a:rPr lang="en-US" sz="4000" b="0" baseline="30000" dirty="0"/>
              <a:t> </a:t>
            </a:r>
            <a:r>
              <a:rPr lang="ru-RU" sz="4000" b="0" baseline="30000" dirty="0"/>
              <a:t>ресурс</a:t>
            </a:r>
            <a:r>
              <a:rPr lang="en-US" sz="4000" b="0" baseline="30000" dirty="0"/>
              <a:t>] // </a:t>
            </a:r>
            <a:r>
              <a:rPr lang="en-US" sz="4000" b="0" baseline="30000" dirty="0" smtClean="0"/>
              <a:t>URL</a:t>
            </a:r>
            <a:r>
              <a:rPr lang="ru-RU" sz="4000" b="0" baseline="30000" dirty="0" smtClean="0"/>
              <a:t>: </a:t>
            </a:r>
            <a:r>
              <a:rPr lang="en-US" sz="4000" b="0" baseline="30000" dirty="0">
                <a:hlinkClick r:id="rId4"/>
              </a:rPr>
              <a:t>http://</a:t>
            </a:r>
            <a:r>
              <a:rPr lang="en-US" sz="4000" b="0" baseline="30000" dirty="0" smtClean="0">
                <a:hlinkClick r:id="rId4"/>
              </a:rPr>
              <a:t>www.taxjustice.net/wp-content/uploads/2014/06/The-Price-of-Offshore-Revisited-notes-2014.pdf</a:t>
            </a:r>
            <a:r>
              <a:rPr lang="ru-RU" sz="4000" b="0" baseline="30000" dirty="0"/>
              <a:t> </a:t>
            </a:r>
            <a:r>
              <a:rPr lang="ru-RU" sz="4000" b="0" baseline="30000" dirty="0" smtClean="0"/>
              <a:t>       </a:t>
            </a:r>
            <a:r>
              <a:rPr lang="en-US" sz="4000" b="0" baseline="30000" dirty="0" smtClean="0"/>
              <a:t> </a:t>
            </a:r>
            <a:endParaRPr lang="en-US" sz="4000" b="0" baseline="30000" dirty="0"/>
          </a:p>
          <a:p>
            <a:r>
              <a:rPr lang="ru-RU" sz="3600" baseline="30000" dirty="0"/>
              <a:t/>
            </a:r>
            <a:br>
              <a:rPr lang="ru-RU" sz="3600" baseline="30000" dirty="0"/>
            </a:br>
            <a:r>
              <a:rPr lang="ru-RU" sz="3600" baseline="30000" dirty="0"/>
              <a:t/>
            </a:r>
            <a:br>
              <a:rPr lang="ru-RU" sz="3600" baseline="30000" dirty="0"/>
            </a:br>
            <a:endParaRPr lang="ru-RU" sz="3600" baseline="30000" dirty="0" smtClean="0"/>
          </a:p>
        </p:txBody>
      </p:sp>
      <p:sp>
        <p:nvSpPr>
          <p:cNvPr id="8" name="Линия"/>
          <p:cNvSpPr/>
          <p:nvPr/>
        </p:nvSpPr>
        <p:spPr>
          <a:xfrm>
            <a:off x="1233146" y="10674424"/>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 name="Прямоугольник 8"/>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20475" y="2198294"/>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«Золотые визы»</a:t>
            </a:r>
            <a:endParaRPr dirty="0"/>
          </a:p>
        </p:txBody>
      </p:sp>
      <p:sp>
        <p:nvSpPr>
          <p:cNvPr id="81" name="Заголовок основного текста"/>
          <p:cNvSpPr txBox="1"/>
          <p:nvPr/>
        </p:nvSpPr>
        <p:spPr>
          <a:xfrm>
            <a:off x="1111263" y="8869748"/>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b="0" dirty="0" smtClean="0"/>
              <a:t>Гражданство в обмен на инвестиции, особый льготный режим получения статуса гражданина </a:t>
            </a:r>
            <a:r>
              <a:rPr lang="ru-RU" b="0" dirty="0"/>
              <a:t>при котором временный вид на жительство </a:t>
            </a:r>
            <a:r>
              <a:rPr lang="ru-RU" b="0" dirty="0" smtClean="0"/>
              <a:t>предоставляется, например, </a:t>
            </a:r>
            <a:r>
              <a:rPr lang="ru-RU" b="0" dirty="0"/>
              <a:t>в обмен на покупку </a:t>
            </a:r>
            <a:r>
              <a:rPr lang="ru-RU" b="0" dirty="0" smtClean="0"/>
              <a:t>недвижимости. </a:t>
            </a:r>
            <a:r>
              <a:rPr lang="ru-RU" b="0" u="sng" dirty="0" smtClean="0"/>
              <a:t>Зачастую, процедура инвестиции происходит не напрямую из страны А в страну Б, а с использованием посредников – офшорных зон и касается «отмывания»</a:t>
            </a:r>
            <a:r>
              <a:rPr lang="ru-RU" b="0" baseline="30000" dirty="0" smtClean="0"/>
              <a:t>11</a:t>
            </a:r>
            <a:r>
              <a:rPr lang="ru-RU" b="0" dirty="0" smtClean="0"/>
              <a:t>.</a:t>
            </a:r>
          </a:p>
          <a:p>
            <a:pPr marL="571500" indent="-571500">
              <a:buFont typeface="Arial" panose="020B0604020202020204" pitchFamily="34" charset="0"/>
              <a:buChar char="•"/>
            </a:pPr>
            <a:r>
              <a:rPr lang="ru-RU" b="0" dirty="0" smtClean="0"/>
              <a:t>10 лет – около 25 млрд. евро инвестиций было привлечено в ЕС</a:t>
            </a:r>
          </a:p>
          <a:p>
            <a:pPr marL="571500" indent="-571500">
              <a:buFont typeface="Arial" panose="020B0604020202020204" pitchFamily="34" charset="0"/>
              <a:buChar char="•"/>
            </a:pPr>
            <a:r>
              <a:rPr lang="ru-RU" b="0" dirty="0" smtClean="0"/>
              <a:t>Мальта</a:t>
            </a:r>
            <a:r>
              <a:rPr lang="ru-RU" b="0" dirty="0"/>
              <a:t>, </a:t>
            </a:r>
            <a:r>
              <a:rPr lang="ru-RU" b="0" dirty="0" smtClean="0"/>
              <a:t>Кипр, Болгария </a:t>
            </a:r>
            <a:r>
              <a:rPr lang="ru-RU" b="0" dirty="0"/>
              <a:t>- открыто торгуют своим </a:t>
            </a:r>
            <a:r>
              <a:rPr lang="ru-RU" b="0" dirty="0" smtClean="0"/>
              <a:t>гражданством, 20 </a:t>
            </a:r>
            <a:r>
              <a:rPr lang="ru-RU" b="0" dirty="0"/>
              <a:t>из 28 стран-членов ЕС предлагают получить постоянный вид на жительство в обмен на инвестиции разного </a:t>
            </a:r>
            <a:r>
              <a:rPr lang="ru-RU" b="0" dirty="0" smtClean="0"/>
              <a:t>масштаба</a:t>
            </a:r>
            <a:r>
              <a:rPr lang="ru-RU" b="0" baseline="30000" dirty="0" smtClean="0"/>
              <a:t>12</a:t>
            </a:r>
            <a:endParaRPr b="0" baseline="30000" dirty="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8</a:t>
            </a:fld>
            <a:endParaRPr lang="ru-RU"/>
          </a:p>
        </p:txBody>
      </p:sp>
      <p:sp>
        <p:nvSpPr>
          <p:cNvPr id="8" name="Заголовок основного текста"/>
          <p:cNvSpPr txBox="1"/>
          <p:nvPr/>
        </p:nvSpPr>
        <p:spPr>
          <a:xfrm>
            <a:off x="1227765" y="13488435"/>
            <a:ext cx="21910610"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en-US" sz="4000" b="0" baseline="30000" dirty="0" smtClean="0"/>
              <a:t>11.</a:t>
            </a:r>
            <a:r>
              <a:rPr lang="ru-RU" sz="4000" b="0" baseline="30000" dirty="0" smtClean="0"/>
              <a:t> </a:t>
            </a:r>
            <a:r>
              <a:rPr lang="en-US" sz="4000" b="0" baseline="30000" dirty="0"/>
              <a:t>Auriol E., </a:t>
            </a:r>
            <a:r>
              <a:rPr lang="en-US" sz="4000" b="0" baseline="30000" dirty="0" err="1"/>
              <a:t>Mesnard</a:t>
            </a:r>
            <a:r>
              <a:rPr lang="en-US" sz="4000" b="0" baseline="30000" dirty="0"/>
              <a:t> A. Sale of visas: a smuggler's final song? </a:t>
            </a:r>
            <a:r>
              <a:rPr lang="en-US" sz="4000" b="0" baseline="30000" dirty="0" smtClean="0"/>
              <a:t>//</a:t>
            </a:r>
            <a:r>
              <a:rPr lang="ru-RU" sz="4000" b="0" baseline="30000" dirty="0" smtClean="0"/>
              <a:t> </a:t>
            </a:r>
            <a:r>
              <a:rPr lang="en-US" sz="4000" b="0" baseline="30000" dirty="0" err="1" smtClean="0"/>
              <a:t>Economica</a:t>
            </a:r>
            <a:r>
              <a:rPr lang="en-US" sz="4000" b="0" baseline="30000" dirty="0"/>
              <a:t>. – 2016. – Т. 83. – №. 332. – С. 646-678</a:t>
            </a:r>
            <a:r>
              <a:rPr lang="en-US" sz="4000" b="0" baseline="30000" dirty="0" smtClean="0"/>
              <a:t>.</a:t>
            </a:r>
            <a:endParaRPr lang="ru-RU" sz="4000" b="0" baseline="30000" dirty="0" smtClean="0"/>
          </a:p>
          <a:p>
            <a:r>
              <a:rPr lang="ru-RU" sz="4000" b="0" baseline="30000" dirty="0" smtClean="0"/>
              <a:t>12. </a:t>
            </a:r>
            <a:r>
              <a:rPr lang="ru-RU" sz="4000" b="0" baseline="30000" dirty="0"/>
              <a:t>"Золотые" визы и паспорта: как страны ЕС торгуют своим </a:t>
            </a:r>
            <a:r>
              <a:rPr lang="ru-RU" sz="4000" b="0" baseline="30000" dirty="0" smtClean="0"/>
              <a:t>гражданством </a:t>
            </a:r>
            <a:r>
              <a:rPr lang="en-US" sz="4000" b="0" baseline="30000" dirty="0" smtClean="0"/>
              <a:t>[</a:t>
            </a:r>
            <a:r>
              <a:rPr lang="ru-RU" sz="4000" b="0" baseline="30000" dirty="0"/>
              <a:t>Электронный</a:t>
            </a:r>
            <a:r>
              <a:rPr lang="en-US" sz="4000" b="0" baseline="30000" dirty="0"/>
              <a:t> </a:t>
            </a:r>
            <a:r>
              <a:rPr lang="ru-RU" sz="4000" b="0" baseline="30000" dirty="0"/>
              <a:t>ресурс</a:t>
            </a:r>
            <a:r>
              <a:rPr lang="en-US" sz="4000" b="0" baseline="30000" dirty="0"/>
              <a:t>] // URL</a:t>
            </a:r>
            <a:r>
              <a:rPr lang="ru-RU" sz="4000" b="0" baseline="30000" dirty="0" smtClean="0"/>
              <a:t>:</a:t>
            </a:r>
            <a:r>
              <a:rPr lang="ru-RU" sz="4000" b="0" dirty="0" smtClean="0"/>
              <a:t> </a:t>
            </a:r>
            <a:r>
              <a:rPr lang="en-US" sz="4000" b="0" baseline="30000" dirty="0">
                <a:hlinkClick r:id="rId3"/>
              </a:rPr>
              <a:t>https://</a:t>
            </a:r>
            <a:r>
              <a:rPr lang="en-US" sz="4000" b="0" baseline="30000" dirty="0" smtClean="0">
                <a:hlinkClick r:id="rId3"/>
              </a:rPr>
              <a:t>ru.delfi.lt/news/economy/zolotye-vizy-i-pasporta-kak-strany-es-torguyut-svoim-grazhdanstvom.d?id=80217347</a:t>
            </a:r>
            <a:r>
              <a:rPr lang="ru-RU" sz="4000" b="0" baseline="30000" dirty="0" smtClean="0"/>
              <a:t> </a:t>
            </a:r>
            <a:r>
              <a:rPr lang="ru-RU" sz="4000" dirty="0"/>
              <a:t/>
            </a:r>
            <a:br>
              <a:rPr lang="ru-RU" sz="4000" dirty="0"/>
            </a:br>
            <a:r>
              <a:rPr lang="en-US" sz="4000" b="0" baseline="30000" dirty="0" smtClean="0"/>
              <a:t> </a:t>
            </a:r>
            <a:endParaRPr lang="en-US" sz="4000" b="0" baseline="30000" dirty="0"/>
          </a:p>
          <a:p>
            <a:r>
              <a:rPr lang="ru-RU" sz="3600" baseline="30000" dirty="0"/>
              <a:t/>
            </a:r>
            <a:br>
              <a:rPr lang="ru-RU" sz="3600" baseline="30000" dirty="0"/>
            </a:br>
            <a:r>
              <a:rPr lang="ru-RU" sz="3600" baseline="30000" dirty="0"/>
              <a:t/>
            </a:r>
            <a:br>
              <a:rPr lang="ru-RU" sz="3600" baseline="30000" dirty="0"/>
            </a:br>
            <a:endParaRPr lang="ru-RU" sz="3600" baseline="30000" dirty="0" smtClean="0"/>
          </a:p>
        </p:txBody>
      </p:sp>
      <p:sp>
        <p:nvSpPr>
          <p:cNvPr id="9" name="Линия"/>
          <p:cNvSpPr/>
          <p:nvPr/>
        </p:nvSpPr>
        <p:spPr>
          <a:xfrm>
            <a:off x="1260465" y="1136368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10" name="Прямоугольник 9"/>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20475" y="2198294"/>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«Золотые визы»: </a:t>
            </a:r>
            <a:r>
              <a:rPr lang="ru-RU" sz="6000" dirty="0" smtClean="0"/>
              <a:t>вид на жительство за инвестиции</a:t>
            </a:r>
            <a:endParaRPr lang="ru-RU" dirty="0" smtClean="0"/>
          </a:p>
        </p:txBody>
      </p:sp>
      <p:sp>
        <p:nvSpPr>
          <p:cNvPr id="81" name="Заголовок основного текста"/>
          <p:cNvSpPr txBox="1"/>
          <p:nvPr/>
        </p:nvSpPr>
        <p:spPr>
          <a:xfrm>
            <a:off x="1111263" y="8869748"/>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b="0" baseline="30000" dirty="0"/>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pic>
        <p:nvPicPr>
          <p:cNvPr id="84"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
        <p:nvSpPr>
          <p:cNvPr id="2" name="Номер слайда 1"/>
          <p:cNvSpPr>
            <a:spLocks noGrp="1"/>
          </p:cNvSpPr>
          <p:nvPr>
            <p:ph type="sldNum" sz="quarter" idx="2"/>
          </p:nvPr>
        </p:nvSpPr>
        <p:spPr/>
        <p:txBody>
          <a:bodyPr/>
          <a:lstStyle/>
          <a:p>
            <a:fld id="{86CB4B4D-7CA3-9044-876B-883B54F8677D}" type="slidenum">
              <a:rPr lang="ru-RU" smtClean="0"/>
              <a:t>9</a:t>
            </a:fld>
            <a:endParaRPr lang="ru-RU"/>
          </a:p>
        </p:txBody>
      </p:sp>
      <p:sp>
        <p:nvSpPr>
          <p:cNvPr id="10" name="Прямоугольник 9"/>
          <p:cNvSpPr/>
          <p:nvPr/>
        </p:nvSpPr>
        <p:spPr>
          <a:xfrm>
            <a:off x="10515438" y="382972"/>
            <a:ext cx="12837802" cy="646331"/>
          </a:xfrm>
          <a:prstGeom prst="rect">
            <a:avLst/>
          </a:prstGeom>
        </p:spPr>
        <p:txBody>
          <a:bodyPr wrap="square">
            <a:spAutoFit/>
          </a:bodyPr>
          <a:lstStyle/>
          <a:p>
            <a:pPr algn="r"/>
            <a:r>
              <a:rPr lang="ru-RU" sz="3600" dirty="0">
                <a:latin typeface="+mn-lt"/>
              </a:rPr>
              <a:t>Проектно-учебная лаборатория антикоррупционной </a:t>
            </a:r>
            <a:r>
              <a:rPr lang="ru-RU" sz="3600" dirty="0" smtClean="0">
                <a:latin typeface="+mn-lt"/>
              </a:rPr>
              <a:t>политики НИУ ВШЭ</a:t>
            </a:r>
            <a:endParaRPr lang="ru-RU" sz="3600" dirty="0">
              <a:latin typeface="+mn-lt"/>
            </a:endParaRPr>
          </a:p>
        </p:txBody>
      </p:sp>
      <p:pic>
        <p:nvPicPr>
          <p:cNvPr id="3" name="Рисунок 2"/>
          <p:cNvPicPr>
            <a:picLocks noChangeAspect="1"/>
          </p:cNvPicPr>
          <p:nvPr/>
        </p:nvPicPr>
        <p:blipFill rotWithShape="1">
          <a:blip r:embed="rId3" cstate="print">
            <a:extLst>
              <a:ext uri="{28A0092B-C50C-407E-A947-70E740481C1C}">
                <a14:useLocalDpi xmlns:a14="http://schemas.microsoft.com/office/drawing/2010/main" val="0"/>
              </a:ext>
            </a:extLst>
          </a:blip>
          <a:srcRect b="8839"/>
          <a:stretch/>
        </p:blipFill>
        <p:spPr>
          <a:xfrm>
            <a:off x="6219550" y="3688095"/>
            <a:ext cx="11927040" cy="8498497"/>
          </a:xfrm>
          <a:prstGeom prst="rect">
            <a:avLst/>
          </a:prstGeom>
        </p:spPr>
      </p:pic>
      <p:sp>
        <p:nvSpPr>
          <p:cNvPr id="4" name="Прямоугольник 3"/>
          <p:cNvSpPr/>
          <p:nvPr/>
        </p:nvSpPr>
        <p:spPr>
          <a:xfrm>
            <a:off x="7805108" y="12425779"/>
            <a:ext cx="8662949" cy="584775"/>
          </a:xfrm>
          <a:prstGeom prst="rect">
            <a:avLst/>
          </a:prstGeom>
        </p:spPr>
        <p:txBody>
          <a:bodyPr wrap="none">
            <a:spAutoFit/>
          </a:bodyPr>
          <a:lstStyle/>
          <a:p>
            <a:pPr algn="r"/>
            <a:r>
              <a:rPr lang="ru-RU" sz="3200" dirty="0" smtClean="0">
                <a:latin typeface="+mn-lt"/>
              </a:rPr>
              <a:t>Материал с сайта </a:t>
            </a:r>
            <a:r>
              <a:rPr lang="en-US" sz="3200" dirty="0" smtClean="0">
                <a:latin typeface="+mn-lt"/>
                <a:hlinkClick r:id="rId4"/>
              </a:rPr>
              <a:t>https</a:t>
            </a:r>
            <a:r>
              <a:rPr lang="en-US" sz="3200" dirty="0">
                <a:latin typeface="+mn-lt"/>
                <a:hlinkClick r:id="rId4"/>
              </a:rPr>
              <a:t>://</a:t>
            </a:r>
            <a:r>
              <a:rPr lang="en-US" sz="3200" dirty="0" smtClean="0">
                <a:latin typeface="+mn-lt"/>
                <a:hlinkClick r:id="rId4"/>
              </a:rPr>
              <a:t>www.goldenvisas.com/europe</a:t>
            </a:r>
            <a:r>
              <a:rPr lang="ru-RU" sz="3200" dirty="0">
                <a:latin typeface="+mn-lt"/>
              </a:rPr>
              <a:t> </a:t>
            </a:r>
          </a:p>
        </p:txBody>
      </p:sp>
    </p:spTree>
    <p:extLst>
      <p:ext uri="{BB962C8B-B14F-4D97-AF65-F5344CB8AC3E}">
        <p14:creationId xmlns:p14="http://schemas.microsoft.com/office/powerpoint/2010/main" val="1827743975"/>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1494</TotalTime>
  <Words>1872</Words>
  <Application>Microsoft Office PowerPoint</Application>
  <PresentationFormat>Произвольный</PresentationFormat>
  <Paragraphs>166</Paragraphs>
  <Slides>18</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18</vt:i4>
      </vt:variant>
    </vt:vector>
  </HeadingPairs>
  <TitlesOfParts>
    <vt:vector size="24" baseType="lpstr">
      <vt:lpstr>Arial</vt:lpstr>
      <vt:lpstr>Arial Narrow</vt:lpstr>
      <vt:lpstr>Helvetica</vt:lpstr>
      <vt:lpstr>Helvetica Light</vt:lpstr>
      <vt:lpstr>Helvetica Neue</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Богдан Бахитов</dc:creator>
  <cp:lastModifiedBy>Богдан Бахитов</cp:lastModifiedBy>
  <cp:revision>83</cp:revision>
  <dcterms:modified xsi:type="dcterms:W3CDTF">2019-06-02T14:56:40Z</dcterms:modified>
</cp:coreProperties>
</file>