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5" r:id="rId4"/>
    <p:sldId id="267" r:id="rId5"/>
    <p:sldId id="258" r:id="rId6"/>
    <p:sldId id="260" r:id="rId7"/>
    <p:sldId id="261" r:id="rId8"/>
    <p:sldId id="264" r:id="rId9"/>
    <p:sldId id="262" r:id="rId10"/>
    <p:sldId id="263" r:id="rId11"/>
    <p:sldId id="268" r:id="rId12"/>
    <p:sldId id="269" r:id="rId13"/>
    <p:sldId id="259" r:id="rId14"/>
    <p:sldId id="270" r:id="rId15"/>
    <p:sldId id="271" r:id="rId16"/>
    <p:sldId id="27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7BB12-B54B-45C7-8455-9067ACE4D06F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4910FC0-020E-4EB2-85FF-4682AF88340E}">
      <dgm:prSet/>
      <dgm:spPr/>
      <dgm:t>
        <a:bodyPr/>
        <a:lstStyle/>
        <a:p>
          <a:r>
            <a:rPr lang="ru-RU"/>
            <a:t>«Падение» Первой Итальянской республики</a:t>
          </a:r>
          <a:endParaRPr lang="en-US"/>
        </a:p>
      </dgm:t>
    </dgm:pt>
    <dgm:pt modelId="{A426A0AE-FFD5-492F-97A6-BCBDF87096FF}" type="parTrans" cxnId="{DAE6FB5C-9A56-483F-8F47-E03290061DC5}">
      <dgm:prSet/>
      <dgm:spPr/>
      <dgm:t>
        <a:bodyPr/>
        <a:lstStyle/>
        <a:p>
          <a:endParaRPr lang="en-US"/>
        </a:p>
      </dgm:t>
    </dgm:pt>
    <dgm:pt modelId="{DC973878-178F-461C-BC91-37F4735DF07C}" type="sibTrans" cxnId="{DAE6FB5C-9A56-483F-8F47-E03290061DC5}">
      <dgm:prSet/>
      <dgm:spPr/>
      <dgm:t>
        <a:bodyPr/>
        <a:lstStyle/>
        <a:p>
          <a:endParaRPr lang="en-US"/>
        </a:p>
      </dgm:t>
    </dgm:pt>
    <dgm:pt modelId="{A1625D02-6800-4C50-B30D-02E92E76EC8D}">
      <dgm:prSet/>
      <dgm:spPr/>
      <dgm:t>
        <a:bodyPr/>
        <a:lstStyle/>
        <a:p>
          <a:r>
            <a:rPr lang="ru-RU"/>
            <a:t>Перестройка политической системы </a:t>
          </a:r>
          <a:endParaRPr lang="en-US"/>
        </a:p>
      </dgm:t>
    </dgm:pt>
    <dgm:pt modelId="{38965729-6864-4F5B-BC06-80FE207F3C6F}" type="parTrans" cxnId="{896C00A5-A391-4356-85FF-97328090D742}">
      <dgm:prSet/>
      <dgm:spPr/>
      <dgm:t>
        <a:bodyPr/>
        <a:lstStyle/>
        <a:p>
          <a:endParaRPr lang="en-US"/>
        </a:p>
      </dgm:t>
    </dgm:pt>
    <dgm:pt modelId="{9AC512E7-B2C3-4034-9B6D-C6C799729585}" type="sibTrans" cxnId="{896C00A5-A391-4356-85FF-97328090D742}">
      <dgm:prSet/>
      <dgm:spPr/>
      <dgm:t>
        <a:bodyPr/>
        <a:lstStyle/>
        <a:p>
          <a:endParaRPr lang="en-US"/>
        </a:p>
      </dgm:t>
    </dgm:pt>
    <dgm:pt modelId="{11021C89-D3C6-43C7-8421-3E620C17C123}">
      <dgm:prSet/>
      <dgm:spPr/>
      <dgm:t>
        <a:bodyPr/>
        <a:lstStyle/>
        <a:p>
          <a:r>
            <a:rPr lang="ru-RU"/>
            <a:t>Ослабление потенциала мафиозных группировок </a:t>
          </a:r>
          <a:endParaRPr lang="en-US"/>
        </a:p>
      </dgm:t>
    </dgm:pt>
    <dgm:pt modelId="{6CF7EDA2-285A-4F75-A466-068238C5065F}" type="parTrans" cxnId="{E219C501-B8E2-4CAE-9C05-4546595033E7}">
      <dgm:prSet/>
      <dgm:spPr/>
      <dgm:t>
        <a:bodyPr/>
        <a:lstStyle/>
        <a:p>
          <a:endParaRPr lang="en-US"/>
        </a:p>
      </dgm:t>
    </dgm:pt>
    <dgm:pt modelId="{B6E473EC-0F59-4F8B-96B1-6B360A42B68C}" type="sibTrans" cxnId="{E219C501-B8E2-4CAE-9C05-4546595033E7}">
      <dgm:prSet/>
      <dgm:spPr/>
      <dgm:t>
        <a:bodyPr/>
        <a:lstStyle/>
        <a:p>
          <a:endParaRPr lang="en-US"/>
        </a:p>
      </dgm:t>
    </dgm:pt>
    <dgm:pt modelId="{031374B5-D207-4A57-84E7-B2940A1C648A}">
      <dgm:prSet/>
      <dgm:spPr/>
      <dgm:t>
        <a:bodyPr/>
        <a:lstStyle/>
        <a:p>
          <a:r>
            <a:rPr lang="ru-RU" dirty="0"/>
            <a:t>Общее снижение коррупционное активности</a:t>
          </a:r>
          <a:endParaRPr lang="en-US" dirty="0"/>
        </a:p>
      </dgm:t>
    </dgm:pt>
    <dgm:pt modelId="{24A256EE-A9BF-4102-8F54-81CD8B1B9B18}" type="parTrans" cxnId="{D5566050-A95C-4DED-8B0A-725BCB9EA810}">
      <dgm:prSet/>
      <dgm:spPr/>
      <dgm:t>
        <a:bodyPr/>
        <a:lstStyle/>
        <a:p>
          <a:endParaRPr lang="en-US"/>
        </a:p>
      </dgm:t>
    </dgm:pt>
    <dgm:pt modelId="{7B6B2402-52C2-4EDE-8D60-830A0A7B79BD}" type="sibTrans" cxnId="{D5566050-A95C-4DED-8B0A-725BCB9EA810}">
      <dgm:prSet/>
      <dgm:spPr/>
      <dgm:t>
        <a:bodyPr/>
        <a:lstStyle/>
        <a:p>
          <a:endParaRPr lang="en-US"/>
        </a:p>
      </dgm:t>
    </dgm:pt>
    <dgm:pt modelId="{68EBC274-298B-4009-BF7A-E7B4CAFAC9A6}" type="pres">
      <dgm:prSet presAssocID="{7D77BB12-B54B-45C7-8455-9067ACE4D06F}" presName="vert0" presStyleCnt="0">
        <dgm:presLayoutVars>
          <dgm:dir/>
          <dgm:animOne val="branch"/>
          <dgm:animLvl val="lvl"/>
        </dgm:presLayoutVars>
      </dgm:prSet>
      <dgm:spPr/>
    </dgm:pt>
    <dgm:pt modelId="{6AFCBD63-80EA-4F3B-8F23-E63C25D0A741}" type="pres">
      <dgm:prSet presAssocID="{54910FC0-020E-4EB2-85FF-4682AF88340E}" presName="thickLine" presStyleLbl="alignNode1" presStyleIdx="0" presStyleCnt="4"/>
      <dgm:spPr/>
    </dgm:pt>
    <dgm:pt modelId="{DD86D61E-D482-4426-91B0-FC17190571F7}" type="pres">
      <dgm:prSet presAssocID="{54910FC0-020E-4EB2-85FF-4682AF88340E}" presName="horz1" presStyleCnt="0"/>
      <dgm:spPr/>
    </dgm:pt>
    <dgm:pt modelId="{6B623B24-DA6A-49B3-BC4D-7B30AAE378BD}" type="pres">
      <dgm:prSet presAssocID="{54910FC0-020E-4EB2-85FF-4682AF88340E}" presName="tx1" presStyleLbl="revTx" presStyleIdx="0" presStyleCnt="4"/>
      <dgm:spPr/>
    </dgm:pt>
    <dgm:pt modelId="{CD2191B6-0F2B-4E04-A31B-18990E5C54A6}" type="pres">
      <dgm:prSet presAssocID="{54910FC0-020E-4EB2-85FF-4682AF88340E}" presName="vert1" presStyleCnt="0"/>
      <dgm:spPr/>
    </dgm:pt>
    <dgm:pt modelId="{8C77136E-E8CC-4F35-B78A-FF77FE913607}" type="pres">
      <dgm:prSet presAssocID="{A1625D02-6800-4C50-B30D-02E92E76EC8D}" presName="thickLine" presStyleLbl="alignNode1" presStyleIdx="1" presStyleCnt="4"/>
      <dgm:spPr/>
    </dgm:pt>
    <dgm:pt modelId="{26DD5402-2FB5-4436-A11A-B64F1672164E}" type="pres">
      <dgm:prSet presAssocID="{A1625D02-6800-4C50-B30D-02E92E76EC8D}" presName="horz1" presStyleCnt="0"/>
      <dgm:spPr/>
    </dgm:pt>
    <dgm:pt modelId="{680CBA29-CE7E-4CF3-B51D-EC329DF1AF36}" type="pres">
      <dgm:prSet presAssocID="{A1625D02-6800-4C50-B30D-02E92E76EC8D}" presName="tx1" presStyleLbl="revTx" presStyleIdx="1" presStyleCnt="4"/>
      <dgm:spPr/>
    </dgm:pt>
    <dgm:pt modelId="{9CA58032-2D65-48E8-9758-B6ADEF4FA8EF}" type="pres">
      <dgm:prSet presAssocID="{A1625D02-6800-4C50-B30D-02E92E76EC8D}" presName="vert1" presStyleCnt="0"/>
      <dgm:spPr/>
    </dgm:pt>
    <dgm:pt modelId="{4376C3A1-B9BB-4151-A5EE-B7A77D00EC30}" type="pres">
      <dgm:prSet presAssocID="{11021C89-D3C6-43C7-8421-3E620C17C123}" presName="thickLine" presStyleLbl="alignNode1" presStyleIdx="2" presStyleCnt="4"/>
      <dgm:spPr/>
    </dgm:pt>
    <dgm:pt modelId="{10D2159D-4160-4681-9807-199A9DE7AEB1}" type="pres">
      <dgm:prSet presAssocID="{11021C89-D3C6-43C7-8421-3E620C17C123}" presName="horz1" presStyleCnt="0"/>
      <dgm:spPr/>
    </dgm:pt>
    <dgm:pt modelId="{5EB382EE-E509-4B92-AADF-76FB64B8CD55}" type="pres">
      <dgm:prSet presAssocID="{11021C89-D3C6-43C7-8421-3E620C17C123}" presName="tx1" presStyleLbl="revTx" presStyleIdx="2" presStyleCnt="4"/>
      <dgm:spPr/>
    </dgm:pt>
    <dgm:pt modelId="{E9DB2C03-621A-4DB9-A17B-0D086590CC2E}" type="pres">
      <dgm:prSet presAssocID="{11021C89-D3C6-43C7-8421-3E620C17C123}" presName="vert1" presStyleCnt="0"/>
      <dgm:spPr/>
    </dgm:pt>
    <dgm:pt modelId="{770B3328-E7DD-4395-8AB1-8E530BAFD3AE}" type="pres">
      <dgm:prSet presAssocID="{031374B5-D207-4A57-84E7-B2940A1C648A}" presName="thickLine" presStyleLbl="alignNode1" presStyleIdx="3" presStyleCnt="4"/>
      <dgm:spPr/>
    </dgm:pt>
    <dgm:pt modelId="{E5F79584-AD5E-4063-B0C6-6DD28CC26DF9}" type="pres">
      <dgm:prSet presAssocID="{031374B5-D207-4A57-84E7-B2940A1C648A}" presName="horz1" presStyleCnt="0"/>
      <dgm:spPr/>
    </dgm:pt>
    <dgm:pt modelId="{9EDF52E4-1513-4FF8-BC9A-AABC2A64E186}" type="pres">
      <dgm:prSet presAssocID="{031374B5-D207-4A57-84E7-B2940A1C648A}" presName="tx1" presStyleLbl="revTx" presStyleIdx="3" presStyleCnt="4"/>
      <dgm:spPr/>
    </dgm:pt>
    <dgm:pt modelId="{F5737317-50AB-4E83-B3B8-73AB0E142491}" type="pres">
      <dgm:prSet presAssocID="{031374B5-D207-4A57-84E7-B2940A1C648A}" presName="vert1" presStyleCnt="0"/>
      <dgm:spPr/>
    </dgm:pt>
  </dgm:ptLst>
  <dgm:cxnLst>
    <dgm:cxn modelId="{E219C501-B8E2-4CAE-9C05-4546595033E7}" srcId="{7D77BB12-B54B-45C7-8455-9067ACE4D06F}" destId="{11021C89-D3C6-43C7-8421-3E620C17C123}" srcOrd="2" destOrd="0" parTransId="{6CF7EDA2-285A-4F75-A466-068238C5065F}" sibTransId="{B6E473EC-0F59-4F8B-96B1-6B360A42B68C}"/>
    <dgm:cxn modelId="{598EFD08-405A-4957-BDD0-9F351F6F7556}" type="presOf" srcId="{54910FC0-020E-4EB2-85FF-4682AF88340E}" destId="{6B623B24-DA6A-49B3-BC4D-7B30AAE378BD}" srcOrd="0" destOrd="0" presId="urn:microsoft.com/office/officeart/2008/layout/LinedList"/>
    <dgm:cxn modelId="{F924521C-2CEE-4785-850A-B3EF6724B3BC}" type="presOf" srcId="{7D77BB12-B54B-45C7-8455-9067ACE4D06F}" destId="{68EBC274-298B-4009-BF7A-E7B4CAFAC9A6}" srcOrd="0" destOrd="0" presId="urn:microsoft.com/office/officeart/2008/layout/LinedList"/>
    <dgm:cxn modelId="{B1C1C824-711D-46CB-A8E9-F82D286BE2FB}" type="presOf" srcId="{11021C89-D3C6-43C7-8421-3E620C17C123}" destId="{5EB382EE-E509-4B92-AADF-76FB64B8CD55}" srcOrd="0" destOrd="0" presId="urn:microsoft.com/office/officeart/2008/layout/LinedList"/>
    <dgm:cxn modelId="{DAE6FB5C-9A56-483F-8F47-E03290061DC5}" srcId="{7D77BB12-B54B-45C7-8455-9067ACE4D06F}" destId="{54910FC0-020E-4EB2-85FF-4682AF88340E}" srcOrd="0" destOrd="0" parTransId="{A426A0AE-FFD5-492F-97A6-BCBDF87096FF}" sibTransId="{DC973878-178F-461C-BC91-37F4735DF07C}"/>
    <dgm:cxn modelId="{D5566050-A95C-4DED-8B0A-725BCB9EA810}" srcId="{7D77BB12-B54B-45C7-8455-9067ACE4D06F}" destId="{031374B5-D207-4A57-84E7-B2940A1C648A}" srcOrd="3" destOrd="0" parTransId="{24A256EE-A9BF-4102-8F54-81CD8B1B9B18}" sibTransId="{7B6B2402-52C2-4EDE-8D60-830A0A7B79BD}"/>
    <dgm:cxn modelId="{896C00A5-A391-4356-85FF-97328090D742}" srcId="{7D77BB12-B54B-45C7-8455-9067ACE4D06F}" destId="{A1625D02-6800-4C50-B30D-02E92E76EC8D}" srcOrd="1" destOrd="0" parTransId="{38965729-6864-4F5B-BC06-80FE207F3C6F}" sibTransId="{9AC512E7-B2C3-4034-9B6D-C6C799729585}"/>
    <dgm:cxn modelId="{E533CBDC-9492-4FA2-BF0C-006D1479E53C}" type="presOf" srcId="{A1625D02-6800-4C50-B30D-02E92E76EC8D}" destId="{680CBA29-CE7E-4CF3-B51D-EC329DF1AF36}" srcOrd="0" destOrd="0" presId="urn:microsoft.com/office/officeart/2008/layout/LinedList"/>
    <dgm:cxn modelId="{818781F0-67CC-4013-829E-66700C464EB8}" type="presOf" srcId="{031374B5-D207-4A57-84E7-B2940A1C648A}" destId="{9EDF52E4-1513-4FF8-BC9A-AABC2A64E186}" srcOrd="0" destOrd="0" presId="urn:microsoft.com/office/officeart/2008/layout/LinedList"/>
    <dgm:cxn modelId="{38502360-D360-4056-8F6F-F0E841CA84DD}" type="presParOf" srcId="{68EBC274-298B-4009-BF7A-E7B4CAFAC9A6}" destId="{6AFCBD63-80EA-4F3B-8F23-E63C25D0A741}" srcOrd="0" destOrd="0" presId="urn:microsoft.com/office/officeart/2008/layout/LinedList"/>
    <dgm:cxn modelId="{815860D7-C493-4A99-BB3C-A7A24984A051}" type="presParOf" srcId="{68EBC274-298B-4009-BF7A-E7B4CAFAC9A6}" destId="{DD86D61E-D482-4426-91B0-FC17190571F7}" srcOrd="1" destOrd="0" presId="urn:microsoft.com/office/officeart/2008/layout/LinedList"/>
    <dgm:cxn modelId="{2863485F-2AFB-432E-81D6-242E3D651E17}" type="presParOf" srcId="{DD86D61E-D482-4426-91B0-FC17190571F7}" destId="{6B623B24-DA6A-49B3-BC4D-7B30AAE378BD}" srcOrd="0" destOrd="0" presId="urn:microsoft.com/office/officeart/2008/layout/LinedList"/>
    <dgm:cxn modelId="{0718BC04-F640-47FF-A168-C292F5B7AA8A}" type="presParOf" srcId="{DD86D61E-D482-4426-91B0-FC17190571F7}" destId="{CD2191B6-0F2B-4E04-A31B-18990E5C54A6}" srcOrd="1" destOrd="0" presId="urn:microsoft.com/office/officeart/2008/layout/LinedList"/>
    <dgm:cxn modelId="{E5B9BF89-57A2-4035-A50F-EFDCDE948BAE}" type="presParOf" srcId="{68EBC274-298B-4009-BF7A-E7B4CAFAC9A6}" destId="{8C77136E-E8CC-4F35-B78A-FF77FE913607}" srcOrd="2" destOrd="0" presId="urn:microsoft.com/office/officeart/2008/layout/LinedList"/>
    <dgm:cxn modelId="{D506A8E6-CE91-4412-B95A-21304C539E72}" type="presParOf" srcId="{68EBC274-298B-4009-BF7A-E7B4CAFAC9A6}" destId="{26DD5402-2FB5-4436-A11A-B64F1672164E}" srcOrd="3" destOrd="0" presId="urn:microsoft.com/office/officeart/2008/layout/LinedList"/>
    <dgm:cxn modelId="{3DA69100-55C7-4248-AC50-D45F9DB32569}" type="presParOf" srcId="{26DD5402-2FB5-4436-A11A-B64F1672164E}" destId="{680CBA29-CE7E-4CF3-B51D-EC329DF1AF36}" srcOrd="0" destOrd="0" presId="urn:microsoft.com/office/officeart/2008/layout/LinedList"/>
    <dgm:cxn modelId="{7B5E887D-5AC3-449A-9657-44A8A4F57272}" type="presParOf" srcId="{26DD5402-2FB5-4436-A11A-B64F1672164E}" destId="{9CA58032-2D65-48E8-9758-B6ADEF4FA8EF}" srcOrd="1" destOrd="0" presId="urn:microsoft.com/office/officeart/2008/layout/LinedList"/>
    <dgm:cxn modelId="{F6370D57-5807-4400-B4B0-9CFBB0119B0A}" type="presParOf" srcId="{68EBC274-298B-4009-BF7A-E7B4CAFAC9A6}" destId="{4376C3A1-B9BB-4151-A5EE-B7A77D00EC30}" srcOrd="4" destOrd="0" presId="urn:microsoft.com/office/officeart/2008/layout/LinedList"/>
    <dgm:cxn modelId="{621AD0D1-4DF4-4418-84C6-8793B0511A5C}" type="presParOf" srcId="{68EBC274-298B-4009-BF7A-E7B4CAFAC9A6}" destId="{10D2159D-4160-4681-9807-199A9DE7AEB1}" srcOrd="5" destOrd="0" presId="urn:microsoft.com/office/officeart/2008/layout/LinedList"/>
    <dgm:cxn modelId="{60B1494B-AE7B-4E47-81B8-A478844671CB}" type="presParOf" srcId="{10D2159D-4160-4681-9807-199A9DE7AEB1}" destId="{5EB382EE-E509-4B92-AADF-76FB64B8CD55}" srcOrd="0" destOrd="0" presId="urn:microsoft.com/office/officeart/2008/layout/LinedList"/>
    <dgm:cxn modelId="{44A2B7B0-8C83-4ECD-BF3B-4DAB94EE4D49}" type="presParOf" srcId="{10D2159D-4160-4681-9807-199A9DE7AEB1}" destId="{E9DB2C03-621A-4DB9-A17B-0D086590CC2E}" srcOrd="1" destOrd="0" presId="urn:microsoft.com/office/officeart/2008/layout/LinedList"/>
    <dgm:cxn modelId="{2F5C9BAA-0231-4AF9-BEEE-1F02A08C1175}" type="presParOf" srcId="{68EBC274-298B-4009-BF7A-E7B4CAFAC9A6}" destId="{770B3328-E7DD-4395-8AB1-8E530BAFD3AE}" srcOrd="6" destOrd="0" presId="urn:microsoft.com/office/officeart/2008/layout/LinedList"/>
    <dgm:cxn modelId="{5643E304-B93C-41AA-8363-08072532EA65}" type="presParOf" srcId="{68EBC274-298B-4009-BF7A-E7B4CAFAC9A6}" destId="{E5F79584-AD5E-4063-B0C6-6DD28CC26DF9}" srcOrd="7" destOrd="0" presId="urn:microsoft.com/office/officeart/2008/layout/LinedList"/>
    <dgm:cxn modelId="{5CCECAA9-AD82-42C5-967A-D40A8687DCD6}" type="presParOf" srcId="{E5F79584-AD5E-4063-B0C6-6DD28CC26DF9}" destId="{9EDF52E4-1513-4FF8-BC9A-AABC2A64E186}" srcOrd="0" destOrd="0" presId="urn:microsoft.com/office/officeart/2008/layout/LinedList"/>
    <dgm:cxn modelId="{806EE865-50B1-46AC-965F-3CF8807AA867}" type="presParOf" srcId="{E5F79584-AD5E-4063-B0C6-6DD28CC26DF9}" destId="{F5737317-50AB-4E83-B3B8-73AB0E1424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CBD63-80EA-4F3B-8F23-E63C25D0A741}">
      <dsp:nvSpPr>
        <dsp:cNvPr id="0" name=""/>
        <dsp:cNvSpPr/>
      </dsp:nvSpPr>
      <dsp:spPr>
        <a:xfrm>
          <a:off x="0" y="0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623B24-DA6A-49B3-BC4D-7B30AAE378BD}">
      <dsp:nvSpPr>
        <dsp:cNvPr id="0" name=""/>
        <dsp:cNvSpPr/>
      </dsp:nvSpPr>
      <dsp:spPr>
        <a:xfrm>
          <a:off x="0" y="0"/>
          <a:ext cx="5607050" cy="123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«Падение» Первой Итальянской республики</a:t>
          </a:r>
          <a:endParaRPr lang="en-US" sz="3400" kern="1200"/>
        </a:p>
      </dsp:txBody>
      <dsp:txXfrm>
        <a:off x="0" y="0"/>
        <a:ext cx="5607050" cy="1231899"/>
      </dsp:txXfrm>
    </dsp:sp>
    <dsp:sp modelId="{8C77136E-E8CC-4F35-B78A-FF77FE913607}">
      <dsp:nvSpPr>
        <dsp:cNvPr id="0" name=""/>
        <dsp:cNvSpPr/>
      </dsp:nvSpPr>
      <dsp:spPr>
        <a:xfrm>
          <a:off x="0" y="1231899"/>
          <a:ext cx="560705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0CBA29-CE7E-4CF3-B51D-EC329DF1AF36}">
      <dsp:nvSpPr>
        <dsp:cNvPr id="0" name=""/>
        <dsp:cNvSpPr/>
      </dsp:nvSpPr>
      <dsp:spPr>
        <a:xfrm>
          <a:off x="0" y="1231899"/>
          <a:ext cx="5607050" cy="123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Перестройка политической системы </a:t>
          </a:r>
          <a:endParaRPr lang="en-US" sz="3400" kern="1200"/>
        </a:p>
      </dsp:txBody>
      <dsp:txXfrm>
        <a:off x="0" y="1231899"/>
        <a:ext cx="5607050" cy="1231899"/>
      </dsp:txXfrm>
    </dsp:sp>
    <dsp:sp modelId="{4376C3A1-B9BB-4151-A5EE-B7A77D00EC30}">
      <dsp:nvSpPr>
        <dsp:cNvPr id="0" name=""/>
        <dsp:cNvSpPr/>
      </dsp:nvSpPr>
      <dsp:spPr>
        <a:xfrm>
          <a:off x="0" y="2463799"/>
          <a:ext cx="56070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B382EE-E509-4B92-AADF-76FB64B8CD55}">
      <dsp:nvSpPr>
        <dsp:cNvPr id="0" name=""/>
        <dsp:cNvSpPr/>
      </dsp:nvSpPr>
      <dsp:spPr>
        <a:xfrm>
          <a:off x="0" y="2463799"/>
          <a:ext cx="5607050" cy="123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Ослабление потенциала мафиозных группировок </a:t>
          </a:r>
          <a:endParaRPr lang="en-US" sz="3400" kern="1200"/>
        </a:p>
      </dsp:txBody>
      <dsp:txXfrm>
        <a:off x="0" y="2463799"/>
        <a:ext cx="5607050" cy="1231899"/>
      </dsp:txXfrm>
    </dsp:sp>
    <dsp:sp modelId="{770B3328-E7DD-4395-8AB1-8E530BAFD3AE}">
      <dsp:nvSpPr>
        <dsp:cNvPr id="0" name=""/>
        <dsp:cNvSpPr/>
      </dsp:nvSpPr>
      <dsp:spPr>
        <a:xfrm>
          <a:off x="0" y="3695699"/>
          <a:ext cx="560705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DF52E4-1513-4FF8-BC9A-AABC2A64E186}">
      <dsp:nvSpPr>
        <dsp:cNvPr id="0" name=""/>
        <dsp:cNvSpPr/>
      </dsp:nvSpPr>
      <dsp:spPr>
        <a:xfrm>
          <a:off x="0" y="3695699"/>
          <a:ext cx="5607050" cy="123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Общее снижение коррупционное активности</a:t>
          </a:r>
          <a:endParaRPr lang="en-US" sz="3400" kern="1200" dirty="0"/>
        </a:p>
      </dsp:txBody>
      <dsp:txXfrm>
        <a:off x="0" y="3695699"/>
        <a:ext cx="5607050" cy="1231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8BF48-5E0F-4C08-81A0-ABEB62223AB3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87C5D-1B9B-497B-920A-58857F501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19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87C5D-1B9B-497B-920A-58857F50181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77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77E2-E48E-4316-AA88-AD7C8B58415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BB5D-EF2C-41A9-8565-D57B956C7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057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77E2-E48E-4316-AA88-AD7C8B58415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BB5D-EF2C-41A9-8565-D57B956C7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07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77E2-E48E-4316-AA88-AD7C8B58415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BB5D-EF2C-41A9-8565-D57B956C7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92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77E2-E48E-4316-AA88-AD7C8B58415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BB5D-EF2C-41A9-8565-D57B956C7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5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77E2-E48E-4316-AA88-AD7C8B58415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BB5D-EF2C-41A9-8565-D57B956C7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877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77E2-E48E-4316-AA88-AD7C8B58415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BB5D-EF2C-41A9-8565-D57B956C7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83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77E2-E48E-4316-AA88-AD7C8B58415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BB5D-EF2C-41A9-8565-D57B956C7BE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1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77E2-E48E-4316-AA88-AD7C8B58415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BB5D-EF2C-41A9-8565-D57B956C7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79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77E2-E48E-4316-AA88-AD7C8B58415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BB5D-EF2C-41A9-8565-D57B956C7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0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77E2-E48E-4316-AA88-AD7C8B58415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BB5D-EF2C-41A9-8565-D57B956C7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75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0FD77E2-E48E-4316-AA88-AD7C8B58415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BB5D-EF2C-41A9-8565-D57B956C7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98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0FD77E2-E48E-4316-AA88-AD7C8B58415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8B4BB5D-EF2C-41A9-8565-D57B956C7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75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8DA86-E56E-4596-8F3E-818962005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5163"/>
            <a:ext cx="9144000" cy="2387600"/>
          </a:xfrm>
        </p:spPr>
        <p:txBody>
          <a:bodyPr/>
          <a:lstStyle/>
          <a:p>
            <a:r>
              <a:rPr lang="ru-RU" dirty="0"/>
              <a:t>Громкие коррупционные кейсы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808174-448C-4D47-A2EA-80C1D259B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1200" y="4673600"/>
            <a:ext cx="3860800" cy="472440"/>
          </a:xfrm>
        </p:spPr>
        <p:txBody>
          <a:bodyPr>
            <a:noAutofit/>
          </a:bodyPr>
          <a:lstStyle/>
          <a:p>
            <a:pPr algn="r"/>
            <a:r>
              <a:rPr lang="ru-RU" dirty="0"/>
              <a:t>Чернов Даниил</a:t>
            </a:r>
            <a:endParaRPr lang="en-US" dirty="0"/>
          </a:p>
          <a:p>
            <a:pPr algn="r"/>
            <a:r>
              <a:rPr lang="ru-RU" dirty="0"/>
              <a:t>факультет мировой экономики и мировой политики</a:t>
            </a:r>
          </a:p>
          <a:p>
            <a:pPr algn="r"/>
            <a:r>
              <a:rPr lang="ru-RU" dirty="0"/>
              <a:t>группа БМО162</a:t>
            </a:r>
          </a:p>
          <a:p>
            <a:pPr algn="r"/>
            <a:r>
              <a:rPr lang="ru-RU" dirty="0"/>
              <a:t>3 курс.</a:t>
            </a:r>
          </a:p>
          <a:p>
            <a:pPr algn="r"/>
            <a:endParaRPr lang="ru-RU" dirty="0"/>
          </a:p>
          <a:p>
            <a:pPr algn="r"/>
            <a:endParaRPr lang="en-US" dirty="0"/>
          </a:p>
          <a:p>
            <a:pPr algn="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8996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BE62C-8B8B-429D-A0A1-C990217A3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ru-RU">
                <a:solidFill>
                  <a:schemeClr val="bg1"/>
                </a:solidFill>
              </a:rPr>
              <a:t>Дело Жака Ширака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C0208-56E0-4FC0-ADB8-638E6798E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27884"/>
            <a:ext cx="3363974" cy="341562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Мэр Парижа (1977 по 1995) – превышение полномочий</a:t>
            </a:r>
          </a:p>
          <a:p>
            <a:r>
              <a:rPr lang="ru-RU" sz="2000" dirty="0">
                <a:solidFill>
                  <a:schemeClr val="bg1"/>
                </a:solidFill>
              </a:rPr>
              <a:t>Фиктивные должности и городской совет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Отрицание обвинений Шираком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Закрытие дела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DCA2A5-1701-4E1E-94F7-B705A7C1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723367"/>
            <a:ext cx="6250769" cy="325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31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5A9A7-1755-4801-8504-122943E5D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ru-RU" dirty="0"/>
              <a:t>Дело </a:t>
            </a:r>
            <a:r>
              <a:rPr lang="en-US" dirty="0"/>
              <a:t>Bae systems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878D55-FDBD-487C-9FE4-A3039C15A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Продажа истребителей в 1985 году </a:t>
            </a:r>
          </a:p>
          <a:p>
            <a:r>
              <a:rPr lang="ru-RU" dirty="0">
                <a:solidFill>
                  <a:srgbClr val="FFFFFF"/>
                </a:solidFill>
              </a:rPr>
              <a:t>Контракты с фирмами в Танзании </a:t>
            </a:r>
          </a:p>
          <a:p>
            <a:r>
              <a:rPr lang="ru-RU" dirty="0">
                <a:solidFill>
                  <a:srgbClr val="FFFFFF"/>
                </a:solidFill>
              </a:rPr>
              <a:t>Начало расследования в 2004 в Великобритании </a:t>
            </a:r>
          </a:p>
          <a:p>
            <a:r>
              <a:rPr lang="ru-RU" dirty="0">
                <a:solidFill>
                  <a:srgbClr val="FFFFFF"/>
                </a:solidFill>
              </a:rPr>
              <a:t>Контракты в Южной Африке (1999 г.)</a:t>
            </a:r>
          </a:p>
          <a:p>
            <a:r>
              <a:rPr lang="ru-RU" dirty="0">
                <a:solidFill>
                  <a:srgbClr val="FFFFFF"/>
                </a:solidFill>
              </a:rPr>
              <a:t>Начало расследования Министерства Юстиции США в 2007 </a:t>
            </a:r>
          </a:p>
          <a:p>
            <a:r>
              <a:rPr lang="ru-RU" dirty="0">
                <a:solidFill>
                  <a:srgbClr val="FFFFFF"/>
                </a:solidFill>
              </a:rPr>
              <a:t>Обвинения и штрафы: закрытие дела 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E640D7-1B12-42C0-882C-749353C5C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692" y="2177101"/>
            <a:ext cx="4159568" cy="21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CF20C-23E8-49A8-8853-0CEFBBF69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ru-RU" dirty="0"/>
              <a:t>Афера Флика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3487E-0DB8-46F0-B3C1-B3C0093C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rgbClr val="FFFFFF"/>
                </a:solidFill>
              </a:rPr>
              <a:t>1.Начало расследования в 1981 году </a:t>
            </a:r>
          </a:p>
          <a:p>
            <a:r>
              <a:rPr lang="ru-RU" sz="2000" dirty="0">
                <a:solidFill>
                  <a:srgbClr val="FFFFFF"/>
                </a:solidFill>
              </a:rPr>
              <a:t>2.Взятки концерна </a:t>
            </a:r>
            <a:r>
              <a:rPr lang="en-US" sz="2000" dirty="0">
                <a:solidFill>
                  <a:srgbClr val="FFFFFF"/>
                </a:solidFill>
              </a:rPr>
              <a:t>Flick </a:t>
            </a:r>
            <a:r>
              <a:rPr lang="ru-RU" sz="2000" dirty="0">
                <a:solidFill>
                  <a:srgbClr val="FFFFFF"/>
                </a:solidFill>
              </a:rPr>
              <a:t>депутатам от ХДС и СДП (6,5 миллионов марок)</a:t>
            </a:r>
          </a:p>
          <a:p>
            <a:r>
              <a:rPr lang="ru-RU" sz="2000" dirty="0">
                <a:solidFill>
                  <a:srgbClr val="FFFFFF"/>
                </a:solidFill>
              </a:rPr>
              <a:t>3.Забота о Боннском ландшафте </a:t>
            </a:r>
          </a:p>
          <a:p>
            <a:r>
              <a:rPr lang="ru-RU" sz="2000" dirty="0">
                <a:solidFill>
                  <a:srgbClr val="FFFFFF"/>
                </a:solidFill>
              </a:rPr>
              <a:t>4.Уклонение от уплаты налогов </a:t>
            </a:r>
          </a:p>
          <a:p>
            <a:r>
              <a:rPr lang="ru-RU" sz="2000" dirty="0">
                <a:solidFill>
                  <a:srgbClr val="FFFFFF"/>
                </a:solidFill>
              </a:rPr>
              <a:t>5.Снятие обвинений и закрытие дела 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ru-RU" sz="2000" dirty="0">
                <a:solidFill>
                  <a:srgbClr val="FFFFFF"/>
                </a:solidFill>
              </a:rPr>
              <a:t>6.Закон о политических партиях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ÐÑÐµÑÐ° Ð¤Ð»Ð¸ÐºÐ°: ÑÐ°Ð¼ÑÐ¹ Ð³ÑÐ¾Ð¼ÐºÐ¸Ð¹ ÐºÐ¾ÑÑÑÐ¿ÑÐ¸Ð¾Ð½Ð½ÑÐ¹ ÑÐºÐ°Ð½Ð´Ð°Ð» Ð² Ð¤Ð Ð Ð¸ ÐµÐ³Ð¾ Ð¿Ð¾ÑÐ»ÐµÐ´ÑÑÐ²Ð¸Ñ">
            <a:extLst>
              <a:ext uri="{FF2B5EF4-FFF2-40B4-BE49-F238E27FC236}">
                <a16:creationId xmlns:a16="http://schemas.microsoft.com/office/drawing/2014/main" id="{B630F702-342A-48EF-9921-31736BB45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92" y="1710827"/>
            <a:ext cx="4159568" cy="31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4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1129E0-EBF1-4B29-BAA3-08D5F314D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11" r="3" b="26235"/>
          <a:stretch/>
        </p:blipFill>
        <p:spPr>
          <a:xfrm>
            <a:off x="20" y="4571996"/>
            <a:ext cx="5315041" cy="2286002"/>
          </a:xfrm>
          <a:prstGeom prst="rect">
            <a:avLst/>
          </a:prstGeom>
        </p:spPr>
      </p:pic>
      <p:sp>
        <p:nvSpPr>
          <p:cNvPr id="21" name="Rectangle 14">
            <a:extLst>
              <a:ext uri="{FF2B5EF4-FFF2-40B4-BE49-F238E27FC236}">
                <a16:creationId xmlns:a16="http://schemas.microsoft.com/office/drawing/2014/main" id="{98D49316-27CF-4C3D-BE8C-042F06B89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C6686-8DF4-4100-8ADE-551E0877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ru-RU" sz="2600"/>
              <a:t>Хлопковое дело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3B8020-F213-4248-B001-95A11F7607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40" r="3" b="22238"/>
          <a:stretch/>
        </p:blipFill>
        <p:spPr>
          <a:xfrm>
            <a:off x="20" y="-2"/>
            <a:ext cx="5315041" cy="2286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A25A1B-CAA6-4EAF-9814-68E2D5858E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335" r="3" b="14417"/>
          <a:stretch/>
        </p:blipFill>
        <p:spPr>
          <a:xfrm>
            <a:off x="20" y="2285999"/>
            <a:ext cx="5315041" cy="2285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13A9902-1D86-468A-9F6E-3235B011E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732" y="2858703"/>
            <a:ext cx="5285791" cy="30425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FFFFFF"/>
                </a:solidFill>
              </a:rPr>
              <a:t>Взятка Бухарской ОБХСС и начало расследования в 1983 году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rgbClr val="FFFFFF"/>
                </a:solidFill>
              </a:rPr>
              <a:t>Создание специальной группы следователей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rgbClr val="FFFFFF"/>
                </a:solidFill>
              </a:rPr>
              <a:t>Арест представителей Джизакского хлопкоочистительного завода в 1984 году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rgbClr val="FFFFFF"/>
                </a:solidFill>
              </a:rPr>
              <a:t>Начало официального расследования по всей хлопкоочистительной промышленности в 1984 году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rgbClr val="FFFFFF"/>
                </a:solidFill>
              </a:rPr>
              <a:t>Обвинения и итоги дела</a:t>
            </a:r>
          </a:p>
        </p:txBody>
      </p:sp>
    </p:spTree>
    <p:extLst>
      <p:ext uri="{BB962C8B-B14F-4D97-AF65-F5344CB8AC3E}">
        <p14:creationId xmlns:p14="http://schemas.microsoft.com/office/powerpoint/2010/main" val="1267666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BEF558-75A4-421B-AE3E-77CDFFD00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8AD8FD-913F-4734-BF3C-4381D7E39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680" y="2638044"/>
            <a:ext cx="9591040" cy="310198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Андрианов В.Д. Бюрократия, коррупция и эффективность государственного управления: история и современность. М. : </a:t>
            </a:r>
            <a:r>
              <a:rPr lang="ru-RU" dirty="0" err="1"/>
              <a:t>Волтерс</a:t>
            </a:r>
            <a:r>
              <a:rPr lang="ru-RU" dirty="0"/>
              <a:t> </a:t>
            </a:r>
            <a:r>
              <a:rPr lang="ru-RU" dirty="0" err="1"/>
              <a:t>Куверс</a:t>
            </a:r>
            <a:r>
              <a:rPr lang="en-US" dirty="0"/>
              <a:t>, 2011. </a:t>
            </a:r>
            <a:r>
              <a:rPr lang="ru-RU" dirty="0"/>
              <a:t> 288 с.</a:t>
            </a:r>
          </a:p>
          <a:p>
            <a:pPr marL="0" indent="0" algn="just">
              <a:buNone/>
            </a:pPr>
            <a:r>
              <a:rPr lang="en-US" dirty="0"/>
              <a:t>Zinn D. L. </a:t>
            </a:r>
            <a:r>
              <a:rPr lang="en-US" dirty="0" err="1"/>
              <a:t>Raccomandazione</a:t>
            </a:r>
            <a:r>
              <a:rPr lang="en-US" dirty="0"/>
              <a:t>: </a:t>
            </a:r>
            <a:r>
              <a:rPr lang="en-US" dirty="0" err="1"/>
              <a:t>Clientilism</a:t>
            </a:r>
            <a:r>
              <a:rPr lang="en-US" dirty="0"/>
              <a:t> and Connections in Italy. N.-Y. : </a:t>
            </a:r>
            <a:r>
              <a:rPr lang="en-US" dirty="0" err="1"/>
              <a:t>Berghahn</a:t>
            </a:r>
            <a:r>
              <a:rPr lang="en-US" dirty="0"/>
              <a:t> books.  254 p.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363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4B737-3B16-4CE8-88A2-8FC9AB93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A5ED18-AEE9-4CD5-86DA-73A411F25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240" y="2414524"/>
            <a:ext cx="9113520" cy="42199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1.Fifa corruption crisis: Key questions answered. // BBC News .</a:t>
            </a:r>
            <a:r>
              <a:rPr lang="ru-RU" dirty="0"/>
              <a:t> </a:t>
            </a:r>
            <a:r>
              <a:rPr lang="en-US" dirty="0"/>
              <a:t>[</a:t>
            </a:r>
            <a:r>
              <a:rPr lang="ru-RU" dirty="0"/>
              <a:t>Электронный ресурс</a:t>
            </a:r>
            <a:r>
              <a:rPr lang="en-US" dirty="0"/>
              <a:t>]</a:t>
            </a:r>
            <a:r>
              <a:rPr lang="ru-RU" dirty="0"/>
              <a:t> </a:t>
            </a:r>
            <a:r>
              <a:rPr lang="en-US" dirty="0"/>
              <a:t>URL: https://www.bbc.com/news/world-europe-32897066. (</a:t>
            </a:r>
            <a:r>
              <a:rPr lang="ru-RU" dirty="0"/>
              <a:t>дата обращения:03.06.2019)</a:t>
            </a:r>
          </a:p>
          <a:p>
            <a:pPr algn="just"/>
            <a:r>
              <a:rPr lang="en-US" dirty="0"/>
              <a:t>2.How the FBI won ‘the World Cup of fraud’ as FIFA scandal arrives in court. // The Guardian. [</a:t>
            </a:r>
            <a:r>
              <a:rPr lang="ru-RU" dirty="0"/>
              <a:t>Электронный ресурс</a:t>
            </a:r>
            <a:r>
              <a:rPr lang="en-US" dirty="0"/>
              <a:t>]</a:t>
            </a:r>
            <a:r>
              <a:rPr lang="ru-RU" dirty="0"/>
              <a:t> </a:t>
            </a:r>
            <a:r>
              <a:rPr lang="en-US" dirty="0"/>
              <a:t>URL: https://www.theguardian.com/football/2017/nov/06/fifa-scandal-fbi-new-york-trial-chuck-blazer-sepp-blatter</a:t>
            </a:r>
            <a:r>
              <a:rPr lang="ru-RU" dirty="0"/>
              <a:t> </a:t>
            </a:r>
            <a:r>
              <a:rPr lang="en-US" dirty="0"/>
              <a:t>(</a:t>
            </a:r>
            <a:r>
              <a:rPr lang="ru-RU" dirty="0"/>
              <a:t>дата обращения:03.06.2019)</a:t>
            </a:r>
          </a:p>
          <a:p>
            <a:pPr algn="just"/>
            <a:r>
              <a:rPr lang="en-US" dirty="0"/>
              <a:t>3.Petrobras in $853m settlement of bribery case that rocked Brazil. // The Financial Times. [</a:t>
            </a:r>
            <a:r>
              <a:rPr lang="ru-RU" dirty="0"/>
              <a:t>Электронный ресурс</a:t>
            </a:r>
            <a:r>
              <a:rPr lang="en-US" dirty="0"/>
              <a:t>]</a:t>
            </a:r>
            <a:r>
              <a:rPr lang="ru-RU" dirty="0"/>
              <a:t> </a:t>
            </a:r>
            <a:r>
              <a:rPr lang="en-US" dirty="0"/>
              <a:t>URL:https://www.ft.com/content/686db098-c252-11e8-95b1-d36dfef1b89a (</a:t>
            </a:r>
            <a:r>
              <a:rPr lang="ru-RU" dirty="0"/>
              <a:t>дата обращения:03.06.2019)</a:t>
            </a:r>
            <a:endParaRPr lang="en-US" dirty="0"/>
          </a:p>
          <a:p>
            <a:pPr algn="just" fontAlgn="base"/>
            <a:r>
              <a:rPr lang="en-US" dirty="0"/>
              <a:t>4.Petrobras hit with $853m corruption fine. // BBC News. . [</a:t>
            </a:r>
            <a:r>
              <a:rPr lang="ru-RU" dirty="0"/>
              <a:t>Электронный ресурс</a:t>
            </a:r>
            <a:r>
              <a:rPr lang="en-US" dirty="0"/>
              <a:t>]</a:t>
            </a:r>
            <a:r>
              <a:rPr lang="ru-RU" dirty="0"/>
              <a:t> </a:t>
            </a:r>
            <a:r>
              <a:rPr lang="en-US" dirty="0"/>
              <a:t>URL: https://www.bbc.com/news/business-45670510 (</a:t>
            </a:r>
            <a:r>
              <a:rPr lang="ru-RU" dirty="0"/>
              <a:t>дата обращения:03.06.2019)</a:t>
            </a:r>
            <a:endParaRPr lang="en-US" dirty="0"/>
          </a:p>
          <a:p>
            <a:pPr algn="just"/>
            <a:r>
              <a:rPr lang="en-US" dirty="0"/>
              <a:t>5.</a:t>
            </a:r>
            <a:r>
              <a:rPr lang="ru-RU" dirty="0"/>
              <a:t>"Крупнейшее в истории коррупционное дело": почему его не могут распутать?</a:t>
            </a:r>
            <a:r>
              <a:rPr lang="en-US" dirty="0"/>
              <a:t> //</a:t>
            </a:r>
            <a:r>
              <a:rPr lang="ru-RU" dirty="0"/>
              <a:t> </a:t>
            </a:r>
            <a:r>
              <a:rPr lang="en-US" dirty="0"/>
              <a:t>BBC News Russian. [</a:t>
            </a:r>
            <a:r>
              <a:rPr lang="ru-RU" dirty="0"/>
              <a:t>Электронный ресурс</a:t>
            </a:r>
            <a:r>
              <a:rPr lang="en-US" dirty="0"/>
              <a:t>]</a:t>
            </a:r>
            <a:r>
              <a:rPr lang="ru-RU" dirty="0"/>
              <a:t> </a:t>
            </a:r>
            <a:r>
              <a:rPr lang="en-US" dirty="0"/>
              <a:t>URL:</a:t>
            </a:r>
            <a:r>
              <a:rPr lang="ru-RU" dirty="0"/>
              <a:t> </a:t>
            </a:r>
            <a:r>
              <a:rPr lang="en-US" dirty="0"/>
              <a:t>https://www.bbc.com/russian/features-43859049 (</a:t>
            </a:r>
            <a:r>
              <a:rPr lang="ru-RU" dirty="0"/>
              <a:t>дата обращения:03.06.2019)</a:t>
            </a:r>
          </a:p>
          <a:p>
            <a:pPr algn="just"/>
            <a:r>
              <a:rPr lang="en-US" dirty="0"/>
              <a:t>6.Daimler settles US bribery charges. // The Guardian. [</a:t>
            </a:r>
            <a:r>
              <a:rPr lang="ru-RU" dirty="0"/>
              <a:t>Электронный ресурс</a:t>
            </a:r>
            <a:r>
              <a:rPr lang="en-US" dirty="0"/>
              <a:t>]</a:t>
            </a:r>
            <a:r>
              <a:rPr lang="ru-RU" dirty="0"/>
              <a:t> </a:t>
            </a:r>
            <a:r>
              <a:rPr lang="en-US" dirty="0"/>
              <a:t>URL: https://www.theguardian.com/business/2010/mar/24/daimler-settles-us-bribery-charges (</a:t>
            </a:r>
            <a:r>
              <a:rPr lang="ru-RU" dirty="0"/>
              <a:t>дата обращения:03.06.2019)</a:t>
            </a:r>
            <a:endParaRPr lang="en-US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220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A23E6-4BD7-4D96-A620-B0CAC02B0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589AB5-491C-436A-8663-F6DAAA163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840" y="2225040"/>
            <a:ext cx="9418320" cy="439928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1.Damiler agrees $185m fine to settle US corruption investigation [</a:t>
            </a:r>
            <a:r>
              <a:rPr lang="ru-RU" dirty="0"/>
              <a:t>Электронный ресурс</a:t>
            </a:r>
            <a:r>
              <a:rPr lang="en-US" dirty="0"/>
              <a:t>]</a:t>
            </a:r>
            <a:r>
              <a:rPr lang="ru-RU" dirty="0"/>
              <a:t> </a:t>
            </a:r>
            <a:r>
              <a:rPr lang="en-US" dirty="0"/>
              <a:t>URL: https://www.theguardian.com/business/2010/mar/24/daimler-fine-corruption-investigation (</a:t>
            </a:r>
            <a:r>
              <a:rPr lang="ru-RU" dirty="0"/>
              <a:t>дата обращения:03.06.2019)</a:t>
            </a:r>
            <a:endParaRPr lang="en-US" dirty="0"/>
          </a:p>
          <a:p>
            <a:pPr algn="just"/>
            <a:r>
              <a:rPr lang="en-US" dirty="0"/>
              <a:t>2.</a:t>
            </a:r>
            <a:r>
              <a:rPr lang="ru-RU" dirty="0"/>
              <a:t>"Мабетекс" не ловится</a:t>
            </a:r>
            <a:r>
              <a:rPr lang="en-US" dirty="0"/>
              <a:t>. //</a:t>
            </a:r>
            <a:r>
              <a:rPr lang="ru-RU" dirty="0"/>
              <a:t> Коммерсант. </a:t>
            </a:r>
            <a:r>
              <a:rPr lang="en-US" dirty="0"/>
              <a:t>[</a:t>
            </a:r>
            <a:r>
              <a:rPr lang="ru-RU" dirty="0"/>
              <a:t>Электронный ресурс</a:t>
            </a:r>
            <a:r>
              <a:rPr lang="en-US" dirty="0"/>
              <a:t>]</a:t>
            </a:r>
            <a:r>
              <a:rPr lang="ru-RU" dirty="0"/>
              <a:t> </a:t>
            </a:r>
            <a:r>
              <a:rPr lang="en-US" dirty="0"/>
              <a:t>URL:</a:t>
            </a:r>
            <a:r>
              <a:rPr lang="ru-RU" dirty="0"/>
              <a:t> </a:t>
            </a:r>
            <a:r>
              <a:rPr lang="en-US" dirty="0"/>
              <a:t>https://www.kommersant.ru/doc/16793 (</a:t>
            </a:r>
            <a:r>
              <a:rPr lang="ru-RU" dirty="0"/>
              <a:t>дата обращения:03.06.2019)</a:t>
            </a:r>
          </a:p>
          <a:p>
            <a:pPr algn="just"/>
            <a:r>
              <a:rPr lang="en-US" dirty="0"/>
              <a:t>3.Airbus ordered to pay $99 million fine in Eurofighter case. // Reuters [</a:t>
            </a:r>
            <a:r>
              <a:rPr lang="ru-RU" dirty="0"/>
              <a:t>Электронный ресурс</a:t>
            </a:r>
            <a:r>
              <a:rPr lang="en-US" dirty="0"/>
              <a:t>]</a:t>
            </a:r>
            <a:r>
              <a:rPr lang="ru-RU" dirty="0"/>
              <a:t> </a:t>
            </a:r>
            <a:r>
              <a:rPr lang="en-US" dirty="0"/>
              <a:t>URL: https://www.reuters.com/article/us-airbus-nl-court/airbus-ordered-to-pay-99-million-fine-in-eurofighter-case-idUSKBN1FT2GB (</a:t>
            </a:r>
            <a:r>
              <a:rPr lang="ru-RU" dirty="0"/>
              <a:t>дата обращения:03.06.2019)</a:t>
            </a:r>
            <a:endParaRPr lang="en-US" dirty="0"/>
          </a:p>
          <a:p>
            <a:pPr algn="just"/>
            <a:r>
              <a:rPr lang="en-US" dirty="0"/>
              <a:t>4.</a:t>
            </a:r>
            <a:r>
              <a:rPr lang="ru-RU" dirty="0"/>
              <a:t>Дело Жака Ширака о хищении госсредств в пятницу могут передать в суд</a:t>
            </a:r>
            <a:r>
              <a:rPr lang="en-US" dirty="0"/>
              <a:t>. //</a:t>
            </a:r>
            <a:r>
              <a:rPr lang="ru-RU" dirty="0"/>
              <a:t> РИА Новости. </a:t>
            </a:r>
            <a:r>
              <a:rPr lang="en-US" dirty="0"/>
              <a:t> [</a:t>
            </a:r>
            <a:r>
              <a:rPr lang="ru-RU" dirty="0"/>
              <a:t>Электронный ресурс</a:t>
            </a:r>
            <a:r>
              <a:rPr lang="en-US" dirty="0"/>
              <a:t>] URL:</a:t>
            </a:r>
            <a:r>
              <a:rPr lang="ru-RU" dirty="0"/>
              <a:t> </a:t>
            </a:r>
            <a:r>
              <a:rPr lang="en-US" dirty="0"/>
              <a:t>https://ria.ru/20091029/191213293.html. (</a:t>
            </a:r>
            <a:r>
              <a:rPr lang="ru-RU" dirty="0"/>
              <a:t>дата обращения</a:t>
            </a:r>
            <a:r>
              <a:rPr lang="en-US" dirty="0"/>
              <a:t>:</a:t>
            </a:r>
            <a:r>
              <a:rPr lang="ru-RU" dirty="0"/>
              <a:t> 29.05.2019</a:t>
            </a:r>
            <a:r>
              <a:rPr lang="en-US" dirty="0"/>
              <a:t>)</a:t>
            </a:r>
            <a:endParaRPr lang="ru-RU" dirty="0"/>
          </a:p>
          <a:p>
            <a:pPr algn="just"/>
            <a:r>
              <a:rPr lang="en-US" dirty="0"/>
              <a:t>5.</a:t>
            </a:r>
            <a:r>
              <a:rPr lang="ru-RU" dirty="0"/>
              <a:t>Во Франции судят Жака Ширака по обвинению в коррупции</a:t>
            </a:r>
            <a:r>
              <a:rPr lang="en-US" dirty="0"/>
              <a:t>. //</a:t>
            </a:r>
            <a:r>
              <a:rPr lang="ru-RU" dirty="0"/>
              <a:t> </a:t>
            </a:r>
            <a:r>
              <a:rPr lang="en-US" dirty="0"/>
              <a:t>BBC News Russian..  [</a:t>
            </a:r>
            <a:r>
              <a:rPr lang="ru-RU" dirty="0"/>
              <a:t>Электронный ресурс</a:t>
            </a:r>
            <a:r>
              <a:rPr lang="en-US" dirty="0"/>
              <a:t>] URL:</a:t>
            </a:r>
            <a:r>
              <a:rPr lang="ru-RU" dirty="0"/>
              <a:t> </a:t>
            </a:r>
            <a:r>
              <a:rPr lang="en-US" dirty="0"/>
              <a:t>https://www.bbc.com/russian/international/2011/03/110307_chirac_trial. (</a:t>
            </a:r>
            <a:r>
              <a:rPr lang="ru-RU" dirty="0"/>
              <a:t>дата обращения</a:t>
            </a:r>
            <a:r>
              <a:rPr lang="en-US" dirty="0"/>
              <a:t>:</a:t>
            </a:r>
            <a:r>
              <a:rPr lang="ru-RU" dirty="0"/>
              <a:t> 29.05.2019</a:t>
            </a:r>
            <a:r>
              <a:rPr lang="en-US" dirty="0"/>
              <a:t>)</a:t>
            </a:r>
            <a:endParaRPr lang="ru-RU" dirty="0"/>
          </a:p>
          <a:p>
            <a:pPr algn="just"/>
            <a:r>
              <a:rPr lang="en-US" dirty="0"/>
              <a:t>6.BAE Systems: timeline of bribery allegations. // The Telegraph [</a:t>
            </a:r>
            <a:r>
              <a:rPr lang="ru-RU" dirty="0"/>
              <a:t>Электронный ресурс</a:t>
            </a:r>
            <a:r>
              <a:rPr lang="en-US" dirty="0"/>
              <a:t>] URL:  https://www.telegraph.co.uk/finance/newsbysector/industry/defence/8216172/BAE-Systems-timeline-of-bribery-allegations.html (</a:t>
            </a:r>
            <a:r>
              <a:rPr lang="ru-RU" dirty="0"/>
              <a:t>дата обращения</a:t>
            </a:r>
            <a:r>
              <a:rPr lang="en-US" dirty="0"/>
              <a:t>:</a:t>
            </a:r>
            <a:r>
              <a:rPr lang="ru-RU" dirty="0"/>
              <a:t> 29.05.2019</a:t>
            </a:r>
            <a:r>
              <a:rPr lang="en-US" dirty="0"/>
              <a:t>)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171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A23E6-4BD7-4D96-A620-B0CAC02B0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589AB5-491C-436A-8663-F6DAAA163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560" y="2438400"/>
            <a:ext cx="8788400" cy="425704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1.</a:t>
            </a:r>
            <a:r>
              <a:rPr lang="ru-RU" dirty="0"/>
              <a:t>Афера Флика: самый громкий коррупционный скандал в ФРГ и его последствия</a:t>
            </a:r>
            <a:r>
              <a:rPr lang="en-US" dirty="0"/>
              <a:t>. //</a:t>
            </a:r>
            <a:r>
              <a:rPr lang="ru-RU" dirty="0"/>
              <a:t> Право</a:t>
            </a:r>
            <a:r>
              <a:rPr lang="en-US" dirty="0"/>
              <a:t>.Ru [</a:t>
            </a:r>
            <a:r>
              <a:rPr lang="ru-RU" dirty="0"/>
              <a:t>Электронный ресурс</a:t>
            </a:r>
            <a:r>
              <a:rPr lang="en-US" dirty="0"/>
              <a:t>] URL: </a:t>
            </a:r>
            <a:r>
              <a:rPr lang="ru-RU" dirty="0"/>
              <a:t> </a:t>
            </a:r>
            <a:r>
              <a:rPr lang="en-US" dirty="0"/>
              <a:t>https://pravo.ru/process/view/49124/ (</a:t>
            </a:r>
            <a:r>
              <a:rPr lang="ru-RU" dirty="0"/>
              <a:t>дата обращения</a:t>
            </a:r>
            <a:r>
              <a:rPr lang="en-US" dirty="0"/>
              <a:t>:</a:t>
            </a:r>
            <a:r>
              <a:rPr lang="ru-RU" dirty="0"/>
              <a:t> 29.05.2019</a:t>
            </a:r>
            <a:r>
              <a:rPr lang="en-US" dirty="0"/>
              <a:t>)</a:t>
            </a:r>
            <a:endParaRPr lang="ru-RU" dirty="0"/>
          </a:p>
          <a:p>
            <a:pPr algn="just"/>
            <a:r>
              <a:rPr lang="en-US" dirty="0"/>
              <a:t>2.</a:t>
            </a:r>
            <a:r>
              <a:rPr lang="ru-RU" dirty="0"/>
              <a:t>Как «хлопковое дело» в Узбекистане привело к развалу СССР</a:t>
            </a:r>
            <a:r>
              <a:rPr lang="en-US" dirty="0"/>
              <a:t>. //</a:t>
            </a:r>
            <a:r>
              <a:rPr lang="ru-RU" dirty="0"/>
              <a:t> Комсомольская правда </a:t>
            </a:r>
            <a:r>
              <a:rPr lang="en-US" dirty="0"/>
              <a:t> [</a:t>
            </a:r>
            <a:r>
              <a:rPr lang="ru-RU" dirty="0"/>
              <a:t>Электронный ресурс</a:t>
            </a:r>
            <a:r>
              <a:rPr lang="en-US" dirty="0"/>
              <a:t>] URL:</a:t>
            </a:r>
            <a:r>
              <a:rPr lang="ru-RU" dirty="0"/>
              <a:t> </a:t>
            </a:r>
            <a:r>
              <a:rPr lang="en-US" dirty="0"/>
              <a:t>https://www.kp.ru/daily/26752/3782842/ (</a:t>
            </a:r>
            <a:r>
              <a:rPr lang="ru-RU" dirty="0"/>
              <a:t>дата обращения</a:t>
            </a:r>
            <a:r>
              <a:rPr lang="en-US" dirty="0"/>
              <a:t>:</a:t>
            </a:r>
            <a:r>
              <a:rPr lang="ru-RU" dirty="0"/>
              <a:t> 29.05.2019</a:t>
            </a:r>
            <a:r>
              <a:rPr lang="en-US" dirty="0"/>
              <a:t>)</a:t>
            </a:r>
            <a:endParaRPr lang="ru-RU" dirty="0"/>
          </a:p>
          <a:p>
            <a:pPr algn="just"/>
            <a:r>
              <a:rPr lang="en-US" dirty="0"/>
              <a:t>3.</a:t>
            </a:r>
            <a:r>
              <a:rPr lang="ru-RU" dirty="0"/>
              <a:t>«Массы быстро забыли Гдляна и Иванова и возненавидели Ельцина» </a:t>
            </a:r>
            <a:r>
              <a:rPr lang="en-US" dirty="0"/>
              <a:t>. //</a:t>
            </a:r>
            <a:r>
              <a:rPr lang="ru-RU" dirty="0"/>
              <a:t> </a:t>
            </a:r>
            <a:r>
              <a:rPr lang="en-US" dirty="0"/>
              <a:t>Lenta.ru [</a:t>
            </a:r>
            <a:r>
              <a:rPr lang="ru-RU" dirty="0"/>
              <a:t>Электронный ресурс</a:t>
            </a:r>
            <a:r>
              <a:rPr lang="en-US" dirty="0"/>
              <a:t>] URL: </a:t>
            </a:r>
            <a:r>
              <a:rPr lang="ru-RU" dirty="0"/>
              <a:t> </a:t>
            </a:r>
            <a:r>
              <a:rPr lang="en-US" dirty="0"/>
              <a:t>https://lenta.ru/articles/2015/05/18/luchinsky/ (</a:t>
            </a:r>
            <a:r>
              <a:rPr lang="ru-RU" dirty="0"/>
              <a:t>дата обращения</a:t>
            </a:r>
            <a:r>
              <a:rPr lang="en-US" dirty="0"/>
              <a:t>:</a:t>
            </a:r>
            <a:r>
              <a:rPr lang="ru-RU" dirty="0"/>
              <a:t> 29.05.2019</a:t>
            </a:r>
            <a:r>
              <a:rPr lang="en-US" dirty="0"/>
              <a:t>)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359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60AC2-98EE-480E-AD8B-74FB9D977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ru-RU" sz="2000"/>
              <a:t>Причины проведения Операция «Чистые Руки» (1992-1993)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984C8B-7682-44E7-A8B1-6BEB4E2E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Распространенность политических убийств и похищений </a:t>
            </a:r>
          </a:p>
          <a:p>
            <a:r>
              <a:rPr lang="ru-RU" sz="2400" dirty="0"/>
              <a:t>Институционализированный характер коррупции </a:t>
            </a:r>
          </a:p>
          <a:p>
            <a:r>
              <a:rPr lang="ru-RU" sz="2400" dirty="0"/>
              <a:t>Безнаказанность представителей мафиозных группировок</a:t>
            </a:r>
          </a:p>
          <a:p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DC8D9B-9228-4F6D-9799-FC752A892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789" y="1896653"/>
            <a:ext cx="4782312" cy="307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4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F8D4B-30E9-44F2-9569-163D3191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ru-RU"/>
              <a:t>Операция Чистые руки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2B6BFB-91E1-4770-8A40-A0C770932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58703"/>
            <a:ext cx="4475892" cy="304254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Начало операции (А. </a:t>
            </a:r>
            <a:r>
              <a:rPr lang="ru-RU" dirty="0" err="1">
                <a:solidFill>
                  <a:srgbClr val="FFFFFF"/>
                </a:solidFill>
              </a:rPr>
              <a:t>Ди</a:t>
            </a:r>
            <a:r>
              <a:rPr lang="ru-RU" dirty="0">
                <a:solidFill>
                  <a:srgbClr val="FFFFFF"/>
                </a:solidFill>
              </a:rPr>
              <a:t> Пьетро): предъявление обвинений Марио </a:t>
            </a:r>
            <a:r>
              <a:rPr lang="ru-RU" dirty="0" err="1">
                <a:solidFill>
                  <a:srgbClr val="FFFFFF"/>
                </a:solidFill>
              </a:rPr>
              <a:t>Кьеза</a:t>
            </a:r>
            <a:endParaRPr lang="ru-RU" dirty="0">
              <a:solidFill>
                <a:srgbClr val="FFFFFF"/>
              </a:solidFill>
            </a:endParaRPr>
          </a:p>
          <a:p>
            <a:r>
              <a:rPr lang="ru-RU" dirty="0">
                <a:solidFill>
                  <a:srgbClr val="FFFFFF"/>
                </a:solidFill>
              </a:rPr>
              <a:t>Предъявление обвинений государственным и партийным деятелям республики</a:t>
            </a:r>
          </a:p>
          <a:p>
            <a:r>
              <a:rPr lang="ru-RU" dirty="0">
                <a:solidFill>
                  <a:srgbClr val="FFFFFF"/>
                </a:solidFill>
              </a:rPr>
              <a:t>Предъявление обвинений менеджерам и владельцам итальянских корпораций</a:t>
            </a:r>
          </a:p>
          <a:p>
            <a:r>
              <a:rPr lang="ru-RU" dirty="0">
                <a:solidFill>
                  <a:srgbClr val="FFFFFF"/>
                </a:solidFill>
              </a:rPr>
              <a:t>Попытки заблокировать расследование и обвинения против прокуроров</a:t>
            </a:r>
          </a:p>
          <a:p>
            <a:endParaRPr lang="ru-RU" dirty="0">
              <a:solidFill>
                <a:srgbClr val="FFFFFF"/>
              </a:solidFill>
            </a:endParaRPr>
          </a:p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6E6FE6-854F-4DBA-94D1-6E5B0BFFA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692" y="1903207"/>
            <a:ext cx="4159568" cy="273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9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0E803-DBAD-473A-AF34-F2F666BD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Последствия операции для политической системы Италии 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7A090A9-788F-4A0A-8DA8-F6571485CC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037919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321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F4FBE-FD51-42C0-8082-B34A088D5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Коррупционный скандал в ФИФА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AB1CE9-B7CC-4846-9A00-BAD10238F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Коррупционные схемы в руководстве ФИФА </a:t>
            </a:r>
          </a:p>
          <a:p>
            <a:r>
              <a:rPr lang="ru-RU" dirty="0">
                <a:solidFill>
                  <a:schemeClr val="bg1"/>
                </a:solidFill>
              </a:rPr>
              <a:t>Арест представителей ФИФА и роль США</a:t>
            </a:r>
          </a:p>
          <a:p>
            <a:r>
              <a:rPr lang="ru-RU" dirty="0">
                <a:solidFill>
                  <a:schemeClr val="bg1"/>
                </a:solidFill>
              </a:rPr>
              <a:t>Отставка президента ФИФА Йозефа Блаттера </a:t>
            </a:r>
          </a:p>
          <a:p>
            <a:r>
              <a:rPr lang="ru-RU" dirty="0">
                <a:solidFill>
                  <a:schemeClr val="bg1"/>
                </a:solidFill>
              </a:rPr>
              <a:t>Распределение мест на Чемпионаты Мира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3A9422-A7F2-4FA9-AA8C-AE6F6F272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262372"/>
            <a:ext cx="6250769" cy="417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2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8DD86-9A66-4115-8037-91D351A31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964692"/>
            <a:ext cx="5928637" cy="1188720"/>
          </a:xfrm>
        </p:spPr>
        <p:txBody>
          <a:bodyPr>
            <a:normAutofit/>
          </a:bodyPr>
          <a:lstStyle/>
          <a:p>
            <a:r>
              <a:rPr lang="ru-RU"/>
              <a:t>Дело </a:t>
            </a:r>
            <a:r>
              <a:rPr lang="en-US"/>
              <a:t>PEtrobras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3709C7-DF2E-4C20-962D-042619075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38044"/>
            <a:ext cx="5925312" cy="3101983"/>
          </a:xfrm>
        </p:spPr>
        <p:txBody>
          <a:bodyPr>
            <a:normAutofit/>
          </a:bodyPr>
          <a:lstStyle/>
          <a:p>
            <a:r>
              <a:rPr lang="ru-RU" sz="2400" dirty="0"/>
              <a:t>Получение взяток за предоставление выгодных контрактов и подрядов </a:t>
            </a:r>
          </a:p>
          <a:p>
            <a:r>
              <a:rPr lang="ru-RU" sz="2400" dirty="0"/>
              <a:t>Подкуп политиков и незаконное финансирование политических партий</a:t>
            </a:r>
          </a:p>
          <a:p>
            <a:r>
              <a:rPr lang="ru-RU" sz="2400" dirty="0"/>
              <a:t>Роль США в антикоррупционном расследовании </a:t>
            </a:r>
          </a:p>
          <a:p>
            <a:r>
              <a:rPr lang="ru-RU" sz="2400" dirty="0"/>
              <a:t>Последствия для бразильской политики</a:t>
            </a:r>
          </a:p>
          <a:p>
            <a:endParaRPr lang="ru-RU" dirty="0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81C0B619-B9EE-4BCF-BD21-2FDD9F308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D1D6F7-9DAC-4321-A8C7-439E93207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6220" y="315301"/>
            <a:ext cx="4014216" cy="5623561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EF445C-76AB-4142-9B48-D79C0DB4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0812" y="479893"/>
            <a:ext cx="3685032" cy="52943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7B716C-23FD-4CC4-A5E5-468147C01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7" r="3759" b="-2"/>
          <a:stretch/>
        </p:blipFill>
        <p:spPr>
          <a:xfrm>
            <a:off x="8186411" y="665018"/>
            <a:ext cx="3353834" cy="20324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AA5ABA-E87F-4E32-B4A0-5F29332282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69" r="-2" b="-2"/>
          <a:stretch/>
        </p:blipFill>
        <p:spPr>
          <a:xfrm>
            <a:off x="8186411" y="2854035"/>
            <a:ext cx="3353834" cy="276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2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E29C8-5592-48F6-B83A-7BFEF9282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8" y="964692"/>
            <a:ext cx="6092952" cy="1188720"/>
          </a:xfrm>
        </p:spPr>
        <p:txBody>
          <a:bodyPr>
            <a:normAutofit/>
          </a:bodyPr>
          <a:lstStyle/>
          <a:p>
            <a:r>
              <a:rPr lang="ru-RU" dirty="0"/>
              <a:t>Дело </a:t>
            </a:r>
            <a:r>
              <a:rPr lang="en-US" dirty="0" err="1"/>
              <a:t>DAimler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73C4FC-0E6D-4937-912A-7431AFACD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36" y="964692"/>
            <a:ext cx="3463822" cy="2303442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1BD150-1F1E-4EB1-BAF1-89E28384D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1" y="4373328"/>
            <a:ext cx="3707652" cy="696512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FA701AA-F528-4629-B677-FAC061945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646" y="2475145"/>
            <a:ext cx="6142233" cy="3409259"/>
          </a:xfrm>
        </p:spPr>
        <p:txBody>
          <a:bodyPr>
            <a:normAutofit/>
          </a:bodyPr>
          <a:lstStyle/>
          <a:p>
            <a:r>
              <a:rPr lang="ru-RU" sz="2400" dirty="0"/>
              <a:t>Инициирование расследование в США</a:t>
            </a:r>
          </a:p>
          <a:p>
            <a:r>
              <a:rPr lang="ru-RU" sz="2400" dirty="0"/>
              <a:t>Суть коррупционной схемы </a:t>
            </a:r>
            <a:r>
              <a:rPr lang="en-US" sz="2400" dirty="0"/>
              <a:t>Daimler </a:t>
            </a:r>
            <a:endParaRPr lang="ru-RU" sz="2400" dirty="0"/>
          </a:p>
          <a:p>
            <a:r>
              <a:rPr lang="ru-RU" sz="2400" dirty="0"/>
              <a:t>Преступления на территории России </a:t>
            </a:r>
          </a:p>
          <a:p>
            <a:r>
              <a:rPr lang="ru-RU" sz="2400" dirty="0"/>
              <a:t>Последствия для Даймлер</a:t>
            </a:r>
          </a:p>
        </p:txBody>
      </p:sp>
    </p:spTree>
    <p:extLst>
      <p:ext uri="{BB962C8B-B14F-4D97-AF65-F5344CB8AC3E}">
        <p14:creationId xmlns:p14="http://schemas.microsoft.com/office/powerpoint/2010/main" val="249670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к, мужчина, костюм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BFBF62D-5654-429B-B474-3377F5865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45" r="3" b="21280"/>
          <a:stretch/>
        </p:blipFill>
        <p:spPr>
          <a:xfrm>
            <a:off x="20" y="4571997"/>
            <a:ext cx="5315041" cy="22860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8D49316-27CF-4C3D-BE8C-042F06B89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72DA9-BCE8-4636-B813-78707FF16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ru-RU" sz="2600"/>
              <a:t>Дело </a:t>
            </a:r>
            <a:r>
              <a:rPr lang="en-US" sz="2600"/>
              <a:t>Mabetex</a:t>
            </a:r>
            <a:endParaRPr lang="ru-RU" sz="26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2A224A-2265-4599-BCDE-F19451B91E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89" r="1" b="6992"/>
          <a:stretch/>
        </p:blipFill>
        <p:spPr>
          <a:xfrm>
            <a:off x="20" y="-2"/>
            <a:ext cx="5315041" cy="2286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мужчина, костюм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018219BA-92B6-42AF-BA9E-7C5CD8B735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98" r="3" b="22927"/>
          <a:stretch/>
        </p:blipFill>
        <p:spPr>
          <a:xfrm>
            <a:off x="20" y="2285998"/>
            <a:ext cx="5315041" cy="2285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86082C3-5D68-4E3E-8E3A-793C0AE92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268" y="2857982"/>
            <a:ext cx="5285791" cy="3042547"/>
          </a:xfrm>
        </p:spPr>
        <p:txBody>
          <a:bodyPr anchor="ctr"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Начало коррупционного скандала в Швейцарии </a:t>
            </a:r>
          </a:p>
          <a:p>
            <a:r>
              <a:rPr lang="ru-RU" dirty="0">
                <a:solidFill>
                  <a:srgbClr val="FFFFFF"/>
                </a:solidFill>
              </a:rPr>
              <a:t>Начало расследования в России </a:t>
            </a:r>
          </a:p>
          <a:p>
            <a:r>
              <a:rPr lang="ru-RU" dirty="0">
                <a:solidFill>
                  <a:srgbClr val="FFFFFF"/>
                </a:solidFill>
              </a:rPr>
              <a:t>Расследование в отношении </a:t>
            </a:r>
            <a:r>
              <a:rPr lang="en-US" dirty="0">
                <a:solidFill>
                  <a:srgbClr val="FFFFFF"/>
                </a:solidFill>
              </a:rPr>
              <a:t>Mabetex </a:t>
            </a:r>
            <a:endParaRPr lang="ru-RU" dirty="0">
              <a:solidFill>
                <a:srgbClr val="FFFFFF"/>
              </a:solidFill>
            </a:endParaRPr>
          </a:p>
          <a:p>
            <a:r>
              <a:rPr lang="ru-RU" dirty="0">
                <a:solidFill>
                  <a:srgbClr val="FFFFFF"/>
                </a:solidFill>
              </a:rPr>
              <a:t>Обвинение </a:t>
            </a:r>
            <a:r>
              <a:rPr lang="ru-RU" dirty="0" err="1">
                <a:solidFill>
                  <a:srgbClr val="FFFFFF"/>
                </a:solidFill>
              </a:rPr>
              <a:t>Бехджета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Пацолли</a:t>
            </a:r>
            <a:r>
              <a:rPr lang="ru-RU" dirty="0">
                <a:solidFill>
                  <a:srgbClr val="FFFFFF"/>
                </a:solidFill>
              </a:rPr>
              <a:t> </a:t>
            </a:r>
          </a:p>
          <a:p>
            <a:r>
              <a:rPr lang="ru-RU" dirty="0">
                <a:solidFill>
                  <a:srgbClr val="FFFFFF"/>
                </a:solidFill>
              </a:rPr>
              <a:t>Арест Павла Бородина в Швейцарии </a:t>
            </a:r>
          </a:p>
          <a:p>
            <a:r>
              <a:rPr lang="ru-RU" dirty="0">
                <a:solidFill>
                  <a:srgbClr val="FFFFFF"/>
                </a:solidFill>
              </a:rPr>
              <a:t>Прекращение дела и снятие обвинений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15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40C837-4B47-47C4-BCB3-95D55D600C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07" r="3" b="15880"/>
          <a:stretch/>
        </p:blipFill>
        <p:spPr>
          <a:xfrm>
            <a:off x="20" y="3429001"/>
            <a:ext cx="5315041" cy="3429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E1D4842-F208-47E0-A3A4-6469A9F04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ECB89-EAC1-4808-A6D1-B1EA8222A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ru-RU" dirty="0"/>
              <a:t>Дело </a:t>
            </a:r>
            <a:r>
              <a:rPr lang="en-US" dirty="0"/>
              <a:t>Eurofighter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946D83-A16C-4B7D-805C-ABBDE07EA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6" r="22193" b="1"/>
          <a:stretch/>
        </p:blipFill>
        <p:spPr>
          <a:xfrm>
            <a:off x="20" y="-2"/>
            <a:ext cx="5315041" cy="342900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EAA4B39-D5C7-4CAB-8007-F24824F91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732" y="2858703"/>
            <a:ext cx="5285791" cy="304254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Продажа истребителей </a:t>
            </a:r>
            <a:r>
              <a:rPr lang="en-US" dirty="0">
                <a:solidFill>
                  <a:srgbClr val="FFFFFF"/>
                </a:solidFill>
              </a:rPr>
              <a:t>Eurofighter Typhoon </a:t>
            </a:r>
          </a:p>
          <a:p>
            <a:r>
              <a:rPr lang="ru-RU" dirty="0">
                <a:solidFill>
                  <a:srgbClr val="FFFFFF"/>
                </a:solidFill>
              </a:rPr>
              <a:t>Расследование прокуратуры Мюнхена: подкуп представителей власти </a:t>
            </a:r>
          </a:p>
          <a:p>
            <a:r>
              <a:rPr lang="ru-RU" dirty="0">
                <a:solidFill>
                  <a:srgbClr val="FFFFFF"/>
                </a:solidFill>
              </a:rPr>
              <a:t>Европейский аэрокосмический и авиационный концерн и </a:t>
            </a:r>
            <a:r>
              <a:rPr lang="en-US" dirty="0">
                <a:solidFill>
                  <a:srgbClr val="FFFFFF"/>
                </a:solidFill>
              </a:rPr>
              <a:t>Airbus </a:t>
            </a:r>
          </a:p>
          <a:p>
            <a:r>
              <a:rPr lang="ru-RU" dirty="0">
                <a:solidFill>
                  <a:srgbClr val="FFFFFF"/>
                </a:solidFill>
              </a:rPr>
              <a:t>Передвижение финансовых средств </a:t>
            </a:r>
          </a:p>
          <a:p>
            <a:r>
              <a:rPr lang="ru-RU" dirty="0">
                <a:solidFill>
                  <a:srgbClr val="FFFFFF"/>
                </a:solidFill>
              </a:rPr>
              <a:t>Иск австрийского министерства обороны в 2017 году </a:t>
            </a:r>
          </a:p>
          <a:p>
            <a:pPr marL="0" indent="0">
              <a:buNone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27799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1062</Words>
  <Application>Microsoft Office PowerPoint</Application>
  <PresentationFormat>Широкоэкранный</PresentationFormat>
  <Paragraphs>96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Corbel</vt:lpstr>
      <vt:lpstr>Gill Sans MT</vt:lpstr>
      <vt:lpstr>Посылка</vt:lpstr>
      <vt:lpstr>Громкие коррупционные кейсы</vt:lpstr>
      <vt:lpstr>Причины проведения Операция «Чистые Руки» (1992-1993)</vt:lpstr>
      <vt:lpstr>Операция Чистые руки</vt:lpstr>
      <vt:lpstr>Последствия операции для политической системы Италии </vt:lpstr>
      <vt:lpstr>Коррупционный скандал в ФИФА</vt:lpstr>
      <vt:lpstr>Дело PEtrobras</vt:lpstr>
      <vt:lpstr>Дело DAimler</vt:lpstr>
      <vt:lpstr>Дело Mabetex</vt:lpstr>
      <vt:lpstr>Дело Eurofighter</vt:lpstr>
      <vt:lpstr>Дело Жака Ширака </vt:lpstr>
      <vt:lpstr>Дело Bae systems</vt:lpstr>
      <vt:lpstr>Афера Флика</vt:lpstr>
      <vt:lpstr>Хлопковое дело</vt:lpstr>
      <vt:lpstr>литература</vt:lpstr>
      <vt:lpstr>Источники</vt:lpstr>
      <vt:lpstr>Источники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Громкие коррупционные кейсы</dc:title>
  <dc:creator>Даниил Чернов</dc:creator>
  <cp:lastModifiedBy>Даниил Чернов</cp:lastModifiedBy>
  <cp:revision>13</cp:revision>
  <dcterms:created xsi:type="dcterms:W3CDTF">2019-05-23T20:25:24Z</dcterms:created>
  <dcterms:modified xsi:type="dcterms:W3CDTF">2019-06-04T09:45:40Z</dcterms:modified>
</cp:coreProperties>
</file>