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64" r:id="rId4"/>
    <p:sldId id="268" r:id="rId5"/>
    <p:sldId id="267" r:id="rId6"/>
    <p:sldId id="270" r:id="rId7"/>
    <p:sldId id="269" r:id="rId8"/>
    <p:sldId id="266" r:id="rId9"/>
    <p:sldId id="271" r:id="rId10"/>
    <p:sldId id="272" r:id="rId11"/>
    <p:sldId id="265" r:id="rId12"/>
    <p:sldId id="273" r:id="rId13"/>
    <p:sldId id="274"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834"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n.yna.co.kr/view/AEN20180823008351315" TargetMode="External"/><Relationship Id="rId7" Type="http://schemas.openxmlformats.org/officeDocument/2006/relationships/hyperlink" Target="https://cyberleninka.ru/search?q=%D0%A4%D1%80%D0%B0%D0%BD%D1%81%D1%83%D0%B0+%D0%94%D1%8E%D0%B2%D0%B0%D0%BB%D1%8C%D0%B5" TargetMode="External"/><Relationship Id="rId2" Type="http://schemas.openxmlformats.org/officeDocument/2006/relationships/hyperlink" Target="http://pasok.gr/portal/resource/contentObject/id/3be7cfb8-0fd3-4fe7-b65e-2e3af33858c2/" TargetMode="External"/><Relationship Id="rId1" Type="http://schemas.openxmlformats.org/officeDocument/2006/relationships/slideLayout" Target="../slideLayouts/slideLayout3.xml"/><Relationship Id="rId6" Type="http://schemas.openxmlformats.org/officeDocument/2006/relationships/hyperlink" Target="https://web.archive.org/web/20050101062831/http:/hoeksteen.dds.nl/main.php3?archiveID=27" TargetMode="External"/><Relationship Id="rId5" Type="http://schemas.openxmlformats.org/officeDocument/2006/relationships/hyperlink" Target="https://www.cfin.ru/press/boss/2002-05/39.shtml" TargetMode="External"/><Relationship Id="rId4" Type="http://schemas.openxmlformats.org/officeDocument/2006/relationships/hyperlink" Target="https://russian.rt.com/world/news/339795-yuzhnaya-koreya-data-impichment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yberleninka.ru/search?q=%D0%9F%D0%B0%D0%B1%D0%BB%D0%BE+%D0%AD%D1%81%D0%BA%D0%BE%D0%B1%D0%B0%D1%8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Известные коррупционеры</a:t>
            </a:r>
            <a:endParaRPr dirty="0"/>
          </a:p>
        </p:txBody>
      </p:sp>
      <p:sp>
        <p:nvSpPr>
          <p:cNvPr id="53" name="Очень крутой подзаголовок презентации"/>
          <p:cNvSpPr txBox="1"/>
          <p:nvPr/>
        </p:nvSpPr>
        <p:spPr>
          <a:xfrm>
            <a:off x="7116914" y="8929563"/>
            <a:ext cx="10691710" cy="2608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Улугназаров Азизбек Аъзамович </a:t>
            </a:r>
          </a:p>
          <a:p>
            <a:r>
              <a:rPr lang="ru-RU" dirty="0"/>
              <a:t>Научный руководитель</a:t>
            </a:r>
          </a:p>
          <a:p>
            <a:r>
              <a:rPr lang="ru-RU" dirty="0" err="1"/>
              <a:t>Шеведеяв</a:t>
            </a:r>
            <a:r>
              <a:rPr lang="ru-RU" dirty="0"/>
              <a:t> Станислав Николаевич</a:t>
            </a:r>
          </a:p>
          <a:p>
            <a:r>
              <a:rPr lang="ru-RU" dirty="0"/>
              <a:t>Эксперт </a:t>
            </a:r>
            <a:r>
              <a:rPr lang="ru-RU" dirty="0" err="1"/>
              <a:t>ПУЛАПа</a:t>
            </a:r>
            <a:r>
              <a:rPr lang="ru-RU" dirty="0"/>
              <a:t> НИУ ВШЭ</a:t>
            </a:r>
            <a:endParaRPr dirty="0"/>
          </a:p>
        </p:txBody>
      </p:sp>
      <p:sp>
        <p:nvSpPr>
          <p:cNvPr id="54" name="Название подразделения,  лаборатории, факультета и т.д."/>
          <p:cNvSpPr txBox="1"/>
          <p:nvPr/>
        </p:nvSpPr>
        <p:spPr>
          <a:xfrm>
            <a:off x="7116915" y="1201117"/>
            <a:ext cx="12059861" cy="2083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ПУЛАП НИУ ВШЭ</a:t>
            </a:r>
          </a:p>
          <a:p>
            <a:pPr algn="l">
              <a:defRPr sz="4200">
                <a:solidFill>
                  <a:srgbClr val="253957"/>
                </a:solidFill>
                <a:latin typeface="+mn-lt"/>
                <a:ea typeface="+mn-ea"/>
                <a:cs typeface="+mn-cs"/>
                <a:sym typeface="Arial Narrow"/>
              </a:defRPr>
            </a:pPr>
            <a:r>
              <a:rPr lang="ru-RU" dirty="0"/>
              <a:t>Факультет права</a:t>
            </a:r>
          </a:p>
          <a:p>
            <a:pPr algn="l">
              <a:defRPr sz="4200">
                <a:solidFill>
                  <a:srgbClr val="253957"/>
                </a:solidFill>
                <a:latin typeface="+mn-lt"/>
                <a:ea typeface="+mn-ea"/>
                <a:cs typeface="+mn-cs"/>
                <a:sym typeface="Arial Narrow"/>
              </a:defRPr>
            </a:pPr>
            <a:r>
              <a:rPr lang="ru-RU" dirty="0"/>
              <a:t>Образовательная программа Юриспруденция</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201</a:t>
            </a:r>
            <a:r>
              <a:rPr lang="ru-RU" dirty="0"/>
              <a:t>9</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Сухарто</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Хаджи Мухаммед Сухарто 1921-2008</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Военный деятель Генерал-лейтенант, второй президент Индонезии.</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По данным </a:t>
            </a:r>
            <a:r>
              <a:rPr lang="en-US" sz="4000" dirty="0"/>
              <a:t>Transparency International </a:t>
            </a:r>
            <a:r>
              <a:rPr lang="ru-RU" sz="4000" dirty="0"/>
              <a:t> похитил из государственного бюджета  от 15 до 35 долларов. В 2000 году против него было возбуждено уголовное дело, связанное с незаконном присвоением 571 миллиона долларов. Однако дело было прекращено ввиду его состояния здоровья. в 2002 году уголовное дело заведено вновь но вновь отменено опять же по причине здоровья. В 2007 году случились судебные разбирательства против него, сумма иска составляла полтора миллиарда, однако так и не был осужден поскольку скончался 27 января 2008 года.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 name="Рисунок 2" descr="Изображение выглядит как человек, мужчина, одежда, костюм&#10;&#10;Автоматически созданное описание">
            <a:extLst>
              <a:ext uri="{FF2B5EF4-FFF2-40B4-BE49-F238E27FC236}">
                <a16:creationId xmlns:a16="http://schemas.microsoft.com/office/drawing/2014/main" id="{93A0DC25-71F0-4599-8CD1-A406250AA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9960" y="2603828"/>
            <a:ext cx="7315200" cy="9372600"/>
          </a:xfrm>
          <a:prstGeom prst="rect">
            <a:avLst/>
          </a:prstGeom>
        </p:spPr>
      </p:pic>
    </p:spTree>
    <p:extLst>
      <p:ext uri="{BB962C8B-B14F-4D97-AF65-F5344CB8AC3E}">
        <p14:creationId xmlns:p14="http://schemas.microsoft.com/office/powerpoint/2010/main" val="39275313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Хосни Мубарак </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Мухаммед Хосни Сейид Мубарак 1928</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Бывший президент Египта</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Обвинялся в 2011 в провокации и гибели сотен людей в дни революции.</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В 2014 году обвинялся был признан виновным в коррупции и приговорен к 3 годам, однако чуть позже был оправдан.</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В 2015 году был приговорен 3 годам за присвоение 14 миллионов долларов однако в результате состояния здоровья, а также апелляций и кассаций все уголовные дела против него были закрыты.   Также было зачтено время его ареста в военном госпитале где он провел 6 лет.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 name="Рисунок 2" descr="Изображение выглядит как человек, мужчина, костюм, одежда&#10;&#10;Автоматически созданное описание">
            <a:extLst>
              <a:ext uri="{FF2B5EF4-FFF2-40B4-BE49-F238E27FC236}">
                <a16:creationId xmlns:a16="http://schemas.microsoft.com/office/drawing/2014/main" id="{2BF2FB2A-F5A9-4DA4-8BF0-0F2357E3A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887" y="2967056"/>
            <a:ext cx="7154273" cy="8360049"/>
          </a:xfrm>
          <a:prstGeom prst="rect">
            <a:avLst/>
          </a:prstGeom>
        </p:spPr>
      </p:pic>
    </p:spTree>
    <p:extLst>
      <p:ext uri="{BB962C8B-B14F-4D97-AF65-F5344CB8AC3E}">
        <p14:creationId xmlns:p14="http://schemas.microsoft.com/office/powerpoint/2010/main" val="9873767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Список литературы</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4500" y="4129399"/>
            <a:ext cx="21478554"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Твид, Вильям Мерси // Энциклопедический словарь Брокгауза и Ефрона</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t>Mandelbaum, Seymour J. Boss Tweed’s New York</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t>Lynch, Denis Tilden. «Boss» Tweed. The Story of Grim Generation</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hlinkClick r:id="rId2"/>
              </a:rPr>
              <a:t>http://pasok.gr/portal/resource/contentObject/id/3be7cfb8-0fd3-4fe7-b65e-2e3af33858c2/</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hlinkClick r:id="rId2"/>
              </a:rPr>
              <a:t>http://pasok.gr/portal/resource/contentObject/id/3be7cfb8-0fd3-4fe7-b65e-2e3af33858c2/</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it-IT" sz="2400" dirty="0"/>
              <a:t>Vespa B. Storia d'Italia da Mussolini a Berluscon</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err="1"/>
              <a:t>Алан</a:t>
            </a:r>
            <a:r>
              <a:rPr lang="en-US" sz="2400" dirty="0"/>
              <a:t> </a:t>
            </a:r>
            <a:r>
              <a:rPr lang="en-US" sz="2400" dirty="0" err="1"/>
              <a:t>Фридман</a:t>
            </a:r>
            <a:r>
              <a:rPr lang="en-US" sz="2400" dirty="0"/>
              <a:t>. </a:t>
            </a:r>
            <a:r>
              <a:rPr lang="en-US" sz="2400" dirty="0" err="1"/>
              <a:t>Берлускони</a:t>
            </a:r>
            <a:r>
              <a:rPr lang="en-US" sz="2400" dirty="0"/>
              <a:t>. — Berlusconi. The epic story of the billionaire who took over Italy</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Джон Хупер. Внешность имеет значение // Итальянцы. — </a:t>
            </a:r>
            <a:r>
              <a:rPr lang="ru-RU" sz="2400" dirty="0" err="1"/>
              <a:t>The</a:t>
            </a:r>
            <a:r>
              <a:rPr lang="ru-RU" sz="2400" dirty="0"/>
              <a:t> </a:t>
            </a:r>
            <a:r>
              <a:rPr lang="ru-RU" sz="2400" dirty="0" err="1"/>
              <a:t>Italians</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t>A New Kind of Korea: Building Trust Between Seoul and Pyongyang </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hlinkClick r:id="rId3"/>
              </a:rPr>
              <a:t>https://en.yna.co.kr/view/AEN20180823008351315</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hlinkClick r:id="rId4"/>
              </a:rPr>
              <a:t>https://russian.rt.com/world/news/339795-yuzhnaya-koreya-data-impichmenta</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err="1"/>
              <a:t>Д.А.Ланко</a:t>
            </a:r>
            <a:r>
              <a:rPr lang="ru-RU" sz="2400" dirty="0"/>
              <a:t>, </a:t>
            </a:r>
            <a:r>
              <a:rPr lang="ru-RU" sz="2400" dirty="0" err="1"/>
              <a:t>И.С.Ланцова</a:t>
            </a:r>
            <a:r>
              <a:rPr lang="ru-RU" sz="2400" dirty="0"/>
              <a:t> ЖЕРТВЕННОСТЬ КАК ГЕНДЕРНЫЙ СТЕРЕОТИП В ОБРАЗЕ ПОЛИТИЧЕСКОГО ЛИДЕРА: СРАВНЕНИЕ ОБРАЗОВ «ЖЕРТВ» ИМПИЧМЕНТОВ 2016–2017 ГГ. ДИЛМЫ РУСЕФ И ПАК КЫН ХЕ</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ДИЛМА УХОДИТ, «ПЕТРОБРАЗ» УГРОБИТ ОСТАЛЬНЫХ Георгий </a:t>
            </a:r>
            <a:r>
              <a:rPr lang="ru-RU" sz="2400" dirty="0" err="1"/>
              <a:t>Коларов</a:t>
            </a:r>
            <a:r>
              <a:rPr lang="ru-RU" sz="2400" dirty="0"/>
              <a:t>*</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С. А. </a:t>
            </a:r>
            <a:r>
              <a:rPr lang="ru-RU" sz="2400" dirty="0" err="1"/>
              <a:t>Гонионский</a:t>
            </a:r>
            <a:r>
              <a:rPr lang="ru-RU" sz="2400" dirty="0"/>
              <a:t>. «Гаитянская трагедия»</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hlinkClick r:id="rId5"/>
              </a:rPr>
              <a:t>https://www.cfin.ru/press/boss/2002-05/39.shtml</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hlinkClick r:id="rId6"/>
              </a:rPr>
              <a:t>https://web.archive.org/web/20050101062831/http://hoeksteen.dds.nl/main.php3?archiveID=27</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err="1"/>
              <a:t>Парадигмальный</a:t>
            </a:r>
            <a:r>
              <a:rPr lang="ru-RU" sz="2400" dirty="0"/>
              <a:t> фон дискурса об абсолютном и утилитарном в уголовном наказании Корсаков Константин Викторович (</a:t>
            </a:r>
            <a:r>
              <a:rPr lang="ru-RU" sz="2400" dirty="0" err="1"/>
              <a:t>КиберЛенинка</a:t>
            </a:r>
            <a:r>
              <a:rPr lang="ru-RU" sz="2400" dirty="0"/>
              <a:t>: </a:t>
            </a:r>
            <a:r>
              <a:rPr lang="ru-RU" sz="2400" dirty="0">
                <a:hlinkClick r:id="rId7"/>
              </a:rPr>
              <a:t>https://cyberleninka.ru/search?q=%D0%A4%D1%80%D0%B0%D0%BD%D1%81%D1%83%D0%B0+%D0%94%D1%8E%D0%B2%D0%B0%D0%BB%D1%8C%D0%B5</a:t>
            </a:r>
            <a:r>
              <a:rPr lang="ru-RU" sz="2400" dirty="0"/>
              <a:t>)</a:t>
            </a:r>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8">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0982727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Список литературы</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4500" y="4129399"/>
            <a:ext cx="21478554"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Окунева Л. С. </a:t>
            </a:r>
            <a:r>
              <a:rPr lang="ru-RU" sz="2400" dirty="0" err="1"/>
              <a:t>Дилма</a:t>
            </a:r>
            <a:r>
              <a:rPr lang="ru-RU" sz="2400" dirty="0"/>
              <a:t> </a:t>
            </a:r>
            <a:r>
              <a:rPr lang="ru-RU" sz="2400" dirty="0" err="1"/>
              <a:t>Русеф</a:t>
            </a:r>
            <a:r>
              <a:rPr lang="ru-RU" sz="2400" dirty="0"/>
              <a:t> — первая женщина-президент в истории Бразилии // Латинская Америка. 2011. № 1. С. 27—40.</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s-ES" sz="2400" dirty="0"/>
              <a:t>Real Decreto 1570/2012, de 15 de noviembre, por el que se concede el Collar de la Orden de Isabel la Católica a Su Excelencia señora Dilma Rousseff, Presidenta de la República Federativa de Brasil.</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2400" dirty="0"/>
              <a:t>Mark Bowden. Killing Pablo. — Grove Press, 200</a:t>
            </a:r>
            <a:endParaRPr lang="ru-RU" sz="24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Гай </a:t>
            </a:r>
            <a:r>
              <a:rPr lang="ru-RU" sz="2400" dirty="0" err="1"/>
              <a:t>Гульотта</a:t>
            </a:r>
            <a:r>
              <a:rPr lang="ru-RU" sz="2400" dirty="0"/>
              <a:t>, Джефф Лин. Кокаиновые короли, 1989</a:t>
            </a:r>
            <a:br>
              <a:rPr lang="ru-RU" sz="2400" dirty="0"/>
            </a:br>
            <a:r>
              <a:rPr lang="ru-RU" sz="2400" dirty="0"/>
              <a:t>«Криминальная революция» как </a:t>
            </a:r>
            <a:r>
              <a:rPr lang="ru-RU" sz="2400" dirty="0" err="1"/>
              <a:t>социетальный</a:t>
            </a:r>
            <a:r>
              <a:rPr lang="ru-RU" sz="2400" dirty="0"/>
              <a:t> фактор </a:t>
            </a:r>
            <a:r>
              <a:rPr lang="ru-RU" sz="2400" dirty="0" err="1"/>
              <a:t>Рущёнко</a:t>
            </a:r>
            <a:r>
              <a:rPr lang="ru-RU" sz="2400" dirty="0"/>
              <a:t> Игорь Петрович  (</a:t>
            </a:r>
            <a:r>
              <a:rPr lang="ru-RU" sz="2400" dirty="0" err="1"/>
              <a:t>КиберЛенинка</a:t>
            </a:r>
            <a:r>
              <a:rPr lang="ru-RU" sz="2400" dirty="0"/>
              <a:t>: </a:t>
            </a:r>
            <a:r>
              <a:rPr lang="ru-RU" sz="2400" dirty="0">
                <a:hlinkClick r:id="rId2"/>
              </a:rPr>
              <a:t>https://cyberleninka.ru/search?q=%D0%9F%D0%B0%D0%B1%D0%BB%D0%BE+%D0%AD%D1%81%D0%BA%D0%BE%D0%B1%D0%B0%D1%80</a:t>
            </a:r>
            <a:r>
              <a:rPr lang="ru-RU" sz="2400" dirty="0"/>
              <a:t>)</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2400" dirty="0"/>
              <a:t>ЗАРУБЕЖНЫЕ ОРГАНИЗОВАННЫЕ ПРЕСТУПНЫЕ ГРУППИРОВКИ, ДЕЙСТВУЮЩИЕ В СФЕРЕ НЕЗАКОННОГО ОБОРОТА НАРКОТИКОВ: ИСТОРИЧЕСКИЙ АСПЕКТ Кондратьев Максим Валерьевич </a:t>
            </a:r>
          </a:p>
          <a:p>
            <a:pPr algn="l">
              <a:defRPr sz="2800">
                <a:solidFill>
                  <a:srgbClr val="253957"/>
                </a:solidFill>
                <a:latin typeface="+mn-lt"/>
                <a:ea typeface="+mn-ea"/>
                <a:cs typeface="+mn-cs"/>
                <a:sym typeface="Arial Narrow"/>
              </a:defRPr>
            </a:pPr>
            <a:r>
              <a:rPr lang="ru-RU" sz="2400" dirty="0"/>
              <a:t>(</a:t>
            </a:r>
            <a:r>
              <a:rPr lang="ru-RU" sz="2400" dirty="0" err="1"/>
              <a:t>КиберЛенинка</a:t>
            </a:r>
            <a:r>
              <a:rPr lang="ru-RU" sz="2400" dirty="0"/>
              <a:t>: </a:t>
            </a:r>
            <a:r>
              <a:rPr lang="ru-RU" sz="2400" dirty="0">
                <a:hlinkClick r:id="rId2"/>
              </a:rPr>
              <a:t>https://cyberleninka.ru/search?q=%D0%9F%D0%B0%D0%B1%D0%BB%D0%BE+%D0%AD%D1%81%D0%BA%D0%BE%D0%B1%D0%B0%D1%80</a:t>
            </a:r>
            <a:endParaRPr lang="ru-RU" sz="2400" dirty="0"/>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ru-RU" sz="2400" dirty="0"/>
              <a:t>Хосни Мубарак: «Последний фараон» Египта </a:t>
            </a:r>
            <a:r>
              <a:rPr lang="ru-RU" sz="2400" dirty="0" err="1"/>
              <a:t>Чикризова</a:t>
            </a:r>
            <a:r>
              <a:rPr lang="ru-RU" sz="2400" dirty="0"/>
              <a:t> Ольга Сергеевна </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ru-RU" sz="2400" dirty="0"/>
              <a:t>Политический портрет президента Египта Мухаммеда Хосни Мубарака Беляков В. </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ru-RU" sz="2400" dirty="0" err="1"/>
              <a:t>Прагмалингвистический</a:t>
            </a:r>
            <a:r>
              <a:rPr lang="ru-RU" sz="2400" dirty="0"/>
              <a:t> аспект последнего обращения президента Мубарака к оппозиционному движению Египта Эль </a:t>
            </a:r>
            <a:r>
              <a:rPr lang="ru-RU" sz="2400" dirty="0" err="1"/>
              <a:t>Сабрути</a:t>
            </a:r>
            <a:r>
              <a:rPr lang="ru-RU" sz="2400" dirty="0"/>
              <a:t> Рашида </a:t>
            </a:r>
            <a:r>
              <a:rPr lang="ru-RU" sz="2400" dirty="0" err="1"/>
              <a:t>Рахимовна</a:t>
            </a:r>
            <a:r>
              <a:rPr lang="ru-RU" sz="2400" dirty="0"/>
              <a:t> </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ru-RU" sz="2400" dirty="0" err="1"/>
              <a:t>Дабагян</a:t>
            </a:r>
            <a:r>
              <a:rPr lang="ru-RU" sz="2400" dirty="0"/>
              <a:t> Э. С. Перу: взлет и падение президента А. Фухимори // Новая и новейшая история</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en-US" sz="2400" dirty="0"/>
              <a:t>https://www.bbc.com/news/world-latin-america-45738821</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ru-RU" sz="2400" dirty="0"/>
              <a:t>Сухарто // Большая советская энциклопедия: [в 30 т.] / под ред. А. М. Прохоров — 3-е изд. — М.: Советская энциклопедия, 1969.</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en-US" sz="2400" dirty="0"/>
              <a:t>McDonald, H., Suharto’s Indonesia, Fontana Books, 1980, </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en-US" sz="2400" dirty="0"/>
              <a:t>Friend, Theodore. Indonesian Destinies. — The Belknap Press of Harvard University Press, 2003.</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r>
              <a:rPr lang="en-US" sz="2400" dirty="0"/>
              <a:t>Schwarz, A. 1999, A Nation in Waiting: Indonesia’s Search for Stability, Westview Press; 2nd edition (October 1999)</a:t>
            </a:r>
          </a:p>
          <a:p>
            <a:pPr marL="342900" indent="-342900" algn="l">
              <a:buFont typeface="Arial" panose="020B0604020202020204" pitchFamily="34" charset="0"/>
              <a:buChar char="•"/>
              <a:defRPr sz="2800">
                <a:solidFill>
                  <a:srgbClr val="253957"/>
                </a:solidFill>
                <a:latin typeface="+mn-lt"/>
                <a:ea typeface="+mn-ea"/>
                <a:cs typeface="+mn-cs"/>
                <a:sym typeface="Arial Narrow"/>
              </a:defRPr>
            </a:pPr>
            <a:endParaRPr lang="ru-RU" sz="2400" dirty="0"/>
          </a:p>
          <a:p>
            <a:pPr marL="342900" indent="-342900" algn="l">
              <a:buFont typeface="Arial" panose="020B0604020202020204" pitchFamily="34" charset="0"/>
              <a:buChar char="•"/>
              <a:defRPr sz="2800">
                <a:solidFill>
                  <a:srgbClr val="253957"/>
                </a:solidFill>
                <a:latin typeface="+mn-lt"/>
                <a:ea typeface="+mn-ea"/>
                <a:cs typeface="+mn-cs"/>
                <a:sym typeface="Arial Narrow"/>
              </a:defRPr>
            </a:pPr>
            <a:endParaRPr lang="ru-RU" sz="24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9785601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extLst/>
          </a:blip>
          <a:stretch>
            <a:fillRect/>
          </a:stretch>
        </p:blipFill>
        <p:spPr>
          <a:xfrm>
            <a:off x="7900649" y="2708704"/>
            <a:ext cx="8582701" cy="829859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Уильям </a:t>
            </a:r>
            <a:r>
              <a:rPr lang="ru-RU" sz="7200" b="1" cap="all" dirty="0" err="1">
                <a:solidFill>
                  <a:schemeClr val="tx2"/>
                </a:solidFill>
                <a:sym typeface="Arial Narrow"/>
              </a:rPr>
              <a:t>Мэйджир</a:t>
            </a:r>
            <a:r>
              <a:rPr lang="ru-RU" sz="7200" b="1" cap="all" dirty="0">
                <a:solidFill>
                  <a:schemeClr val="tx2"/>
                </a:solidFill>
                <a:sym typeface="Arial Narrow"/>
              </a:rPr>
              <a:t> Твид</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Уильям Мейджор Твид (босс Твид) 1823 -1878</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Член Палаты Представителей, сенатор от Штата Нью-Йорк, прославился своими коррупционными схемами настолько, что его имя стало нарицательным для обозначения политической коррупции.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Известен тем что занимался коррупцией в области строительства, выделения земли под строительство, а также в продвижение своих лиц для постройки зданий судов по завышенной стоимости.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Был осужден на 12 лет, о с помощью коррупции срок был снижен до 1 года, позже был арестован вновь, но бежал на Кубу, был выдан США испанским правительством в 1876 году. 2 года спустя умер от пневмонии в тюрьме Ладлоу.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Рисунок 7" descr="Изображение выглядит как мужчина, человек, стена, костюм&#10;&#10;Автоматически созданное описание">
            <a:extLst>
              <a:ext uri="{FF2B5EF4-FFF2-40B4-BE49-F238E27FC236}">
                <a16:creationId xmlns:a16="http://schemas.microsoft.com/office/drawing/2014/main" id="{5BC4AF06-0969-453B-B41B-3B9FEF493A60}"/>
              </a:ext>
            </a:extLst>
          </p:cNvPr>
          <p:cNvPicPr>
            <a:picLocks noChangeAspect="1"/>
          </p:cNvPicPr>
          <p:nvPr/>
        </p:nvPicPr>
        <p:blipFill rotWithShape="1">
          <a:blip r:embed="rId3"/>
          <a:srcRect l="6044" r="16543" b="-1"/>
          <a:stretch/>
        </p:blipFill>
        <p:spPr>
          <a:xfrm>
            <a:off x="15576376" y="3287463"/>
            <a:ext cx="7232902" cy="6306809"/>
          </a:xfrm>
          <a:prstGeom prst="rect">
            <a:avLst/>
          </a:prstGeom>
          <a:ln w="12700">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err="1">
                <a:solidFill>
                  <a:schemeClr val="tx2"/>
                </a:solidFill>
                <a:sym typeface="Arial Narrow"/>
              </a:rPr>
              <a:t>Акис</a:t>
            </a:r>
            <a:r>
              <a:rPr lang="ru-RU" sz="7200" b="1" cap="all" dirty="0">
                <a:solidFill>
                  <a:schemeClr val="tx2"/>
                </a:solidFill>
                <a:sym typeface="Arial Narrow"/>
              </a:rPr>
              <a:t> </a:t>
            </a:r>
            <a:r>
              <a:rPr lang="ru-RU" sz="7200" b="1" cap="all" dirty="0" err="1">
                <a:solidFill>
                  <a:schemeClr val="tx2"/>
                </a:solidFill>
                <a:sym typeface="Arial Narrow"/>
              </a:rPr>
              <a:t>Цохатзопулос</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err="1"/>
              <a:t>Апостолос-Атанасиос</a:t>
            </a:r>
            <a:r>
              <a:rPr lang="ru-RU" sz="4000" dirty="0"/>
              <a:t> </a:t>
            </a:r>
            <a:r>
              <a:rPr lang="ru-RU" sz="4000" dirty="0" err="1"/>
              <a:t>Цохадзопулос</a:t>
            </a:r>
            <a:r>
              <a:rPr lang="ru-RU" sz="4000" dirty="0"/>
              <a:t> 1939</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Один из основателей партии ПАСОК, занимал различные министерские посты, последний занимаемы пост министр обороны</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Занимался коррупций в области оборонных заказов. Были предъявлены обвинения за взяточничество и неуплату налогов. По разным меркам ущерб был причинен в 55 миллионов евро. Был признан виновным по всем пунктам обвинения и должен был провести 28 лет в тюрьме.</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В 2018 году был освобожден ввиду значительного ухудшения здоровья.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9" name="Рисунок 8" descr="Изображение выглядит как человек, внешний, мужчина, дерево&#10;&#10;Автоматически созданное описание">
            <a:extLst>
              <a:ext uri="{FF2B5EF4-FFF2-40B4-BE49-F238E27FC236}">
                <a16:creationId xmlns:a16="http://schemas.microsoft.com/office/drawing/2014/main" id="{70D0BA05-D52E-4166-AF91-05E3A22E9AC6}"/>
              </a:ext>
            </a:extLst>
          </p:cNvPr>
          <p:cNvPicPr>
            <a:picLocks noChangeAspect="1"/>
          </p:cNvPicPr>
          <p:nvPr/>
        </p:nvPicPr>
        <p:blipFill rotWithShape="1">
          <a:blip r:embed="rId3"/>
          <a:srcRect l="973" r="19610" b="1"/>
          <a:stretch/>
        </p:blipFill>
        <p:spPr>
          <a:xfrm>
            <a:off x="15288344" y="2972785"/>
            <a:ext cx="7416816" cy="6467175"/>
          </a:xfrm>
          <a:prstGeom prst="rect">
            <a:avLst/>
          </a:prstGeom>
          <a:ln w="12700">
            <a:noFill/>
          </a:ln>
        </p:spPr>
      </p:pic>
    </p:spTree>
    <p:extLst>
      <p:ext uri="{BB962C8B-B14F-4D97-AF65-F5344CB8AC3E}">
        <p14:creationId xmlns:p14="http://schemas.microsoft.com/office/powerpoint/2010/main" val="27423970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Сильвио Берлускони</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129399"/>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Сильвио Берлускони – 1936</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Предприниматель, 4 раза занимал должность председателя Совета министров Италии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За всю его жизнь против него возбуждалось 61 расследование. Обвинения были за связи с мафией,, взяточничество, отмывание денег, незаконное финансирование политических партий и т.д.. Почти во всех случаях дела заканчивались либо на стадии расследования, либо в связи с истечением срока давности, либо по другим причинам. Осужден был лишь 3 трижды, однако после апелляций в силе оставался лишь приговор по налоговым преступлениям. Однако ввиду амнистии и преклонного возраста был освобожден.</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Одним из факторов </a:t>
            </a:r>
            <a:r>
              <a:rPr lang="ru-RU" sz="3400" dirty="0" err="1"/>
              <a:t>упешной</a:t>
            </a:r>
            <a:r>
              <a:rPr lang="ru-RU" sz="3400" dirty="0"/>
              <a:t> политической карьеры, стало огромное состояние, а также операция «Чистые руки» после которой почти все крупные политики запятнал себя, что дало ему шанс. Самым резонансным делом стало дело Де </a:t>
            </a:r>
            <a:r>
              <a:rPr lang="ru-RU" sz="3400" dirty="0" err="1"/>
              <a:t>Грегорио</a:t>
            </a:r>
            <a:r>
              <a:rPr lang="ru-RU" sz="3400" dirty="0"/>
              <a:t>. Берлускони дал взятку в 3 миллиона евро своему оппозиционеру, что в итоге позволило ему разрушить коалицию против себя и вновь стать премьер министром.</a:t>
            </a:r>
            <a:endParaRPr sz="34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7" name="Рисунок 6" descr="Изображение выглядит как человек, мужчина, одежда, костюм&#10;&#10;Автоматически созданное описание">
            <a:extLst>
              <a:ext uri="{FF2B5EF4-FFF2-40B4-BE49-F238E27FC236}">
                <a16:creationId xmlns:a16="http://schemas.microsoft.com/office/drawing/2014/main" id="{0C5FB46A-219C-4CCE-8673-2A3ED2B53E43}"/>
              </a:ext>
            </a:extLst>
          </p:cNvPr>
          <p:cNvPicPr>
            <a:picLocks noChangeAspect="1"/>
          </p:cNvPicPr>
          <p:nvPr/>
        </p:nvPicPr>
        <p:blipFill rotWithShape="1">
          <a:blip r:embed="rId3"/>
          <a:srcRect l="10619" r="3367" b="-1"/>
          <a:stretch/>
        </p:blipFill>
        <p:spPr>
          <a:xfrm>
            <a:off x="15000312" y="2826277"/>
            <a:ext cx="7704848" cy="6718328"/>
          </a:xfrm>
          <a:prstGeom prst="rect">
            <a:avLst/>
          </a:prstGeom>
          <a:ln w="12700">
            <a:noFill/>
          </a:ln>
        </p:spPr>
      </p:pic>
    </p:spTree>
    <p:extLst>
      <p:ext uri="{BB962C8B-B14F-4D97-AF65-F5344CB8AC3E}">
        <p14:creationId xmlns:p14="http://schemas.microsoft.com/office/powerpoint/2010/main" val="41396525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Пак </a:t>
            </a:r>
            <a:r>
              <a:rPr lang="ru-RU" sz="7200" b="1" cap="all" dirty="0" err="1">
                <a:solidFill>
                  <a:schemeClr val="tx2"/>
                </a:solidFill>
                <a:sym typeface="Arial Narrow"/>
              </a:rPr>
              <a:t>кын</a:t>
            </a:r>
            <a:r>
              <a:rPr lang="ru-RU" sz="7200" b="1" cap="all" dirty="0">
                <a:solidFill>
                  <a:schemeClr val="tx2"/>
                </a:solidFill>
                <a:sym typeface="Arial Narrow"/>
              </a:rPr>
              <a:t> </a:t>
            </a:r>
            <a:r>
              <a:rPr lang="ru-RU" sz="7200" b="1" cap="all" dirty="0" err="1">
                <a:solidFill>
                  <a:schemeClr val="tx2"/>
                </a:solidFill>
                <a:sym typeface="Arial Narrow"/>
              </a:rPr>
              <a:t>хе</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Пак Кын </a:t>
            </a:r>
            <a:r>
              <a:rPr lang="ru-RU" sz="4000" dirty="0" err="1"/>
              <a:t>Хе</a:t>
            </a:r>
            <a:r>
              <a:rPr lang="ru-RU" sz="4000" dirty="0"/>
              <a:t> 1952</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Занимала должность президента Южной Кореи с 2013 по 2017</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На фоне коррупционного скандала о получении взятки от компании </a:t>
            </a:r>
            <a:r>
              <a:rPr lang="en-US" sz="4000" dirty="0"/>
              <a:t>Lotte Group </a:t>
            </a:r>
            <a:r>
              <a:rPr lang="ru-RU" sz="4000" dirty="0"/>
              <a:t> была лишена государственного иммунитета, после чего была арестована. Всего было выдвинуто 14 обвинений, среди которых взяточничество, вмешательство в парламентские выборы,  превышение полномочий и вымогательство и другие.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По итогу всех судебных заседаний и апелляций приговорена к 25 годам тюрьмы и штрафу в 17,8 миллионов долларов.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7" name="Рисунок 6" descr="Изображение выглядит как человек, сидит, стена, внутренний&#10;&#10;Автоматически созданное описание">
            <a:extLst>
              <a:ext uri="{FF2B5EF4-FFF2-40B4-BE49-F238E27FC236}">
                <a16:creationId xmlns:a16="http://schemas.microsoft.com/office/drawing/2014/main" id="{19416F49-1CF7-472D-A81F-D229F43F7D57}"/>
              </a:ext>
            </a:extLst>
          </p:cNvPr>
          <p:cNvPicPr>
            <a:picLocks noChangeAspect="1"/>
          </p:cNvPicPr>
          <p:nvPr/>
        </p:nvPicPr>
        <p:blipFill rotWithShape="1">
          <a:blip r:embed="rId3"/>
          <a:srcRect b="3582"/>
          <a:stretch/>
        </p:blipFill>
        <p:spPr>
          <a:xfrm>
            <a:off x="15432360" y="2972786"/>
            <a:ext cx="7119415" cy="7341598"/>
          </a:xfrm>
          <a:prstGeom prst="rect">
            <a:avLst/>
          </a:prstGeom>
        </p:spPr>
      </p:pic>
    </p:spTree>
    <p:extLst>
      <p:ext uri="{BB962C8B-B14F-4D97-AF65-F5344CB8AC3E}">
        <p14:creationId xmlns:p14="http://schemas.microsoft.com/office/powerpoint/2010/main" val="40560136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Франсуа </a:t>
            </a:r>
            <a:r>
              <a:rPr lang="ru-RU" sz="7200" b="1" cap="all" dirty="0" err="1">
                <a:solidFill>
                  <a:schemeClr val="tx2"/>
                </a:solidFill>
                <a:sym typeface="Arial Narrow"/>
              </a:rPr>
              <a:t>дювалье</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Франсуа Дювалье (Папа Док) - 1907 —1971</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Диктатор бессменный президент Гаити с 1957 года до своей смерти</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Классический диктатор, проводил жесткую диктаторскую политику, вплоть до того что избирателей </a:t>
            </a:r>
            <a:r>
              <a:rPr lang="ru-RU" sz="4000" dirty="0" err="1"/>
              <a:t>сопроваждали</a:t>
            </a:r>
            <a:r>
              <a:rPr lang="ru-RU" sz="4000" dirty="0"/>
              <a:t> военные к </a:t>
            </a:r>
            <a:r>
              <a:rPr lang="ru-RU" sz="4000" dirty="0" err="1"/>
              <a:t>билютеням</a:t>
            </a:r>
            <a:r>
              <a:rPr lang="ru-RU" sz="4000" dirty="0"/>
              <a:t> где была возможность голосовать </a:t>
            </a:r>
            <a:r>
              <a:rPr lang="ru-RU" sz="4000" dirty="0" err="1"/>
              <a:t>лишьв</a:t>
            </a:r>
            <a:r>
              <a:rPr lang="ru-RU" sz="4000" dirty="0"/>
              <a:t> угоду Дювалье. Пытался создать культ своей личности. Активно тратил деньги из государственный казны, При официальном жалованье в 20 тысяч долларов купил себе дом почти за 600 тысяч долларов, тратились огромные средства на охрану и обслуживание Дювалье. Присвоил огромную территории. Обязывал покупать «Сборник мыслей Дювалье» за 15 долларов каждого гаитянина. Довел стран до нищенского состояния и частичного голода населения.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7" name="Рисунок 6" descr="Изображение выглядит как внешний, человек, дерево, мужчина&#10;&#10;Автоматически созданное описание">
            <a:extLst>
              <a:ext uri="{FF2B5EF4-FFF2-40B4-BE49-F238E27FC236}">
                <a16:creationId xmlns:a16="http://schemas.microsoft.com/office/drawing/2014/main" id="{90D1968A-39B4-44A8-8AFA-7C1A1786C39C}"/>
              </a:ext>
            </a:extLst>
          </p:cNvPr>
          <p:cNvPicPr>
            <a:picLocks noChangeAspect="1"/>
          </p:cNvPicPr>
          <p:nvPr/>
        </p:nvPicPr>
        <p:blipFill rotWithShape="1">
          <a:blip r:embed="rId3"/>
          <a:srcRect t="12097" b="24904"/>
          <a:stretch/>
        </p:blipFill>
        <p:spPr>
          <a:xfrm>
            <a:off x="15000311" y="3888432"/>
            <a:ext cx="7861329" cy="6854773"/>
          </a:xfrm>
          <a:prstGeom prst="rect">
            <a:avLst/>
          </a:prstGeom>
          <a:ln w="12700">
            <a:noFill/>
          </a:ln>
        </p:spPr>
      </p:pic>
    </p:spTree>
    <p:extLst>
      <p:ext uri="{BB962C8B-B14F-4D97-AF65-F5344CB8AC3E}">
        <p14:creationId xmlns:p14="http://schemas.microsoft.com/office/powerpoint/2010/main" val="37335590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Пабло эскобар</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Пабло Эмилия Эскобар </a:t>
            </a:r>
            <a:r>
              <a:rPr lang="ru-RU" sz="3400" dirty="0" err="1"/>
              <a:t>Гавирия</a:t>
            </a:r>
            <a:r>
              <a:rPr lang="ru-RU" sz="3400" dirty="0"/>
              <a:t> 1949-1993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Наркобарон, заместитель конгрессмена в парламенте Колумбии</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3400" dirty="0"/>
              <a:t>Безусловно основную свою славу Пабло Эскобар заработал в результате его наркобизнеса, однако он также был и коррупционером. А именно с помощью взяток, угроз и прочих коррупционных схем он не надолго занял пост заместителя конгрессмена, когда попытался вывести свой бизнес в легальное русло и обеспечить его дополнительной поддержкой. Схема по которой был арестован Эскобар носит коррупционный характер. А именно были взяты несколько заложников влиятельных государственных чиновников, что позволило ему избежать экстрадиции в США, после чего он сдался, при условии признания некоторых мелких преступлений, взамен в этой сделке государство простило ему его старые преступления, а также тюрьма в которой он сидел была построена им самим и была больше своего рода загородной усадьбой нежели тюрьмой. Эскобар также мог покидать ее когда ему это было нужно. Погиб в результате ареста в 1993 году. </a:t>
            </a:r>
            <a:endParaRPr sz="34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 name="Рисунок 2" descr="Изображение выглядит как текст, стена, мужчина, знак&#10;&#10;Автоматически созданное описание">
            <a:extLst>
              <a:ext uri="{FF2B5EF4-FFF2-40B4-BE49-F238E27FC236}">
                <a16:creationId xmlns:a16="http://schemas.microsoft.com/office/drawing/2014/main" id="{988E478D-9CE1-4F76-82F4-2270A7295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7718" y="2603828"/>
            <a:ext cx="6488469" cy="9294732"/>
          </a:xfrm>
          <a:prstGeom prst="rect">
            <a:avLst/>
          </a:prstGeom>
        </p:spPr>
      </p:pic>
    </p:spTree>
    <p:extLst>
      <p:ext uri="{BB962C8B-B14F-4D97-AF65-F5344CB8AC3E}">
        <p14:creationId xmlns:p14="http://schemas.microsoft.com/office/powerpoint/2010/main" val="33014923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chemeClr val="tx2"/>
                </a:solidFill>
                <a:sym typeface="Arial Narrow"/>
              </a:rPr>
              <a:t>Альберто </a:t>
            </a:r>
            <a:r>
              <a:rPr lang="ru-RU" sz="7200" b="1" cap="all" dirty="0" err="1">
                <a:solidFill>
                  <a:schemeClr val="tx2"/>
                </a:solidFill>
                <a:sym typeface="Arial Narrow"/>
              </a:rPr>
              <a:t>Фухимиро</a:t>
            </a:r>
            <a:r>
              <a:rPr lang="ru-RU" sz="7200" b="1" cap="all" dirty="0">
                <a:solidFill>
                  <a:schemeClr val="tx2"/>
                </a:solidFill>
                <a:sym typeface="Arial Narrow"/>
              </a:rPr>
              <a:t> </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Альберто </a:t>
            </a:r>
            <a:r>
              <a:rPr lang="ru-RU" sz="4000" dirty="0" err="1"/>
              <a:t>Кэнъя</a:t>
            </a:r>
            <a:r>
              <a:rPr lang="ru-RU" sz="4000" dirty="0"/>
              <a:t> </a:t>
            </a:r>
            <a:r>
              <a:rPr lang="ru-RU" sz="4000" dirty="0" err="1"/>
              <a:t>Фухимиро</a:t>
            </a:r>
            <a:r>
              <a:rPr lang="ru-RU" sz="4000" dirty="0"/>
              <a:t> 1938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Бывший президент Перу, диктатор</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Потерял власть в результате коррупционного скандала, а именно осенью 2000 года была опубликована запись в которой </a:t>
            </a:r>
            <a:r>
              <a:rPr lang="ru-RU" sz="4000" dirty="0" err="1"/>
              <a:t>Владимиро</a:t>
            </a:r>
            <a:r>
              <a:rPr lang="ru-RU" sz="4000" dirty="0"/>
              <a:t> </a:t>
            </a:r>
            <a:r>
              <a:rPr lang="ru-RU" sz="4000" dirty="0" err="1"/>
              <a:t>Монтесинос</a:t>
            </a:r>
            <a:r>
              <a:rPr lang="ru-RU" sz="4000" dirty="0"/>
              <a:t>  передает взятку оппозиционеру </a:t>
            </a:r>
            <a:r>
              <a:rPr lang="ru-RU" sz="4000" dirty="0" err="1"/>
              <a:t>Коури</a:t>
            </a:r>
            <a:r>
              <a:rPr lang="ru-RU" sz="4000" dirty="0"/>
              <a:t> в 15 миллионов долларов, чтобы тот перешел в партию </a:t>
            </a:r>
            <a:r>
              <a:rPr lang="ru-RU" sz="4000" dirty="0" err="1"/>
              <a:t>Фухимиро</a:t>
            </a:r>
            <a:r>
              <a:rPr lang="ru-RU" sz="4000" dirty="0"/>
              <a:t>. Бежал в Японию где объявил о своей отставке. Позже был экстрадирован и осужден на разные сроки за разные преступления. А именно за злоупотреблению властью на 6 лет, за организацию эскадронов смерти на 25 лет, за взятку в 15 миллионов главе НРС Перу </a:t>
            </a:r>
            <a:r>
              <a:rPr lang="ru-RU" sz="4000" dirty="0" err="1"/>
              <a:t>Вадимиро</a:t>
            </a:r>
            <a:r>
              <a:rPr lang="ru-RU" sz="4000" dirty="0"/>
              <a:t> </a:t>
            </a:r>
            <a:r>
              <a:rPr lang="ru-RU" sz="4000" dirty="0" err="1"/>
              <a:t>Монтесиносу</a:t>
            </a:r>
            <a:r>
              <a:rPr lang="ru-RU" sz="4000" dirty="0"/>
              <a:t>, на 6 лет за использование бюджетных средств для подкупа журналистов. В 2017 году был помилован, но в 2018 году помилование было отменено.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 name="Рисунок 2" descr="Изображение выглядит как человек, мужчина, костюм, галстук&#10;&#10;Автоматически созданное описание">
            <a:extLst>
              <a:ext uri="{FF2B5EF4-FFF2-40B4-BE49-F238E27FC236}">
                <a16:creationId xmlns:a16="http://schemas.microsoft.com/office/drawing/2014/main" id="{C5E1BCEB-86E1-4CD4-90E5-17D87F970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4739" y="2720827"/>
            <a:ext cx="6530421" cy="8022387"/>
          </a:xfrm>
          <a:prstGeom prst="rect">
            <a:avLst/>
          </a:prstGeom>
        </p:spPr>
      </p:pic>
    </p:spTree>
    <p:extLst>
      <p:ext uri="{BB962C8B-B14F-4D97-AF65-F5344CB8AC3E}">
        <p14:creationId xmlns:p14="http://schemas.microsoft.com/office/powerpoint/2010/main" val="13059344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err="1">
                <a:solidFill>
                  <a:schemeClr val="tx2"/>
                </a:solidFill>
                <a:sym typeface="Arial Narrow"/>
              </a:rPr>
              <a:t>Дилма</a:t>
            </a:r>
            <a:r>
              <a:rPr lang="ru-RU" sz="7200" b="1" cap="all" dirty="0">
                <a:solidFill>
                  <a:schemeClr val="tx2"/>
                </a:solidFill>
                <a:sym typeface="Arial Narrow"/>
              </a:rPr>
              <a:t> </a:t>
            </a:r>
            <a:r>
              <a:rPr lang="ru-RU" sz="7200" b="1" cap="all" dirty="0" err="1">
                <a:solidFill>
                  <a:schemeClr val="tx2"/>
                </a:solidFill>
                <a:sym typeface="Arial Narrow"/>
              </a:rPr>
              <a:t>Русеф</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769768"/>
            <a:ext cx="13413666" cy="836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err="1"/>
              <a:t>Дилма</a:t>
            </a:r>
            <a:r>
              <a:rPr lang="ru-RU" sz="4000" dirty="0"/>
              <a:t> </a:t>
            </a:r>
            <a:r>
              <a:rPr lang="ru-RU" sz="4000" dirty="0" err="1"/>
              <a:t>Вана</a:t>
            </a:r>
            <a:r>
              <a:rPr lang="ru-RU" sz="4000" dirty="0"/>
              <a:t> </a:t>
            </a:r>
            <a:r>
              <a:rPr lang="ru-RU" sz="4000" dirty="0" err="1"/>
              <a:t>Русеф</a:t>
            </a:r>
            <a:r>
              <a:rPr lang="ru-RU" sz="4000" dirty="0"/>
              <a:t> 1947</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Бывший президент Бразилии</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a:t>Была замешана в коррупционном скандале, в котором строительные компании платили откаты нефтяной компании </a:t>
            </a:r>
            <a:r>
              <a:rPr lang="en-US" sz="4000" dirty="0"/>
              <a:t>Petrobras</a:t>
            </a:r>
            <a:r>
              <a:rPr lang="ru-RU" sz="4000" dirty="0"/>
              <a:t>,  а деньги перечислялись на счет партии и политикам лично. Она была в совете директоров </a:t>
            </a:r>
            <a:r>
              <a:rPr lang="en-US" sz="4000" dirty="0"/>
              <a:t>Petrobras </a:t>
            </a:r>
            <a:r>
              <a:rPr lang="ru-RU" sz="4000" dirty="0"/>
              <a:t> однако причастность свою отвергала. В 2015 году была обвинена в налоговых преступлениях, и финансовых махинациях госсредствами. По итогу это все привело к импичменту и отставке. </a:t>
            </a:r>
            <a:endParaRPr sz="4000" dirty="0"/>
          </a:p>
        </p:txBody>
      </p:sp>
      <p:sp>
        <p:nvSpPr>
          <p:cNvPr id="62" name="Название подразделения, лаборатории, факультета и т.д."/>
          <p:cNvSpPr txBox="1"/>
          <p:nvPr/>
        </p:nvSpPr>
        <p:spPr>
          <a:xfrm>
            <a:off x="11338744" y="573032"/>
            <a:ext cx="11366416" cy="1252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ПУЛАП НИУ ВШЭ</a:t>
            </a:r>
          </a:p>
          <a:p>
            <a:r>
              <a:rPr lang="ru-RU" dirty="0"/>
              <a:t>Факультет права</a:t>
            </a:r>
          </a:p>
          <a:p>
            <a:r>
              <a:rPr lang="ru-RU" dirty="0"/>
              <a:t>Образовательная программа Юриспруденция</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 name="Рисунок 2" descr="Изображение выглядит как человек, галстук, стена, одежда&#10;&#10;Автоматически созданное описание">
            <a:extLst>
              <a:ext uri="{FF2B5EF4-FFF2-40B4-BE49-F238E27FC236}">
                <a16:creationId xmlns:a16="http://schemas.microsoft.com/office/drawing/2014/main" id="{812B7F5E-AFBE-4657-8A2C-B24BA82E6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8920" y="2992854"/>
            <a:ext cx="6786239" cy="10179359"/>
          </a:xfrm>
          <a:prstGeom prst="rect">
            <a:avLst/>
          </a:prstGeom>
        </p:spPr>
      </p:pic>
    </p:spTree>
    <p:extLst>
      <p:ext uri="{BB962C8B-B14F-4D97-AF65-F5344CB8AC3E}">
        <p14:creationId xmlns:p14="http://schemas.microsoft.com/office/powerpoint/2010/main" val="99832016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1501</TotalTime>
  <Words>1596</Words>
  <Application>Microsoft Office PowerPoint</Application>
  <PresentationFormat>Произвольный</PresentationFormat>
  <Paragraphs>125</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Азиз Улугназаров</cp:lastModifiedBy>
  <cp:revision>21</cp:revision>
  <dcterms:modified xsi:type="dcterms:W3CDTF">2019-06-03T18:30:07Z</dcterms:modified>
</cp:coreProperties>
</file>