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1"/>
  </p:notesMasterIdLst>
  <p:handoutMasterIdLst>
    <p:handoutMasterId r:id="rId32"/>
  </p:handoutMasterIdLst>
  <p:sldIdLst>
    <p:sldId id="256" r:id="rId2"/>
    <p:sldId id="267" r:id="rId3"/>
    <p:sldId id="268" r:id="rId4"/>
    <p:sldId id="269" r:id="rId5"/>
    <p:sldId id="257" r:id="rId6"/>
    <p:sldId id="258" r:id="rId7"/>
    <p:sldId id="259" r:id="rId8"/>
    <p:sldId id="260" r:id="rId9"/>
    <p:sldId id="261" r:id="rId10"/>
    <p:sldId id="262" r:id="rId11"/>
    <p:sldId id="264" r:id="rId12"/>
    <p:sldId id="265" r:id="rId13"/>
    <p:sldId id="266" r:id="rId14"/>
    <p:sldId id="280" r:id="rId15"/>
    <p:sldId id="286" r:id="rId16"/>
    <p:sldId id="285" r:id="rId17"/>
    <p:sldId id="284" r:id="rId18"/>
    <p:sldId id="283" r:id="rId19"/>
    <p:sldId id="282" r:id="rId20"/>
    <p:sldId id="281" r:id="rId21"/>
    <p:sldId id="270" r:id="rId22"/>
    <p:sldId id="279" r:id="rId23"/>
    <p:sldId id="278" r:id="rId24"/>
    <p:sldId id="271" r:id="rId25"/>
    <p:sldId id="277" r:id="rId26"/>
    <p:sldId id="276" r:id="rId27"/>
    <p:sldId id="275" r:id="rId28"/>
    <p:sldId id="274" r:id="rId29"/>
    <p:sldId id="263" r:id="rId3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53" y="-58"/>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BBF87AAC-8E52-43B6-83CC-DF02FC5314B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448A79CF-6911-43D2-99F5-BC5F218672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3605A1-6147-4D6D-80AA-31B69C135678}" type="datetimeFigureOut">
              <a:rPr lang="ru-RU" smtClean="0"/>
              <a:t>07.06.2019</a:t>
            </a:fld>
            <a:endParaRPr lang="ru-RU"/>
          </a:p>
        </p:txBody>
      </p:sp>
      <p:sp>
        <p:nvSpPr>
          <p:cNvPr id="4" name="Нижний колонтитул 3">
            <a:extLst>
              <a:ext uri="{FF2B5EF4-FFF2-40B4-BE49-F238E27FC236}">
                <a16:creationId xmlns:a16="http://schemas.microsoft.com/office/drawing/2014/main" xmlns="" id="{CB9BA75C-4AC4-4950-B34C-82DD1859F59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1 Managing Conflict of Interest in the Public Service OECD. Guidelines and Overview. 2003</a:t>
            </a:r>
            <a:endParaRPr lang="ru-RU"/>
          </a:p>
        </p:txBody>
      </p:sp>
      <p:sp>
        <p:nvSpPr>
          <p:cNvPr id="5" name="Номер слайда 4">
            <a:extLst>
              <a:ext uri="{FF2B5EF4-FFF2-40B4-BE49-F238E27FC236}">
                <a16:creationId xmlns:a16="http://schemas.microsoft.com/office/drawing/2014/main" xmlns="" id="{EA2E53B0-2405-400E-987E-47CF414469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314AEF-C1FB-4487-BB30-AEF2D244DB43}" type="slidenum">
              <a:rPr lang="ru-RU" smtClean="0"/>
              <a:t>‹#›</a:t>
            </a:fld>
            <a:endParaRPr lang="ru-RU"/>
          </a:p>
        </p:txBody>
      </p:sp>
    </p:spTree>
    <p:extLst>
      <p:ext uri="{BB962C8B-B14F-4D97-AF65-F5344CB8AC3E}">
        <p14:creationId xmlns:p14="http://schemas.microsoft.com/office/powerpoint/2010/main" val="3759354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hf sldNum="0" hdr="0" ftr="0" dt="0"/>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r>
              <a:rPr lang="en-US" dirty="0"/>
              <a:t>Managing Conflict of Interest in the Public Service OECD. Guidelines and Overview. 2003</a:t>
            </a:r>
            <a:endParaRPr lang="ru-RU" dirty="0"/>
          </a:p>
        </p:txBody>
      </p:sp>
    </p:spTree>
    <p:extLst>
      <p:ext uri="{BB962C8B-B14F-4D97-AF65-F5344CB8AC3E}">
        <p14:creationId xmlns:p14="http://schemas.microsoft.com/office/powerpoint/2010/main" val="344602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hf sldNum="0" hd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3"/>
            <a:ext cx="9971630"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lstStyle/>
          <a:p>
            <a:pPr>
              <a:defRPr sz="7000" b="1" cap="all">
                <a:solidFill>
                  <a:srgbClr val="253957"/>
                </a:solidFill>
                <a:latin typeface="+mn-lt"/>
                <a:ea typeface="+mn-ea"/>
                <a:cs typeface="+mn-cs"/>
                <a:sym typeface="Arial Narrow"/>
              </a:defRPr>
            </a:pPr>
            <a:r>
              <a:rPr lang="ru-RU" dirty="0"/>
              <a:t>«Конфликт Интересов»</a:t>
            </a:r>
            <a:endParaRPr dirty="0"/>
          </a:p>
        </p:txBody>
      </p:sp>
      <p:sp>
        <p:nvSpPr>
          <p:cNvPr id="54" name="Название подразделения,  лаборатории, факультета и т.д."/>
          <p:cNvSpPr txBox="1"/>
          <p:nvPr/>
        </p:nvSpPr>
        <p:spPr>
          <a:xfrm>
            <a:off x="7116915" y="1201117"/>
            <a:ext cx="9443423" cy="20832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Волконская Надежда, </a:t>
            </a:r>
          </a:p>
          <a:p>
            <a:pPr algn="l">
              <a:defRPr sz="4200">
                <a:solidFill>
                  <a:srgbClr val="253957"/>
                </a:solidFill>
                <a:latin typeface="+mn-lt"/>
                <a:ea typeface="+mn-ea"/>
                <a:cs typeface="+mn-cs"/>
                <a:sym typeface="Arial Narrow"/>
              </a:defRPr>
            </a:pPr>
            <a:r>
              <a:rPr lang="ru-RU" dirty="0"/>
              <a:t>ОП «Политология»</a:t>
            </a:r>
          </a:p>
          <a:p>
            <a:pPr algn="l">
              <a:defRPr sz="4200">
                <a:solidFill>
                  <a:srgbClr val="253957"/>
                </a:solidFill>
                <a:latin typeface="+mn-lt"/>
                <a:ea typeface="+mn-ea"/>
                <a:cs typeface="+mn-cs"/>
                <a:sym typeface="Arial Narrow"/>
              </a:defRPr>
            </a:pPr>
            <a:r>
              <a:rPr lang="ru-RU" dirty="0"/>
              <a:t>БПТ173</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201</a:t>
            </a:r>
            <a:r>
              <a:rPr lang="ru-RU" dirty="0"/>
              <a:t>9</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
        <p:nvSpPr>
          <p:cNvPr id="2" name="TextBox 1">
            <a:extLst>
              <a:ext uri="{FF2B5EF4-FFF2-40B4-BE49-F238E27FC236}">
                <a16:creationId xmlns:a16="http://schemas.microsoft.com/office/drawing/2014/main" xmlns="" id="{67BFBCB2-B334-44F6-905B-8649C06BEDA5}"/>
              </a:ext>
            </a:extLst>
          </p:cNvPr>
          <p:cNvSpPr txBox="1"/>
          <p:nvPr/>
        </p:nvSpPr>
        <p:spPr>
          <a:xfrm>
            <a:off x="19685629" y="595183"/>
            <a:ext cx="4560654" cy="6059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en-US" sz="3000" dirty="0"/>
              <a:t>nakurakina@edu.hse.ru</a:t>
            </a:r>
            <a:endParaRPr kumimoji="0" lang="ru-RU" sz="30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46972" y="264336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Регулирование «Конфликта Интересов»</a:t>
            </a:r>
            <a:endParaRPr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8"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TextBox 1">
            <a:extLst>
              <a:ext uri="{FF2B5EF4-FFF2-40B4-BE49-F238E27FC236}">
                <a16:creationId xmlns:a16="http://schemas.microsoft.com/office/drawing/2014/main" xmlns="" id="{10BAC538-6229-4BC2-93C5-64EB588D02E6}"/>
              </a:ext>
            </a:extLst>
          </p:cNvPr>
          <p:cNvSpPr txBox="1"/>
          <p:nvPr/>
        </p:nvSpPr>
        <p:spPr>
          <a:xfrm>
            <a:off x="1186004" y="4111709"/>
            <a:ext cx="21521436" cy="93006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500" b="1" dirty="0"/>
              <a:t>«Описательный подход» </a:t>
            </a:r>
            <a:r>
              <a:rPr lang="ru-RU" sz="3500" dirty="0"/>
              <a:t>определяет ситуации конфликта интересов в общих чертах и предоставляет публичным должностным лицам общие характеристики этого явления. Общие принципы вместе с примерами общих случаев служат руководством для государственных должностных лиц в деле предотвращения и </a:t>
            </a:r>
            <a:r>
              <a:rPr lang="ru-RU" sz="3500" dirty="0" err="1"/>
              <a:t>избежания</a:t>
            </a:r>
            <a:r>
              <a:rPr lang="ru-RU" sz="3500" dirty="0"/>
              <a:t> конфликтных ситуаций. При таком подходе главную роль играют общие принципы, определяющие, что ожидается от публичных должностных лиц в целом, в то время как конкретные правила и процедуры играют дополняющую роль. </a:t>
            </a:r>
          </a:p>
          <a:p>
            <a:pPr algn="just"/>
            <a:endParaRPr lang="ru-RU" sz="3500" dirty="0"/>
          </a:p>
          <a:p>
            <a:pPr algn="just"/>
            <a:r>
              <a:rPr lang="ru-RU" sz="3500" dirty="0"/>
              <a:t>Пример: Канада </a:t>
            </a:r>
          </a:p>
          <a:p>
            <a:pPr algn="just"/>
            <a:endParaRPr lang="ru-RU" sz="3500" b="1" dirty="0"/>
          </a:p>
          <a:p>
            <a:pPr algn="just"/>
            <a:r>
              <a:rPr lang="ru-RU" sz="3500" b="1" dirty="0"/>
              <a:t>«Предписывающий подход» </a:t>
            </a:r>
            <a:r>
              <a:rPr lang="ru-RU" sz="3500" dirty="0"/>
              <a:t>определяет ряд конкретных ситуаций, которые считаются несовместимыми с государственной должностью или противоречащими общественным интересам и должностным обязанностям. Этот основанный на правилах подход обеспечивает публичным должностным лицам подробные применимые стандарты, как правило, в правовых положениях. Однако эти стандарты в конечном счете основаны на фундаментальных принципах государственной службы, которые также могут воплощать в себе желательные цели. </a:t>
            </a:r>
          </a:p>
          <a:p>
            <a:pPr algn="just"/>
            <a:endParaRPr lang="ru-RU" sz="3500" dirty="0"/>
          </a:p>
          <a:p>
            <a:pPr algn="just"/>
            <a:r>
              <a:rPr lang="ru-RU" sz="3500" dirty="0"/>
              <a:t>Пример: Новая Зеландия и Германия</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xmlns="" id="{37CD66C9-BAD2-42C1-9772-5D6BF038CDA7}"/>
              </a:ext>
            </a:extLst>
          </p:cNvPr>
          <p:cNvPicPr>
            <a:picLocks noChangeAspect="1"/>
          </p:cNvPicPr>
          <p:nvPr/>
        </p:nvPicPr>
        <p:blipFill>
          <a:blip r:embed="rId2"/>
          <a:stretch>
            <a:fillRect/>
          </a:stretch>
        </p:blipFill>
        <p:spPr>
          <a:xfrm>
            <a:off x="1184362" y="737320"/>
            <a:ext cx="1201016" cy="1201016"/>
          </a:xfrm>
          <a:prstGeom prst="rect">
            <a:avLst/>
          </a:prstGeom>
        </p:spPr>
      </p:pic>
      <p:sp>
        <p:nvSpPr>
          <p:cNvPr id="4" name="Линия">
            <a:extLst>
              <a:ext uri="{FF2B5EF4-FFF2-40B4-BE49-F238E27FC236}">
                <a16:creationId xmlns:a16="http://schemas.microsoft.com/office/drawing/2014/main" xmlns="" id="{68BDC005-B334-43FD-B42F-9AD36CB27021}"/>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5" name="Прямоугольник 4">
            <a:extLst>
              <a:ext uri="{FF2B5EF4-FFF2-40B4-BE49-F238E27FC236}">
                <a16:creationId xmlns:a16="http://schemas.microsoft.com/office/drawing/2014/main" xmlns="" id="{7EE7C865-1553-476F-8121-D6FC31CBE1AC}"/>
              </a:ext>
            </a:extLst>
          </p:cNvPr>
          <p:cNvSpPr/>
          <p:nvPr/>
        </p:nvSpPr>
        <p:spPr>
          <a:xfrm>
            <a:off x="1172123" y="2681536"/>
            <a:ext cx="17137904" cy="923330"/>
          </a:xfrm>
          <a:prstGeom prst="rect">
            <a:avLst/>
          </a:prstGeom>
        </p:spPr>
        <p:txBody>
          <a:bodyPr wrap="square">
            <a:spAutoFit/>
          </a:bodyPr>
          <a:lstStyle/>
          <a:p>
            <a:pPr algn="just">
              <a:defRPr sz="7000" b="1" cap="all">
                <a:solidFill>
                  <a:srgbClr val="253957"/>
                </a:solidFill>
                <a:latin typeface="+mn-lt"/>
                <a:ea typeface="+mn-ea"/>
                <a:cs typeface="+mn-cs"/>
                <a:sym typeface="Arial Narrow"/>
              </a:defRPr>
            </a:pPr>
            <a:r>
              <a:rPr lang="ru-RU" sz="5400" b="1" cap="all" dirty="0">
                <a:solidFill>
                  <a:srgbClr val="253957"/>
                </a:solidFill>
                <a:sym typeface="Arial Narrow"/>
              </a:rPr>
              <a:t>Регулирование «Конфликта Интересов» В России</a:t>
            </a:r>
          </a:p>
        </p:txBody>
      </p:sp>
      <p:sp>
        <p:nvSpPr>
          <p:cNvPr id="6" name="TextBox 5">
            <a:extLst>
              <a:ext uri="{FF2B5EF4-FFF2-40B4-BE49-F238E27FC236}">
                <a16:creationId xmlns:a16="http://schemas.microsoft.com/office/drawing/2014/main" xmlns="" id="{0B98A6A7-5EE1-498A-B851-DC73A59C3EF9}"/>
              </a:ext>
            </a:extLst>
          </p:cNvPr>
          <p:cNvSpPr txBox="1"/>
          <p:nvPr/>
        </p:nvSpPr>
        <p:spPr>
          <a:xfrm>
            <a:off x="1172123" y="4124058"/>
            <a:ext cx="21936151" cy="62998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dirty="0"/>
              <a:t>В Федеральном законе </a:t>
            </a:r>
            <a:r>
              <a:rPr lang="ru-RU" b="1" dirty="0"/>
              <a:t>№ 273 ФЗ «О противодействии коррупции»</a:t>
            </a:r>
            <a:r>
              <a:rPr lang="ru-RU" dirty="0"/>
              <a:t> под </a:t>
            </a:r>
            <a:r>
              <a:rPr lang="ru-RU" b="1" dirty="0"/>
              <a:t>конфликтом интересов</a:t>
            </a:r>
            <a:r>
              <a:rPr lang="ru-RU" dirty="0"/>
              <a:t>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390025116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FD99F71B-548C-47D1-9302-D4480AB1F32C}"/>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3" name="Линия">
            <a:extLst>
              <a:ext uri="{FF2B5EF4-FFF2-40B4-BE49-F238E27FC236}">
                <a16:creationId xmlns:a16="http://schemas.microsoft.com/office/drawing/2014/main" xmlns="" id="{D148F7C9-69A3-4756-A860-8D38C237413E}"/>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TextBox 3">
            <a:extLst>
              <a:ext uri="{FF2B5EF4-FFF2-40B4-BE49-F238E27FC236}">
                <a16:creationId xmlns:a16="http://schemas.microsoft.com/office/drawing/2014/main" xmlns="" id="{BA18CED2-963B-4F5A-A800-0F413D34113D}"/>
              </a:ext>
            </a:extLst>
          </p:cNvPr>
          <p:cNvSpPr txBox="1"/>
          <p:nvPr/>
        </p:nvSpPr>
        <p:spPr>
          <a:xfrm>
            <a:off x="1201065" y="2239594"/>
            <a:ext cx="21576111" cy="109164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just" defTabSz="821531" rtl="0" fontAlgn="auto" latinLnBrk="0" hangingPunct="0">
              <a:lnSpc>
                <a:spcPct val="100000"/>
              </a:lnSpc>
              <a:spcBef>
                <a:spcPts val="0"/>
              </a:spcBef>
              <a:spcAft>
                <a:spcPts val="0"/>
              </a:spcAft>
              <a:buClrTx/>
              <a:buSzTx/>
              <a:buFontTx/>
              <a:buNone/>
              <a:tabLst/>
            </a:pPr>
            <a:r>
              <a:rPr kumimoji="0" lang="ru-RU" sz="5000" b="1" i="0" u="none" strike="noStrike" cap="none" spc="0" normalizeH="0" baseline="0" dirty="0">
                <a:ln>
                  <a:noFill/>
                </a:ln>
                <a:solidFill>
                  <a:srgbClr val="000000"/>
                </a:solidFill>
                <a:effectLst/>
                <a:uFillTx/>
                <a:latin typeface="+mj-lt"/>
                <a:ea typeface="+mj-ea"/>
                <a:cs typeface="+mj-cs"/>
                <a:sym typeface="Helvetica Light"/>
              </a:rPr>
              <a:t>«Область регулирования» ФЗ №273:</a:t>
            </a:r>
          </a:p>
          <a:p>
            <a:pPr marL="914400" indent="-914400" algn="just">
              <a:buFont typeface="+mj-lt"/>
              <a:buAutoNum type="arabicPeriod"/>
            </a:pPr>
            <a:r>
              <a:rPr lang="ru-RU" dirty="0"/>
              <a:t>Осуществление некоторых управленческих функций в отношении родственников или иных лиц, с которыми связана личная заинтересованность государственного служащего;</a:t>
            </a:r>
          </a:p>
          <a:p>
            <a:pPr marL="914400" indent="-914400" algn="just">
              <a:buFont typeface="+mj-lt"/>
              <a:buAutoNum type="arabicPeriod"/>
            </a:pPr>
            <a:r>
              <a:rPr lang="ru-RU" dirty="0"/>
              <a:t>Выполнение иной оплачиваемой работы;</a:t>
            </a:r>
          </a:p>
          <a:p>
            <a:pPr marL="914400" indent="-914400" algn="just">
              <a:buFont typeface="+mj-lt"/>
              <a:buAutoNum type="arabicPeriod"/>
            </a:pPr>
            <a:r>
              <a:rPr lang="ru-RU" dirty="0"/>
              <a:t>Владение ценными бумагами, банковскими вкладами;</a:t>
            </a:r>
          </a:p>
          <a:p>
            <a:pPr marL="914400" indent="-914400" algn="just">
              <a:buFont typeface="+mj-lt"/>
              <a:buAutoNum type="arabicPeriod"/>
            </a:pPr>
            <a:r>
              <a:rPr lang="ru-RU" dirty="0"/>
              <a:t>Получение подарков и услуг;</a:t>
            </a:r>
          </a:p>
          <a:p>
            <a:pPr marL="914400" indent="-914400" algn="just">
              <a:buFont typeface="+mj-lt"/>
              <a:buAutoNum type="arabicPeriod"/>
            </a:pPr>
            <a:r>
              <a:rPr lang="ru-RU" dirty="0"/>
              <a:t>Имущественные обязательства и судебные разбирательства;</a:t>
            </a:r>
          </a:p>
          <a:p>
            <a:pPr marL="914400" indent="-914400" algn="just">
              <a:buFont typeface="+mj-lt"/>
              <a:buAutoNum type="arabicPeriod"/>
            </a:pPr>
            <a:r>
              <a:rPr lang="ru-RU" dirty="0"/>
              <a:t>Взаимодействие с бывшим работодателем и трудоустройство после увольнения с государственной службы;</a:t>
            </a:r>
          </a:p>
          <a:p>
            <a:pPr marL="914400" indent="-914400" algn="just">
              <a:buFont typeface="+mj-lt"/>
              <a:buAutoNum type="arabicPeriod"/>
            </a:pPr>
            <a:r>
              <a:rPr lang="ru-RU" dirty="0"/>
              <a:t>Очевидное нарушение установленных запретов (например, использование</a:t>
            </a:r>
          </a:p>
          <a:p>
            <a:pPr marL="914400" indent="-914400" algn="just">
              <a:buFont typeface="+mj-lt"/>
              <a:buAutoNum type="arabicPeriod"/>
            </a:pPr>
            <a:r>
              <a:rPr lang="ru-RU" dirty="0"/>
              <a:t>Служебной информации, получение наград, почетных и специальных званий </a:t>
            </a:r>
            <a:r>
              <a:rPr lang="ru-RU" dirty="0" smtClean="0"/>
              <a:t>от </a:t>
            </a:r>
            <a:r>
              <a:rPr lang="ru-RU" dirty="0"/>
              <a:t>иностранных государств и др.)</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31729505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7DCA0254-3750-4116-83AC-D602C0E8D09A}"/>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3" name="Линия">
            <a:extLst>
              <a:ext uri="{FF2B5EF4-FFF2-40B4-BE49-F238E27FC236}">
                <a16:creationId xmlns:a16="http://schemas.microsoft.com/office/drawing/2014/main" xmlns="" id="{9B7D2F55-5701-43EE-A911-3EE2129182D0}"/>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Прямоугольник 3">
            <a:extLst>
              <a:ext uri="{FF2B5EF4-FFF2-40B4-BE49-F238E27FC236}">
                <a16:creationId xmlns:a16="http://schemas.microsoft.com/office/drawing/2014/main" xmlns="" id="{2720BA3C-3992-41B3-9342-B942EF4A2699}"/>
              </a:ext>
            </a:extLst>
          </p:cNvPr>
          <p:cNvSpPr/>
          <p:nvPr/>
        </p:nvSpPr>
        <p:spPr>
          <a:xfrm>
            <a:off x="1240127" y="2674161"/>
            <a:ext cx="21648119" cy="10829247"/>
          </a:xfrm>
          <a:prstGeom prst="rect">
            <a:avLst/>
          </a:prstGeom>
        </p:spPr>
        <p:txBody>
          <a:bodyPr wrap="square">
            <a:spAutoFit/>
          </a:bodyPr>
          <a:lstStyle/>
          <a:p>
            <a:pPr algn="just">
              <a:lnSpc>
                <a:spcPct val="150000"/>
              </a:lnSpc>
            </a:pPr>
            <a:r>
              <a:rPr lang="ru-RU" sz="3500" b="1" dirty="0"/>
              <a:t>Способы разрешения </a:t>
            </a:r>
            <a:r>
              <a:rPr lang="ru-RU" sz="3500" dirty="0"/>
              <a:t>конфликта интересов ФЗ №273</a:t>
            </a:r>
            <a:r>
              <a:rPr lang="ru-RU" sz="3000" dirty="0"/>
              <a:t>:</a:t>
            </a:r>
          </a:p>
          <a:p>
            <a:pPr marL="457200" indent="-457200" algn="just">
              <a:lnSpc>
                <a:spcPct val="150000"/>
              </a:lnSpc>
              <a:buFont typeface="Arial" panose="020B0604020202020204" pitchFamily="34" charset="0"/>
              <a:buChar char="•"/>
            </a:pPr>
            <a:r>
              <a:rPr lang="ru-RU" sz="3100" dirty="0"/>
              <a:t>Обязанность государственных и муниципальных служащих принимать меры по недопущению любой возможности возникновения конфликта интересов, в том числе письменно уведомлять непосредственное руководство возникновении или о возможности возникновения подобной ситуации.</a:t>
            </a:r>
          </a:p>
          <a:p>
            <a:pPr marL="457200" indent="-457200" algn="just">
              <a:lnSpc>
                <a:spcPct val="150000"/>
              </a:lnSpc>
              <a:buFont typeface="Arial" panose="020B0604020202020204" pitchFamily="34" charset="0"/>
              <a:buChar char="•"/>
            </a:pPr>
            <a:r>
              <a:rPr lang="ru-RU" sz="3100" dirty="0"/>
              <a:t>Обязанность представителя нанимателя принимать меры по предотвращению или урегулированию конфликта интересов с момента, когда ему стало об этом известно.</a:t>
            </a:r>
          </a:p>
          <a:p>
            <a:pPr marL="457200" indent="-457200" algn="just">
              <a:lnSpc>
                <a:spcPct val="150000"/>
              </a:lnSpc>
              <a:buFont typeface="Arial" panose="020B0604020202020204" pitchFamily="34" charset="0"/>
              <a:buChar char="•"/>
            </a:pPr>
            <a:r>
              <a:rPr lang="ru-RU" sz="3100" dirty="0"/>
              <a:t>Возможность изменения должностного или служебного положения государственного или муниципального служащего, являющегося стороной конфликта интересов, вплоть до его отстранения от исполнения должностных (служебных) обязанностей;</a:t>
            </a:r>
          </a:p>
          <a:p>
            <a:pPr marL="457200" indent="-457200" algn="just">
              <a:lnSpc>
                <a:spcPct val="150000"/>
              </a:lnSpc>
              <a:buFont typeface="Arial" panose="020B0604020202020204" pitchFamily="34" charset="0"/>
              <a:buChar char="•"/>
            </a:pPr>
            <a:r>
              <a:rPr lang="ru-RU" sz="3100" dirty="0"/>
              <a:t>Отказ государственного или муниципального служащего от выгоды, явившейся причиной возникновения конфликта интересов;</a:t>
            </a:r>
          </a:p>
          <a:p>
            <a:pPr marL="457200" indent="-457200" algn="just">
              <a:lnSpc>
                <a:spcPct val="150000"/>
              </a:lnSpc>
              <a:buFont typeface="Arial" panose="020B0604020202020204" pitchFamily="34" charset="0"/>
              <a:buChar char="•"/>
            </a:pPr>
            <a:r>
              <a:rPr lang="ru-RU" sz="3100" dirty="0"/>
              <a:t>Отвод или самоотвод государственного или муниципального служащего от обязанностей, если их исполнение связано с личной заинтересованностью;</a:t>
            </a:r>
          </a:p>
          <a:p>
            <a:pPr marL="457200" indent="-457200" algn="just">
              <a:lnSpc>
                <a:spcPct val="150000"/>
              </a:lnSpc>
              <a:buFont typeface="Arial" panose="020B0604020202020204" pitchFamily="34" charset="0"/>
              <a:buChar char="•"/>
            </a:pPr>
            <a:r>
              <a:rPr lang="ru-RU" sz="3100" dirty="0"/>
              <a:t>Передача принадлежащих государственному или муниципальному служащему ценных бумаг, акций, долей участия, паем в уставных капиталах организаций в доверительное управление</a:t>
            </a:r>
          </a:p>
        </p:txBody>
      </p:sp>
    </p:spTree>
    <p:extLst>
      <p:ext uri="{BB962C8B-B14F-4D97-AF65-F5344CB8AC3E}">
        <p14:creationId xmlns:p14="http://schemas.microsoft.com/office/powerpoint/2010/main" val="40275445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6C52AF63-72D2-4500-A720-5C0C8DBCE966}"/>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3" name="Линия">
            <a:extLst>
              <a:ext uri="{FF2B5EF4-FFF2-40B4-BE49-F238E27FC236}">
                <a16:creationId xmlns:a16="http://schemas.microsoft.com/office/drawing/2014/main" xmlns="" id="{247DFDAD-2E7F-43E6-AE84-2826E2224B9F}"/>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TextBox 3">
            <a:extLst>
              <a:ext uri="{FF2B5EF4-FFF2-40B4-BE49-F238E27FC236}">
                <a16:creationId xmlns:a16="http://schemas.microsoft.com/office/drawing/2014/main" xmlns="" id="{C522E793-4D2F-4906-83DE-AFA7942BE2EE}"/>
              </a:ext>
            </a:extLst>
          </p:cNvPr>
          <p:cNvSpPr txBox="1"/>
          <p:nvPr/>
        </p:nvSpPr>
        <p:spPr>
          <a:xfrm>
            <a:off x="1201064" y="2220173"/>
            <a:ext cx="21720127" cy="26064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kumimoji="0" lang="en-US" sz="3500" b="1" i="0" u="none" strike="noStrike" cap="none" spc="0" normalizeH="0" baseline="0" dirty="0">
                <a:ln>
                  <a:noFill/>
                </a:ln>
                <a:solidFill>
                  <a:srgbClr val="000000"/>
                </a:solidFill>
                <a:effectLst/>
                <a:uFillTx/>
                <a:latin typeface="+mj-lt"/>
                <a:ea typeface="+mj-ea"/>
                <a:cs typeface="+mj-cs"/>
                <a:sym typeface="Helvetica Light"/>
              </a:rPr>
              <a:t>1. </a:t>
            </a:r>
            <a:r>
              <a:rPr lang="ru-RU" sz="4000" b="1" dirty="0"/>
              <a:t>Государственный служащий участвует в осуществлении отдельных функций государственного управления и/или в принятии кадровых решений в отношении родственников и/или иных лиц, с которыми связана личная заинтересованность государственного служащего</a:t>
            </a:r>
            <a:endParaRPr kumimoji="0" lang="ru-RU" sz="4000" b="1" i="0" u="none" strike="noStrike" cap="none" spc="0" normalizeH="0" baseline="0" dirty="0">
              <a:ln>
                <a:noFill/>
              </a:ln>
              <a:solidFill>
                <a:srgbClr val="000000"/>
              </a:solidFill>
              <a:effectLst/>
              <a:uFillTx/>
              <a:latin typeface="+mj-lt"/>
              <a:ea typeface="+mj-ea"/>
              <a:cs typeface="+mj-cs"/>
              <a:sym typeface="Helvetica Light"/>
            </a:endParaRPr>
          </a:p>
        </p:txBody>
      </p:sp>
      <p:sp>
        <p:nvSpPr>
          <p:cNvPr id="5" name="Прямоугольник 4">
            <a:extLst>
              <a:ext uri="{FF2B5EF4-FFF2-40B4-BE49-F238E27FC236}">
                <a16:creationId xmlns:a16="http://schemas.microsoft.com/office/drawing/2014/main" xmlns="" id="{FFA29B7E-C12F-4E2B-9440-320006546011}"/>
              </a:ext>
            </a:extLst>
          </p:cNvPr>
          <p:cNvSpPr/>
          <p:nvPr/>
        </p:nvSpPr>
        <p:spPr>
          <a:xfrm>
            <a:off x="503843" y="5129808"/>
            <a:ext cx="22417348" cy="3631763"/>
          </a:xfrm>
          <a:prstGeom prst="rect">
            <a:avLst/>
          </a:prstGeom>
        </p:spPr>
        <p:txBody>
          <a:bodyPr wrap="square">
            <a:spAutoFit/>
          </a:bodyPr>
          <a:lstStyle/>
          <a:p>
            <a:pPr marL="685800" indent="-685800" algn="just">
              <a:spcBef>
                <a:spcPts val="2400"/>
              </a:spcBef>
              <a:buFont typeface="Arial" panose="020B0604020202020204" pitchFamily="34" charset="0"/>
              <a:buChar char="•"/>
            </a:pPr>
            <a:r>
              <a:rPr lang="ru-RU" sz="3500" dirty="0"/>
              <a:t>Пример 1: государственный служащий является членом конкурсной комиссии на замещение вакантной должности государственного органа. При этом одним из кандидатов на вакантную должность в этом государственном органе является родственник государственного служащего;</a:t>
            </a:r>
          </a:p>
          <a:p>
            <a:pPr marL="685800" indent="-685800" algn="just">
              <a:spcBef>
                <a:spcPts val="2400"/>
              </a:spcBef>
              <a:buFont typeface="Arial" panose="020B0604020202020204" pitchFamily="34" charset="0"/>
              <a:buChar char="•"/>
            </a:pPr>
            <a:r>
              <a:rPr lang="ru-RU" sz="3500" dirty="0"/>
              <a:t>Пример 2: государственный служащий является членом аттестационной комиссии (комиссии по урегулированию конфликта интересов, комиссии по проведению служебной проверки), которая принимает решение (проводит проверку) в отношении родственника государственного служащего</a:t>
            </a:r>
          </a:p>
        </p:txBody>
      </p:sp>
      <p:sp>
        <p:nvSpPr>
          <p:cNvPr id="6" name="Прямоугольник 5">
            <a:extLst>
              <a:ext uri="{FF2B5EF4-FFF2-40B4-BE49-F238E27FC236}">
                <a16:creationId xmlns:a16="http://schemas.microsoft.com/office/drawing/2014/main" xmlns="" id="{067229F8-ED58-4A0A-9EDF-E441F305AA62}"/>
              </a:ext>
            </a:extLst>
          </p:cNvPr>
          <p:cNvSpPr/>
          <p:nvPr/>
        </p:nvSpPr>
        <p:spPr>
          <a:xfrm>
            <a:off x="1180307" y="9378280"/>
            <a:ext cx="21740884" cy="3323987"/>
          </a:xfrm>
          <a:prstGeom prst="rect">
            <a:avLst/>
          </a:prstGeom>
        </p:spPr>
        <p:txBody>
          <a:bodyPr wrap="square">
            <a:spAutoFit/>
          </a:bodyPr>
          <a:lstStyle/>
          <a:p>
            <a:pPr algn="just"/>
            <a:r>
              <a:rPr lang="en-US" sz="3500" b="1" dirty="0"/>
              <a:t>NB! </a:t>
            </a:r>
            <a:r>
              <a:rPr lang="ru-RU" sz="3500" dirty="0"/>
              <a:t>При этом необходимо отметить, что далеко не любое выполнение функций государственного управления в отношении родственников влечет конфликт интересов. В частности, если государственный служащий предоставляет государственные услуги, получение которых одним заявителем не влечет отказа в предоставлении услуги другим заявителям, и при этом не обладает дискреционными полномочиями, позволяющими оказывать кому-либо предпочтение, вероятность возникновения конфликта интересов при предоставлении таких услуг родственникам в большинстве случаев является незначительной.</a:t>
            </a:r>
          </a:p>
        </p:txBody>
      </p:sp>
    </p:spTree>
    <p:extLst>
      <p:ext uri="{BB962C8B-B14F-4D97-AF65-F5344CB8AC3E}">
        <p14:creationId xmlns:p14="http://schemas.microsoft.com/office/powerpoint/2010/main" val="303487296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CBFF6DD8-8636-4A9C-99DA-1669B7F87611}"/>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3" name="Линия">
            <a:extLst>
              <a:ext uri="{FF2B5EF4-FFF2-40B4-BE49-F238E27FC236}">
                <a16:creationId xmlns:a16="http://schemas.microsoft.com/office/drawing/2014/main" xmlns="" id="{AC13A070-C1E1-410C-B766-F87078FC57C7}"/>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Прямоугольник 3">
            <a:extLst>
              <a:ext uri="{FF2B5EF4-FFF2-40B4-BE49-F238E27FC236}">
                <a16:creationId xmlns:a16="http://schemas.microsoft.com/office/drawing/2014/main" xmlns="" id="{A40BA0B1-CB4D-430A-9815-9F783DD6D442}"/>
              </a:ext>
            </a:extLst>
          </p:cNvPr>
          <p:cNvSpPr/>
          <p:nvPr/>
        </p:nvSpPr>
        <p:spPr>
          <a:xfrm>
            <a:off x="901024" y="2643366"/>
            <a:ext cx="22106456" cy="10095071"/>
          </a:xfrm>
          <a:prstGeom prst="rect">
            <a:avLst/>
          </a:prstGeom>
        </p:spPr>
        <p:txBody>
          <a:bodyPr wrap="square">
            <a:spAutoFit/>
          </a:bodyPr>
          <a:lstStyle/>
          <a:p>
            <a:pPr algn="just"/>
            <a:r>
              <a:rPr lang="ru-RU" b="1" dirty="0"/>
              <a:t>Меры предотвращения и урегулирования</a:t>
            </a:r>
            <a:r>
              <a:rPr lang="en-US" b="1" dirty="0"/>
              <a:t>:</a:t>
            </a:r>
            <a:endParaRPr lang="ru-RU" b="1" dirty="0"/>
          </a:p>
          <a:p>
            <a:pPr marL="685800" indent="-685800" algn="just">
              <a:spcBef>
                <a:spcPts val="3000"/>
              </a:spcBef>
              <a:buFont typeface="Arial" panose="020B0604020202020204" pitchFamily="34" charset="0"/>
              <a:buChar char="•"/>
            </a:pPr>
            <a:r>
              <a:rPr lang="ru-RU" dirty="0"/>
              <a:t>Государственному служащему следует уведомить о наличии личной заинтересованности представителя нанимателя и непосредственного начальника в письменной форме.</a:t>
            </a:r>
          </a:p>
          <a:p>
            <a:pPr marL="685800" indent="-685800" algn="just">
              <a:spcBef>
                <a:spcPts val="3000"/>
              </a:spcBef>
              <a:buFont typeface="Arial" panose="020B0604020202020204" pitchFamily="34" charset="0"/>
              <a:buChar char="•"/>
            </a:pPr>
            <a:r>
              <a:rPr lang="ru-RU" dirty="0"/>
              <a:t>Представителю нанимателя рекомендуется отстранить государственного служащего от исполнения должностных обязанностей, предполагающих непосредственное взаимодействие с родственниками и/или иными лицами, с которыми связана личная заинтересованность государственного служащего. Например, рекомендуется временно вывести государственного служащего из состава конкурсной комиссии, если одним из кандидатов на замещение вакантной должности государственной службы является его родственник.</a:t>
            </a:r>
          </a:p>
        </p:txBody>
      </p:sp>
    </p:spTree>
    <p:extLst>
      <p:ext uri="{BB962C8B-B14F-4D97-AF65-F5344CB8AC3E}">
        <p14:creationId xmlns:p14="http://schemas.microsoft.com/office/powerpoint/2010/main" val="204519730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ED76D7BC-9464-4ED9-96D3-4339B79B2C59}"/>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3" name="Линия">
            <a:extLst>
              <a:ext uri="{FF2B5EF4-FFF2-40B4-BE49-F238E27FC236}">
                <a16:creationId xmlns:a16="http://schemas.microsoft.com/office/drawing/2014/main" xmlns="" id="{95E9861D-9DB8-45A7-B864-62571A4636F0}"/>
              </a:ext>
            </a:extLst>
          </p:cNvPr>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Прямоугольник 3">
            <a:extLst>
              <a:ext uri="{FF2B5EF4-FFF2-40B4-BE49-F238E27FC236}">
                <a16:creationId xmlns:a16="http://schemas.microsoft.com/office/drawing/2014/main" xmlns="" id="{A5DAC22B-29B6-4C76-8967-0B84D9A1643E}"/>
              </a:ext>
            </a:extLst>
          </p:cNvPr>
          <p:cNvSpPr/>
          <p:nvPr/>
        </p:nvSpPr>
        <p:spPr>
          <a:xfrm>
            <a:off x="886744" y="2216792"/>
            <a:ext cx="22462851" cy="1754326"/>
          </a:xfrm>
          <a:prstGeom prst="rect">
            <a:avLst/>
          </a:prstGeom>
        </p:spPr>
        <p:txBody>
          <a:bodyPr wrap="square">
            <a:spAutoFit/>
          </a:bodyPr>
          <a:lstStyle/>
          <a:p>
            <a:pPr indent="342900" algn="just"/>
            <a:r>
              <a:rPr lang="ru-RU" sz="5400" b="1" dirty="0">
                <a:latin typeface="Times New Roman" panose="02020603050405020304" pitchFamily="18" charset="0"/>
              </a:rPr>
              <a:t>2.</a:t>
            </a:r>
            <a:r>
              <a:rPr lang="en-US" sz="5400" b="1" dirty="0">
                <a:latin typeface="Times New Roman" panose="02020603050405020304" pitchFamily="18" charset="0"/>
              </a:rPr>
              <a:t> </a:t>
            </a:r>
            <a:r>
              <a:rPr lang="ru-RU" sz="5400" b="1" dirty="0">
                <a:latin typeface="Times New Roman" panose="02020603050405020304" pitchFamily="18" charset="0"/>
              </a:rPr>
              <a:t>Конфликт интересов, связанный с выполнением иной оплачиваемой работы</a:t>
            </a:r>
            <a:endParaRPr lang="ru-RU" sz="4400" b="1" dirty="0">
              <a:latin typeface="Verdana" panose="020B0604030504040204" pitchFamily="34" charset="0"/>
            </a:endParaRPr>
          </a:p>
        </p:txBody>
      </p:sp>
      <p:sp>
        <p:nvSpPr>
          <p:cNvPr id="5" name="TextBox 4">
            <a:extLst>
              <a:ext uri="{FF2B5EF4-FFF2-40B4-BE49-F238E27FC236}">
                <a16:creationId xmlns:a16="http://schemas.microsoft.com/office/drawing/2014/main" xmlns="" id="{A44A949A-8F54-426F-BF68-199611A316D5}"/>
              </a:ext>
            </a:extLst>
          </p:cNvPr>
          <p:cNvSpPr txBox="1"/>
          <p:nvPr/>
        </p:nvSpPr>
        <p:spPr>
          <a:xfrm>
            <a:off x="1034404" y="3971118"/>
            <a:ext cx="22315191" cy="2329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spcBef>
                <a:spcPts val="1200"/>
              </a:spcBef>
            </a:pPr>
            <a:r>
              <a:rPr lang="ru-RU" sz="3300" b="1" dirty="0"/>
              <a:t>Пример : </a:t>
            </a:r>
            <a:r>
              <a:rPr lang="ru-RU" sz="3300" dirty="0"/>
              <a:t>Государственный служащий, его родственники или иные лица, с которыми связана личная заинтересованность государственного служащего, выполняют или собираются выполнять оплачиваемую работу на условиях трудового или гражданско-правового договора в организации, в отношении которой государственный служащий осуществляет отдельные функции государственного управления.</a:t>
            </a:r>
            <a:r>
              <a:rPr kumimoji="0" lang="en-US" sz="3300" b="0" i="0" u="none" strike="noStrike" cap="none" spc="0" normalizeH="0" baseline="0" dirty="0">
                <a:ln>
                  <a:noFill/>
                </a:ln>
                <a:solidFill>
                  <a:srgbClr val="000000"/>
                </a:solidFill>
                <a:effectLst/>
                <a:uFillTx/>
                <a:latin typeface="+mj-lt"/>
                <a:ea typeface="+mj-ea"/>
                <a:cs typeface="+mj-cs"/>
                <a:sym typeface="Helvetica Light"/>
              </a:rPr>
              <a:t> </a:t>
            </a:r>
          </a:p>
        </p:txBody>
      </p:sp>
      <p:sp>
        <p:nvSpPr>
          <p:cNvPr id="7" name="Прямоугольник 6">
            <a:extLst>
              <a:ext uri="{FF2B5EF4-FFF2-40B4-BE49-F238E27FC236}">
                <a16:creationId xmlns:a16="http://schemas.microsoft.com/office/drawing/2014/main" xmlns="" id="{E5F8A8CD-3C07-464A-B5FB-F1E2F887EA67}"/>
              </a:ext>
            </a:extLst>
          </p:cNvPr>
          <p:cNvSpPr/>
          <p:nvPr/>
        </p:nvSpPr>
        <p:spPr>
          <a:xfrm>
            <a:off x="1034404" y="6300601"/>
            <a:ext cx="22315191" cy="7386638"/>
          </a:xfrm>
          <a:prstGeom prst="rect">
            <a:avLst/>
          </a:prstGeom>
        </p:spPr>
        <p:txBody>
          <a:bodyPr wrap="square">
            <a:spAutoFit/>
          </a:bodyPr>
          <a:lstStyle/>
          <a:p>
            <a:pPr algn="just"/>
            <a:r>
              <a:rPr lang="ru-RU" sz="3300" b="1" dirty="0"/>
              <a:t>Меры предотвращения и урегулирования:</a:t>
            </a:r>
          </a:p>
          <a:p>
            <a:pPr marL="457200" indent="-457200" algn="just">
              <a:spcBef>
                <a:spcPts val="1800"/>
              </a:spcBef>
              <a:buFont typeface="Arial" panose="020B0604020202020204" pitchFamily="34" charset="0"/>
              <a:buChar char="•"/>
            </a:pPr>
            <a:r>
              <a:rPr lang="ru-RU" sz="3300" dirty="0"/>
              <a:t>Государственный служащий вправе с предварительным уведомлением представителя нанимателя выполнять иную оплачиваемую работу, если это не повлечет за собой конфликт интересов.</a:t>
            </a:r>
          </a:p>
          <a:p>
            <a:pPr marL="457200" indent="-457200" algn="just">
              <a:spcBef>
                <a:spcPts val="1800"/>
              </a:spcBef>
              <a:buFont typeface="Arial" panose="020B0604020202020204" pitchFamily="34" charset="0"/>
              <a:buChar char="•"/>
            </a:pPr>
            <a:r>
              <a:rPr lang="ru-RU" sz="3300" dirty="0"/>
              <a:t>Уведомительный порядок направления государственным служащим представителю нанимателя информации о намерении осуществлять иную оплачиваемую работу не требует получения согласия представителя нанимателя. Представитель нанимателя не вправе запретить государственному служащему выполнять иную оплачиваемую работу.</a:t>
            </a:r>
          </a:p>
          <a:p>
            <a:pPr marL="457200" indent="-457200" algn="just">
              <a:spcBef>
                <a:spcPts val="1800"/>
              </a:spcBef>
              <a:buFont typeface="Arial" panose="020B0604020202020204" pitchFamily="34" charset="0"/>
              <a:buChar char="•"/>
            </a:pPr>
            <a:r>
              <a:rPr lang="ru-RU" sz="3300" dirty="0"/>
              <a:t>Вместе с тем, в случае возникновения у государственного служащего личной заинтересованности, которая приводит или может привести к конфликту интересов, государственный служащий обязан проинформировать об этом представителя нанимателя и непосредственного начальника в письменной форме. Определение степени своей личной заинтересованности, являющейся квалифицирующим признаком возникновения конфликта интересов, остается ответственностью самого государственного служащего со всеми вытекающими из этого юридическими последствиями.</a:t>
            </a:r>
          </a:p>
        </p:txBody>
      </p:sp>
    </p:spTree>
    <p:extLst>
      <p:ext uri="{BB962C8B-B14F-4D97-AF65-F5344CB8AC3E}">
        <p14:creationId xmlns:p14="http://schemas.microsoft.com/office/powerpoint/2010/main" val="53157068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72B701C-68FA-41EB-86F3-9DDA3C2099AB}"/>
              </a:ext>
            </a:extLst>
          </p:cNvPr>
          <p:cNvSpPr/>
          <p:nvPr/>
        </p:nvSpPr>
        <p:spPr>
          <a:xfrm>
            <a:off x="958751" y="3905672"/>
            <a:ext cx="21792211" cy="8910131"/>
          </a:xfrm>
          <a:prstGeom prst="rect">
            <a:avLst/>
          </a:prstGeom>
        </p:spPr>
        <p:txBody>
          <a:bodyPr wrap="square">
            <a:spAutoFit/>
          </a:bodyPr>
          <a:lstStyle/>
          <a:p>
            <a:pPr marL="457200" indent="-457200" algn="just">
              <a:spcBef>
                <a:spcPts val="1800"/>
              </a:spcBef>
              <a:buFont typeface="Arial" panose="020B0604020202020204" pitchFamily="34" charset="0"/>
              <a:buChar char="•"/>
            </a:pPr>
            <a:r>
              <a:rPr lang="ru-RU" sz="3300" dirty="0">
                <a:latin typeface="Times New Roman" panose="02020603050405020304" pitchFamily="18" charset="0"/>
              </a:rPr>
              <a:t>При наличии конфликта интересов или возможности его возникновения государственному служащему рекомендуется отказаться от предложений о выполнении иной оплачиваемой работы в организации, в отношении которой государственный служащий осуществляет отдельные функции государственного управления.</a:t>
            </a:r>
            <a:endParaRPr lang="ru-RU" sz="3300" dirty="0">
              <a:latin typeface="Verdana" panose="020B0604030504040204" pitchFamily="34" charset="0"/>
            </a:endParaRPr>
          </a:p>
          <a:p>
            <a:pPr marL="457200" indent="-457200" algn="just">
              <a:spcBef>
                <a:spcPts val="1800"/>
              </a:spcBef>
              <a:buFont typeface="Arial" panose="020B0604020202020204" pitchFamily="34" charset="0"/>
              <a:buChar char="•"/>
            </a:pPr>
            <a:r>
              <a:rPr lang="ru-RU" sz="3300" dirty="0">
                <a:latin typeface="Times New Roman" panose="02020603050405020304" pitchFamily="18" charset="0"/>
              </a:rPr>
              <a:t>В случае если на момент начала выполнения отдельных функций государственного управления в отношении организации государственный служащий уже выполнял или выполняет в ней иную оплачиваемую работу, следует уведомить о наличии личной заинтересованности представителя нанимателя и непосредственного начальника в письменной форме. При этом рекомендуется отказаться от выполнения иной оплачиваемой работы в данной организации.</a:t>
            </a:r>
            <a:endParaRPr lang="ru-RU" sz="3300" dirty="0">
              <a:latin typeface="Verdana" panose="020B0604030504040204" pitchFamily="34" charset="0"/>
            </a:endParaRPr>
          </a:p>
          <a:p>
            <a:pPr marL="457200" indent="-457200" algn="just">
              <a:spcBef>
                <a:spcPts val="1800"/>
              </a:spcBef>
              <a:buFont typeface="Arial" panose="020B0604020202020204" pitchFamily="34" charset="0"/>
              <a:buChar char="•"/>
            </a:pPr>
            <a:r>
              <a:rPr lang="ru-RU" sz="3300" dirty="0">
                <a:latin typeface="Times New Roman" panose="02020603050405020304" pitchFamily="18" charset="0"/>
              </a:rPr>
              <a:t>В случае если на момент начала выполнения отдельных функций государственного управления в отношении организации родственники государственного служащего выполняют в ней оплачиваемую работу, следует уведомить о наличии личной заинтересованности представителя нанимателя и непосредственного начальника в письменной форме.</a:t>
            </a:r>
            <a:endParaRPr lang="ru-RU" sz="3300" dirty="0">
              <a:latin typeface="Verdana" panose="020B0604030504040204" pitchFamily="34" charset="0"/>
            </a:endParaRPr>
          </a:p>
          <a:p>
            <a:pPr marL="457200" indent="-457200" algn="just">
              <a:spcBef>
                <a:spcPts val="1800"/>
              </a:spcBef>
              <a:buFont typeface="Arial" panose="020B0604020202020204" pitchFamily="34" charset="0"/>
              <a:buChar char="•"/>
            </a:pPr>
            <a:r>
              <a:rPr lang="ru-RU" sz="3300" dirty="0">
                <a:latin typeface="Times New Roman" panose="02020603050405020304" pitchFamily="18" charset="0"/>
              </a:rPr>
              <a:t>В случае если государственный служащий самостоятельно не предпринял мер по урегулированию конфликта интересов, представителю нанимателя рекомендуется отстранить государственного служащего от исполнения должностных (служебных) обязанностей в отношении организации, в которой государственный служащий или его родственники выполняют иную оплачиваемую работу.</a:t>
            </a:r>
            <a:endParaRPr lang="ru-RU" sz="3300" dirty="0">
              <a:latin typeface="Verdana" panose="020B0604030504040204" pitchFamily="34" charset="0"/>
            </a:endParaRPr>
          </a:p>
        </p:txBody>
      </p:sp>
      <p:pic>
        <p:nvPicPr>
          <p:cNvPr id="3" name="Изображение" descr="Изображение">
            <a:extLst>
              <a:ext uri="{FF2B5EF4-FFF2-40B4-BE49-F238E27FC236}">
                <a16:creationId xmlns:a16="http://schemas.microsoft.com/office/drawing/2014/main" xmlns="" id="{70B41A36-FC95-4172-8F02-6B0FE98F767C}"/>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Линия">
            <a:extLst>
              <a:ext uri="{FF2B5EF4-FFF2-40B4-BE49-F238E27FC236}">
                <a16:creationId xmlns:a16="http://schemas.microsoft.com/office/drawing/2014/main" xmlns="" id="{985CC9E1-3222-4092-93BA-6B173B9D2974}"/>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5" name="Прямоугольник 4">
            <a:extLst>
              <a:ext uri="{FF2B5EF4-FFF2-40B4-BE49-F238E27FC236}">
                <a16:creationId xmlns:a16="http://schemas.microsoft.com/office/drawing/2014/main" xmlns="" id="{55A770B0-F51E-493A-B7DF-AEAB07010CDA}"/>
              </a:ext>
            </a:extLst>
          </p:cNvPr>
          <p:cNvSpPr/>
          <p:nvPr/>
        </p:nvSpPr>
        <p:spPr>
          <a:xfrm>
            <a:off x="1244589" y="2165780"/>
            <a:ext cx="21506374" cy="861774"/>
          </a:xfrm>
          <a:prstGeom prst="rect">
            <a:avLst/>
          </a:prstGeom>
        </p:spPr>
        <p:txBody>
          <a:bodyPr wrap="square">
            <a:spAutoFit/>
          </a:bodyPr>
          <a:lstStyle/>
          <a:p>
            <a:pPr algn="just"/>
            <a:r>
              <a:rPr lang="ru-RU" b="1" dirty="0"/>
              <a:t>2. Меры предотвращения </a:t>
            </a:r>
            <a:r>
              <a:rPr lang="ru-RU" b="1" dirty="0" smtClean="0"/>
              <a:t>и урегулирования</a:t>
            </a:r>
            <a:endParaRPr lang="ru-RU" b="1" dirty="0"/>
          </a:p>
        </p:txBody>
      </p:sp>
    </p:spTree>
    <p:extLst>
      <p:ext uri="{BB962C8B-B14F-4D97-AF65-F5344CB8AC3E}">
        <p14:creationId xmlns:p14="http://schemas.microsoft.com/office/powerpoint/2010/main" val="101755101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Изображение" descr="Изображение">
            <a:extLst>
              <a:ext uri="{FF2B5EF4-FFF2-40B4-BE49-F238E27FC236}">
                <a16:creationId xmlns:a16="http://schemas.microsoft.com/office/drawing/2014/main" xmlns="" id="{CDDF71B0-7CA0-429E-A07B-1BAD394A7FAA}"/>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Линия">
            <a:extLst>
              <a:ext uri="{FF2B5EF4-FFF2-40B4-BE49-F238E27FC236}">
                <a16:creationId xmlns:a16="http://schemas.microsoft.com/office/drawing/2014/main" xmlns="" id="{C5B71F42-8354-4ECF-8651-01F12AF1D738}"/>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5" name="Прямоугольник 4">
            <a:extLst>
              <a:ext uri="{FF2B5EF4-FFF2-40B4-BE49-F238E27FC236}">
                <a16:creationId xmlns:a16="http://schemas.microsoft.com/office/drawing/2014/main" xmlns="" id="{DFA65D5B-2C9C-4C26-8378-285AFA365EC1}"/>
              </a:ext>
            </a:extLst>
          </p:cNvPr>
          <p:cNvSpPr/>
          <p:nvPr/>
        </p:nvSpPr>
        <p:spPr>
          <a:xfrm>
            <a:off x="1244588" y="2537520"/>
            <a:ext cx="21676603" cy="10202793"/>
          </a:xfrm>
          <a:prstGeom prst="rect">
            <a:avLst/>
          </a:prstGeom>
        </p:spPr>
        <p:txBody>
          <a:bodyPr wrap="square">
            <a:spAutoFit/>
          </a:bodyPr>
          <a:lstStyle/>
          <a:p>
            <a:pPr algn="just">
              <a:spcBef>
                <a:spcPts val="1800"/>
              </a:spcBef>
            </a:pPr>
            <a:r>
              <a:rPr lang="en-US" sz="3300" b="1" dirty="0"/>
              <a:t>2.1 NB! </a:t>
            </a:r>
            <a:r>
              <a:rPr lang="ru-RU" sz="3300" dirty="0"/>
              <a:t>В соответствии с частью 2 статьи 14 Федерального закона N 79-ФЗ гражданский служащий вправе с предварительным уведомлением представителя нанимателя выполнять иную оплачиваемую работу, если это не повлечет за собой конфликт интересов. При этом ситуация, при которой гражданский служащий получает или собирается получить материальную выгоду от организации, на деятельности которой он может повлиять своими действиями и решениями, является типичным примером конфликта интересов. В данном случае личная заинтересованность гражданского служащего может негативно влиять на исполнение им должностных обязанностей и порождать сомнения в его беспристрастности и объективности</a:t>
            </a:r>
            <a:endParaRPr lang="en-US" sz="3300" dirty="0"/>
          </a:p>
          <a:p>
            <a:pPr algn="just">
              <a:spcBef>
                <a:spcPts val="1800"/>
              </a:spcBef>
            </a:pPr>
            <a:r>
              <a:rPr lang="en-US" sz="3300" b="1" dirty="0"/>
              <a:t>2.2</a:t>
            </a:r>
            <a:r>
              <a:rPr lang="ru-RU" sz="3300" b="1" dirty="0"/>
              <a:t> </a:t>
            </a:r>
            <a:r>
              <a:rPr lang="en-US" sz="3300" b="1" dirty="0"/>
              <a:t>NB! </a:t>
            </a:r>
            <a:r>
              <a:rPr lang="ru-RU" sz="3300" dirty="0"/>
              <a:t>Действующее законодательство не устанавливает прямых ограничений на трудоустройство родственников государственного служащего. Тем не менее, ситуация, когда родственники государственного служащего владеют проверяемой им организацией, работают в ней или устраиваются в нее на работу, по сути, схожа с ситуацией, рассмотренной в примере 1.1.</a:t>
            </a:r>
            <a:endParaRPr lang="en-US" sz="3300" dirty="0"/>
          </a:p>
          <a:p>
            <a:pPr algn="just">
              <a:spcBef>
                <a:spcPts val="1800"/>
              </a:spcBef>
            </a:pPr>
            <a:r>
              <a:rPr lang="en-US" sz="3300" b="1" dirty="0"/>
              <a:t>2.3 NB!</a:t>
            </a:r>
            <a:r>
              <a:rPr lang="ru-RU" sz="3300" b="1" dirty="0"/>
              <a:t> </a:t>
            </a:r>
            <a:r>
              <a:rPr lang="ru-RU" sz="3300" dirty="0"/>
              <a:t>Иным видам государственной службы установлен более жесткий запрет на осуществление иной оплачиваемой работы. Так, в частности, сотруднику органов внутренних дел запрещается работать по совместительству на предприятиях, в учреждениях и организациях, независимо от форм собственности, не входящих в систему Министерства внутренних дел Российской Федерации, за исключением преподавательской, научной и иной творческой деятельности. При этом преподавательская, научная и иная творческая деятельность не может финансироваться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endParaRPr lang="en-US" sz="3300" dirty="0"/>
          </a:p>
        </p:txBody>
      </p:sp>
    </p:spTree>
    <p:extLst>
      <p:ext uri="{BB962C8B-B14F-4D97-AF65-F5344CB8AC3E}">
        <p14:creationId xmlns:p14="http://schemas.microsoft.com/office/powerpoint/2010/main" val="384509956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563BC67-1CE1-42AC-8E7B-760C13AF1766}"/>
              </a:ext>
            </a:extLst>
          </p:cNvPr>
          <p:cNvSpPr/>
          <p:nvPr/>
        </p:nvSpPr>
        <p:spPr>
          <a:xfrm>
            <a:off x="1102768" y="2211152"/>
            <a:ext cx="21818424" cy="1631216"/>
          </a:xfrm>
          <a:prstGeom prst="rect">
            <a:avLst/>
          </a:prstGeom>
        </p:spPr>
        <p:txBody>
          <a:bodyPr wrap="square">
            <a:spAutoFit/>
          </a:bodyPr>
          <a:lstStyle/>
          <a:p>
            <a:pPr algn="just"/>
            <a:r>
              <a:rPr lang="ru-RU" b="1" dirty="0"/>
              <a:t>3. Конфликт интересов, связанный с владением ценными бумагами, банковскими вкладами</a:t>
            </a:r>
          </a:p>
        </p:txBody>
      </p:sp>
      <p:pic>
        <p:nvPicPr>
          <p:cNvPr id="3" name="Изображение" descr="Изображение">
            <a:extLst>
              <a:ext uri="{FF2B5EF4-FFF2-40B4-BE49-F238E27FC236}">
                <a16:creationId xmlns:a16="http://schemas.microsoft.com/office/drawing/2014/main" xmlns="" id="{1CE5FCEC-68B8-4C26-AE82-B5728488FB98}"/>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Линия">
            <a:extLst>
              <a:ext uri="{FF2B5EF4-FFF2-40B4-BE49-F238E27FC236}">
                <a16:creationId xmlns:a16="http://schemas.microsoft.com/office/drawing/2014/main" xmlns="" id="{3F6145A9-B17B-4686-BC52-91E29651796F}"/>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5" name="Прямоугольник 4">
            <a:extLst>
              <a:ext uri="{FF2B5EF4-FFF2-40B4-BE49-F238E27FC236}">
                <a16:creationId xmlns:a16="http://schemas.microsoft.com/office/drawing/2014/main" xmlns="" id="{5D0F7353-5E0D-4F26-A216-70A2E248D304}"/>
              </a:ext>
            </a:extLst>
          </p:cNvPr>
          <p:cNvSpPr/>
          <p:nvPr/>
        </p:nvSpPr>
        <p:spPr>
          <a:xfrm>
            <a:off x="1095600" y="4089167"/>
            <a:ext cx="22250472" cy="1938992"/>
          </a:xfrm>
          <a:prstGeom prst="rect">
            <a:avLst/>
          </a:prstGeom>
        </p:spPr>
        <p:txBody>
          <a:bodyPr wrap="square">
            <a:spAutoFit/>
          </a:bodyPr>
          <a:lstStyle/>
          <a:p>
            <a:pPr algn="just"/>
            <a:r>
              <a:rPr lang="ru-RU" sz="4000" b="1" dirty="0"/>
              <a:t>Пример: </a:t>
            </a:r>
            <a:r>
              <a:rPr lang="ru-RU" sz="4000" dirty="0"/>
              <a:t>Государственный служащий и/или его родственники владеют ценными бумагами организации, в отношении которой государственный служащий осуществляет отдельные функции государственного управления</a:t>
            </a:r>
          </a:p>
        </p:txBody>
      </p:sp>
      <p:sp>
        <p:nvSpPr>
          <p:cNvPr id="6" name="Прямоугольник 5">
            <a:extLst>
              <a:ext uri="{FF2B5EF4-FFF2-40B4-BE49-F238E27FC236}">
                <a16:creationId xmlns:a16="http://schemas.microsoft.com/office/drawing/2014/main" xmlns="" id="{3657D016-2CE4-4EFC-8F48-319CD6E9AE22}"/>
              </a:ext>
            </a:extLst>
          </p:cNvPr>
          <p:cNvSpPr/>
          <p:nvPr/>
        </p:nvSpPr>
        <p:spPr>
          <a:xfrm>
            <a:off x="1104051" y="6275541"/>
            <a:ext cx="21468390" cy="6555641"/>
          </a:xfrm>
          <a:prstGeom prst="rect">
            <a:avLst/>
          </a:prstGeom>
        </p:spPr>
        <p:txBody>
          <a:bodyPr wrap="square">
            <a:spAutoFit/>
          </a:bodyPr>
          <a:lstStyle/>
          <a:p>
            <a:pPr algn="just">
              <a:spcBef>
                <a:spcPts val="1800"/>
              </a:spcBef>
            </a:pPr>
            <a:r>
              <a:rPr lang="ru-RU" sz="4000" b="1" dirty="0"/>
              <a:t>Меры предотвращения и урегулирования:</a:t>
            </a:r>
          </a:p>
          <a:p>
            <a:pPr marL="457200" indent="-457200" algn="just">
              <a:spcBef>
                <a:spcPts val="1800"/>
              </a:spcBef>
              <a:buFont typeface="Arial" panose="020B0604020202020204" pitchFamily="34" charset="0"/>
              <a:buChar char="•"/>
            </a:pPr>
            <a:r>
              <a:rPr lang="ru-RU" sz="3500" dirty="0"/>
              <a:t>В случае если государственный служащий владеет ценными бумагами организации, в отношении которой он осуществляет отдельные функции государственного управления, он обязан уведомить представителя нанимателя и непосредственного начальника о наличии личной заинтересованности в письменной форме, а также передать ценные бумаги в доверительное управление.</a:t>
            </a:r>
          </a:p>
          <a:p>
            <a:pPr marL="457200" indent="-457200" algn="just">
              <a:spcBef>
                <a:spcPts val="1800"/>
              </a:spcBef>
              <a:buFont typeface="Arial" panose="020B0604020202020204" pitchFamily="34" charset="0"/>
              <a:buChar char="•"/>
            </a:pPr>
            <a:r>
              <a:rPr lang="ru-RU" sz="3500" dirty="0"/>
              <a:t>Необходимо отметить, что существует проблема выбора управляющей организации или доверительного управляющего, которым государственный служащий может доверить управление принадлежащими ему ценными бумагами. Кроме того, передача ценных бумаг в доверительное управление не обязательно повлечет исключение возникновения конфликта интересов, то есть, не всегда может быть признана исчерпывающей мерой, в этой связи государственным служащим может быть принято добровольное решение об отчуждении ценных бумаг.</a:t>
            </a:r>
          </a:p>
        </p:txBody>
      </p:sp>
    </p:spTree>
    <p:extLst>
      <p:ext uri="{BB962C8B-B14F-4D97-AF65-F5344CB8AC3E}">
        <p14:creationId xmlns:p14="http://schemas.microsoft.com/office/powerpoint/2010/main" val="1502571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descr="Изображение">
            <a:extLst>
              <a:ext uri="{FF2B5EF4-FFF2-40B4-BE49-F238E27FC236}">
                <a16:creationId xmlns:a16="http://schemas.microsoft.com/office/drawing/2014/main" xmlns="" id="{4F8EB65C-288D-441F-85FE-AF62A1BBFE32}"/>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6" name="Линия">
            <a:extLst>
              <a:ext uri="{FF2B5EF4-FFF2-40B4-BE49-F238E27FC236}">
                <a16:creationId xmlns:a16="http://schemas.microsoft.com/office/drawing/2014/main" xmlns="" id="{15E1F6F9-3A02-4135-9445-970658B367C7}"/>
              </a:ext>
            </a:extLst>
          </p:cNvPr>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7" name="TextBox 6">
            <a:extLst>
              <a:ext uri="{FF2B5EF4-FFF2-40B4-BE49-F238E27FC236}">
                <a16:creationId xmlns:a16="http://schemas.microsoft.com/office/drawing/2014/main" xmlns="" id="{663CB71F-2634-4255-8AEF-1B57B1C32D8B}"/>
              </a:ext>
            </a:extLst>
          </p:cNvPr>
          <p:cNvSpPr txBox="1"/>
          <p:nvPr/>
        </p:nvSpPr>
        <p:spPr>
          <a:xfrm>
            <a:off x="1180915" y="2571105"/>
            <a:ext cx="15743463" cy="9137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just" defTabSz="821531" rtl="0" fontAlgn="auto" latinLnBrk="0" hangingPunct="0">
              <a:lnSpc>
                <a:spcPct val="100000"/>
              </a:lnSpc>
              <a:spcBef>
                <a:spcPts val="0"/>
              </a:spcBef>
              <a:spcAft>
                <a:spcPts val="0"/>
              </a:spcAft>
              <a:buClrTx/>
              <a:buSzTx/>
              <a:buFontTx/>
              <a:buNone/>
              <a:tabLst/>
            </a:pPr>
            <a:r>
              <a:rPr lang="ru-RU" b="1" dirty="0"/>
              <a:t>Этапы развития:</a:t>
            </a:r>
            <a:endParaRPr kumimoji="0" lang="ru-RU" sz="5000" b="1" i="0" u="none" strike="noStrike" cap="none" spc="0" normalizeH="0" baseline="0" dirty="0">
              <a:ln>
                <a:noFill/>
              </a:ln>
              <a:solidFill>
                <a:srgbClr val="000000"/>
              </a:solidFill>
              <a:effectLst/>
              <a:uFillTx/>
              <a:latin typeface="+mj-lt"/>
              <a:ea typeface="+mj-ea"/>
              <a:cs typeface="+mj-cs"/>
              <a:sym typeface="Helvetica Light"/>
            </a:endParaRPr>
          </a:p>
        </p:txBody>
      </p:sp>
      <p:sp>
        <p:nvSpPr>
          <p:cNvPr id="8" name="TextBox 7">
            <a:extLst>
              <a:ext uri="{FF2B5EF4-FFF2-40B4-BE49-F238E27FC236}">
                <a16:creationId xmlns:a16="http://schemas.microsoft.com/office/drawing/2014/main" xmlns="" id="{6B0FD1C2-57CE-4715-8DCB-5B8A84DF9B17}"/>
              </a:ext>
            </a:extLst>
          </p:cNvPr>
          <p:cNvSpPr txBox="1"/>
          <p:nvPr/>
        </p:nvSpPr>
        <p:spPr>
          <a:xfrm>
            <a:off x="1242765" y="3830472"/>
            <a:ext cx="21506373" cy="82234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en-US" sz="3500" dirty="0">
                <a:latin typeface="Times New Roman" panose="02020603050405020304" pitchFamily="18" charset="0"/>
                <a:cs typeface="Times New Roman" panose="02020603050405020304" pitchFamily="18" charset="0"/>
              </a:rPr>
              <a:t>I </a:t>
            </a:r>
            <a:r>
              <a:rPr lang="ru-RU" sz="3500" dirty="0">
                <a:latin typeface="Times New Roman" panose="02020603050405020304" pitchFamily="18" charset="0"/>
                <a:cs typeface="Times New Roman" panose="02020603050405020304" pitchFamily="18" charset="0"/>
              </a:rPr>
              <a:t>– </a:t>
            </a:r>
            <a:r>
              <a:rPr lang="ru-RU" sz="3500" dirty="0" err="1">
                <a:latin typeface="Times New Roman" panose="02020603050405020304" pitchFamily="18" charset="0"/>
                <a:cs typeface="Times New Roman" panose="02020603050405020304" pitchFamily="18" charset="0"/>
              </a:rPr>
              <a:t>ый</a:t>
            </a:r>
            <a:r>
              <a:rPr lang="ru-RU" sz="3500" dirty="0">
                <a:latin typeface="Times New Roman" panose="02020603050405020304" pitchFamily="18" charset="0"/>
                <a:cs typeface="Times New Roman" panose="02020603050405020304" pitchFamily="18" charset="0"/>
              </a:rPr>
              <a:t> этап</a:t>
            </a:r>
            <a:r>
              <a:rPr lang="en-US" sz="3500" dirty="0">
                <a:latin typeface="Times New Roman" panose="02020603050405020304" pitchFamily="18" charset="0"/>
                <a:cs typeface="Times New Roman" panose="02020603050405020304" pitchFamily="18" charset="0"/>
              </a:rPr>
              <a:t>:</a:t>
            </a:r>
            <a:r>
              <a:rPr lang="ru-RU" sz="3500" dirty="0">
                <a:latin typeface="Times New Roman" panose="02020603050405020304" pitchFamily="18" charset="0"/>
                <a:cs typeface="Times New Roman" panose="02020603050405020304" pitchFamily="18" charset="0"/>
              </a:rPr>
              <a:t> Древний принцип «никто не судья в своем собственном деле» был распространен на членов семьи и другие близкие личные отношения, которые могли ненадлежащим образом влиять на решения в административных и судебных процессах. Личные подарки лицам, принимающим решения, также рассматривались как потенциальная возможность предвзятости.</a:t>
            </a:r>
          </a:p>
          <a:p>
            <a:pPr algn="just"/>
            <a:endParaRPr lang="en-US" sz="3500" dirty="0">
              <a:latin typeface="Times New Roman" panose="02020603050405020304" pitchFamily="18" charset="0"/>
              <a:cs typeface="Times New Roman" panose="02020603050405020304" pitchFamily="18" charset="0"/>
            </a:endParaRPr>
          </a:p>
          <a:p>
            <a:pPr algn="just"/>
            <a:r>
              <a:rPr kumimoji="0" lang="en-US" sz="35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Light"/>
              </a:rPr>
              <a:t>II</a:t>
            </a:r>
            <a:r>
              <a:rPr kumimoji="0" lang="ru-RU" sz="35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Light"/>
              </a:rPr>
              <a:t> – ой этап</a:t>
            </a:r>
            <a:r>
              <a:rPr kumimoji="0" lang="en-US" sz="35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Light"/>
              </a:rPr>
              <a:t>:</a:t>
            </a:r>
            <a:r>
              <a:rPr kumimoji="0" lang="ru-RU" sz="35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Light"/>
              </a:rPr>
              <a:t> </a:t>
            </a:r>
            <a:r>
              <a:rPr lang="ru-RU" sz="3500" dirty="0">
                <a:latin typeface="Times New Roman" panose="02020603050405020304" pitchFamily="18" charset="0"/>
                <a:cs typeface="Times New Roman" panose="02020603050405020304" pitchFamily="18" charset="0"/>
              </a:rPr>
              <a:t>Доктрина разделения властей. Ограничение на многократное назначений должностных лиц в другие ветви власти для предотвращения потенциального конфликта, который может нанести ущерб надлежащему функционированию систем сдержек и противовесов. </a:t>
            </a:r>
          </a:p>
          <a:p>
            <a:pPr algn="just"/>
            <a:endParaRPr kumimoji="0" lang="en-US" sz="35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Light"/>
            </a:endParaRPr>
          </a:p>
          <a:p>
            <a:pPr algn="just"/>
            <a:r>
              <a:rPr lang="en-US" sz="3500" dirty="0">
                <a:latin typeface="Times New Roman" panose="02020603050405020304" pitchFamily="18" charset="0"/>
                <a:cs typeface="Times New Roman" panose="02020603050405020304" pitchFamily="18" charset="0"/>
              </a:rPr>
              <a:t>III</a:t>
            </a:r>
            <a:r>
              <a:rPr lang="ru-RU" sz="3500" dirty="0">
                <a:latin typeface="Times New Roman" panose="02020603050405020304" pitchFamily="18" charset="0"/>
                <a:cs typeface="Times New Roman" panose="02020603050405020304" pitchFamily="18" charset="0"/>
              </a:rPr>
              <a:t> – </a:t>
            </a:r>
            <a:r>
              <a:rPr lang="ru-RU" sz="3500" dirty="0" err="1">
                <a:latin typeface="Times New Roman" panose="02020603050405020304" pitchFamily="18" charset="0"/>
                <a:cs typeface="Times New Roman" panose="02020603050405020304" pitchFamily="18" charset="0"/>
              </a:rPr>
              <a:t>ий</a:t>
            </a:r>
            <a:r>
              <a:rPr lang="ru-RU" sz="3500" dirty="0">
                <a:latin typeface="Times New Roman" panose="02020603050405020304" pitchFamily="18" charset="0"/>
                <a:cs typeface="Times New Roman" panose="02020603050405020304" pitchFamily="18" charset="0"/>
              </a:rPr>
              <a:t> этап</a:t>
            </a:r>
            <a:r>
              <a:rPr lang="en-US" sz="3500" dirty="0"/>
              <a:t>:</a:t>
            </a:r>
            <a:r>
              <a:rPr lang="ru-RU" sz="3500" dirty="0"/>
              <a:t> </a:t>
            </a:r>
            <a:r>
              <a:rPr lang="ru-RU" sz="3500" dirty="0">
                <a:latin typeface="Times New Roman" panose="02020603050405020304" pitchFamily="18" charset="0"/>
              </a:rPr>
              <a:t>Б</a:t>
            </a:r>
            <a:r>
              <a:rPr lang="ru-RU" sz="3500" dirty="0">
                <a:latin typeface="Times New Roman" panose="02020603050405020304" pitchFamily="18" charset="0"/>
                <a:ea typeface="Calibri" panose="020F0502020204030204" pitchFamily="34" charset="0"/>
              </a:rPr>
              <a:t>ыстро меняющееся взаимодействие между государственным и частным секторами, с расширением обмена персоналом, аутсорсинга и передачи традиционных государственных услуг наряду с расширением новых форм финансовых инвестиций и разнообразного участия бизнеса =&gt; денежные и других частные интересы государственных должностных лиц открывают более широкие возможности для конфликта интересов =&gt; необходимость в усилении общественного контроля для обеспечения «прозрачности» (</a:t>
            </a:r>
            <a:r>
              <a:rPr lang="en-US" sz="3500" dirty="0">
                <a:latin typeface="Times New Roman" panose="02020603050405020304" pitchFamily="18" charset="0"/>
                <a:ea typeface="Calibri" panose="020F0502020204030204" pitchFamily="34" charset="0"/>
              </a:rPr>
              <a:t>transparency) </a:t>
            </a:r>
            <a:r>
              <a:rPr lang="ru-RU" sz="3500" dirty="0">
                <a:latin typeface="Times New Roman" panose="02020603050405020304" pitchFamily="18" charset="0"/>
                <a:ea typeface="Calibri" panose="020F0502020204030204" pitchFamily="34" charset="0"/>
              </a:rPr>
              <a:t>работы ОГВ</a:t>
            </a:r>
            <a:endParaRPr kumimoji="0" lang="ru-RU" sz="35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342837739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37D38561-0388-4169-8C45-F7DC9F684543}"/>
              </a:ext>
            </a:extLst>
          </p:cNvPr>
          <p:cNvSpPr/>
          <p:nvPr/>
        </p:nvSpPr>
        <p:spPr>
          <a:xfrm>
            <a:off x="1233162" y="2321496"/>
            <a:ext cx="12274514" cy="861774"/>
          </a:xfrm>
          <a:prstGeom prst="rect">
            <a:avLst/>
          </a:prstGeom>
        </p:spPr>
        <p:txBody>
          <a:bodyPr wrap="none">
            <a:spAutoFit/>
          </a:bodyPr>
          <a:lstStyle/>
          <a:p>
            <a:r>
              <a:rPr lang="ru-RU" b="1" dirty="0"/>
              <a:t>Меры предотвращения и урегулирования:</a:t>
            </a:r>
          </a:p>
        </p:txBody>
      </p:sp>
      <p:pic>
        <p:nvPicPr>
          <p:cNvPr id="3" name="Изображение" descr="Изображение">
            <a:extLst>
              <a:ext uri="{FF2B5EF4-FFF2-40B4-BE49-F238E27FC236}">
                <a16:creationId xmlns:a16="http://schemas.microsoft.com/office/drawing/2014/main" xmlns="" id="{6D86C3C1-E34C-420D-B245-19B1EEDD4D8D}"/>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Линия">
            <a:extLst>
              <a:ext uri="{FF2B5EF4-FFF2-40B4-BE49-F238E27FC236}">
                <a16:creationId xmlns:a16="http://schemas.microsoft.com/office/drawing/2014/main" xmlns="" id="{622B438D-CC50-4F90-9DA2-B6A9DC06D9B6}"/>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5" name="Прямоугольник 4">
            <a:extLst>
              <a:ext uri="{FF2B5EF4-FFF2-40B4-BE49-F238E27FC236}">
                <a16:creationId xmlns:a16="http://schemas.microsoft.com/office/drawing/2014/main" xmlns="" id="{F3EA387E-BB6C-4C7B-8E04-A8EC6F5F2BE1}"/>
              </a:ext>
            </a:extLst>
          </p:cNvPr>
          <p:cNvSpPr/>
          <p:nvPr/>
        </p:nvSpPr>
        <p:spPr>
          <a:xfrm>
            <a:off x="1233162" y="3540413"/>
            <a:ext cx="21517801" cy="6247864"/>
          </a:xfrm>
          <a:prstGeom prst="rect">
            <a:avLst/>
          </a:prstGeom>
        </p:spPr>
        <p:txBody>
          <a:bodyPr wrap="square">
            <a:spAutoFit/>
          </a:bodyPr>
          <a:lstStyle/>
          <a:p>
            <a:pPr marL="685800" indent="-685800" algn="just">
              <a:spcBef>
                <a:spcPts val="1800"/>
              </a:spcBef>
              <a:buFont typeface="Arial" panose="020B0604020202020204" pitchFamily="34" charset="0"/>
              <a:buChar char="•"/>
            </a:pPr>
            <a:r>
              <a:rPr lang="ru-RU" sz="3500" dirty="0"/>
              <a:t>В случае если родственники государственного служащего владеют ценными бумагами организации, в отношении которой он осуществляет отдельные функции государственного управления, государственный служащий обязан уведомить представителя нанимателя и непосредственного начальника о наличии личной заинтересованности в письменной форме. При этом в целях урегулирования конфликта интересов государственному служащему необходимо рекомендовать родственникам передать ценные бумаги в доверительное управление либо рассмотреть вопрос об их отчуждении.</a:t>
            </a:r>
          </a:p>
          <a:p>
            <a:pPr marL="685800" indent="-685800" algn="just">
              <a:spcBef>
                <a:spcPts val="1800"/>
              </a:spcBef>
              <a:buFont typeface="Arial" panose="020B0604020202020204" pitchFamily="34" charset="0"/>
              <a:buChar char="•"/>
            </a:pPr>
            <a:r>
              <a:rPr lang="ru-RU" sz="3500" dirty="0"/>
              <a:t>До принятия государственным служащим мер по урегулированию конфликта интересов представителю нанимателя рекомендуется отстранить государственного служащего от исполнения должностных (служебных) обязанностей в отношении организации, ценными бумагами которой владеет государственный служащий или его родственники.</a:t>
            </a:r>
          </a:p>
        </p:txBody>
      </p:sp>
      <p:sp>
        <p:nvSpPr>
          <p:cNvPr id="6" name="Прямоугольник 5">
            <a:extLst>
              <a:ext uri="{FF2B5EF4-FFF2-40B4-BE49-F238E27FC236}">
                <a16:creationId xmlns:a16="http://schemas.microsoft.com/office/drawing/2014/main" xmlns="" id="{417AFF37-9CBA-4092-8395-F25FDAB3E961}"/>
              </a:ext>
            </a:extLst>
          </p:cNvPr>
          <p:cNvSpPr/>
          <p:nvPr/>
        </p:nvSpPr>
        <p:spPr>
          <a:xfrm>
            <a:off x="1233162" y="10195118"/>
            <a:ext cx="21517801" cy="2862322"/>
          </a:xfrm>
          <a:prstGeom prst="rect">
            <a:avLst/>
          </a:prstGeom>
        </p:spPr>
        <p:txBody>
          <a:bodyPr wrap="square">
            <a:spAutoFit/>
          </a:bodyPr>
          <a:lstStyle/>
          <a:p>
            <a:pPr algn="just"/>
            <a:r>
              <a:rPr lang="en-US" sz="4000" b="1" dirty="0"/>
              <a:t>3.1 NB! </a:t>
            </a:r>
            <a:r>
              <a:rPr lang="ru-RU" sz="3500" dirty="0"/>
              <a:t>Данная ситуация в целом аналогична рассмотренным ранее примерам с выполнением иной оплачиваемой работы. При этом необходимо учитывать, что в случае, если владение государственным служащим приносящими доход ценными бумагами, акциями (долями участия в уставных капиталах организаций) может привести к конфликту интересов, он обязан передать принадлежащие ему указанные ценные бумаги в доверительное управление.</a:t>
            </a:r>
          </a:p>
        </p:txBody>
      </p:sp>
    </p:spTree>
    <p:extLst>
      <p:ext uri="{BB962C8B-B14F-4D97-AF65-F5344CB8AC3E}">
        <p14:creationId xmlns:p14="http://schemas.microsoft.com/office/powerpoint/2010/main" val="418885783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E280C316-4768-4E07-B1E9-CDC4647227D6}"/>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3" name="Линия">
            <a:extLst>
              <a:ext uri="{FF2B5EF4-FFF2-40B4-BE49-F238E27FC236}">
                <a16:creationId xmlns:a16="http://schemas.microsoft.com/office/drawing/2014/main" xmlns="" id="{5AA2EF03-A5E8-40A7-AC63-CB5D8C7EAC17}"/>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Прямоугольник 3">
            <a:extLst>
              <a:ext uri="{FF2B5EF4-FFF2-40B4-BE49-F238E27FC236}">
                <a16:creationId xmlns:a16="http://schemas.microsoft.com/office/drawing/2014/main" xmlns="" id="{583C5169-686B-4947-9362-105915363FE8}"/>
              </a:ext>
            </a:extLst>
          </p:cNvPr>
          <p:cNvSpPr/>
          <p:nvPr/>
        </p:nvSpPr>
        <p:spPr>
          <a:xfrm>
            <a:off x="814736" y="2200933"/>
            <a:ext cx="22682520" cy="10710624"/>
          </a:xfrm>
          <a:prstGeom prst="rect">
            <a:avLst/>
          </a:prstGeom>
        </p:spPr>
        <p:txBody>
          <a:bodyPr wrap="square">
            <a:spAutoFit/>
          </a:bodyPr>
          <a:lstStyle/>
          <a:p>
            <a:pPr marL="457200" indent="-457200" algn="just">
              <a:spcBef>
                <a:spcPts val="1800"/>
              </a:spcBef>
              <a:buFont typeface="Arial" panose="020B0604020202020204" pitchFamily="34" charset="0"/>
              <a:buChar char="•"/>
            </a:pPr>
            <a:r>
              <a:rPr lang="en-US" sz="3300" b="1" dirty="0"/>
              <a:t>3.2 NB! </a:t>
            </a:r>
            <a:r>
              <a:rPr lang="ru-RU" sz="3300" dirty="0"/>
              <a:t>Для родственников государственного служащего ограничений на владение ценными бумагами не установлено. Тем не менее, важно понимать, что наличие в собственности у родственников государственного служащего ценных бумаг организации, на деятельность которой государственный служащий может повлиять в ходе исполнения должностных обязанностей, также влечет конфликт интересов.</a:t>
            </a:r>
          </a:p>
          <a:p>
            <a:pPr marL="457200" indent="-457200" algn="just">
              <a:spcBef>
                <a:spcPts val="1800"/>
              </a:spcBef>
              <a:buFont typeface="Arial" panose="020B0604020202020204" pitchFamily="34" charset="0"/>
              <a:buChar char="•"/>
            </a:pPr>
            <a:r>
              <a:rPr lang="en-US" sz="3300" b="1" dirty="0"/>
              <a:t>3.3 NB! </a:t>
            </a:r>
            <a:r>
              <a:rPr lang="ru-RU" sz="3300" dirty="0"/>
              <a:t>При рассмотрении данной ситуации необходимо отметить, что отсутствует коллизия норм статей 11 и 12.3 Федерального закона N 273-ФЗ. Статья 12.3 устанавливает обязанность передачи ценных бумаг, акций (долей участия, паев в уставных (складочных) капиталах организаций) в доверительное управление в целях предотвращения конфликта интересов, в случае если владение этими ценными бумагами приводит или может привести к конфликту интересов. Аналогичные положения установлены в качестве запретов для государственных служащих в федеральных законах, регулирующих прохождение различных видов государственной службы (для гражданской службы - часть 2 статьи 17 Федерального закона N 79-ФЗ). Такие предписания являются общим для всех государственных служащих запретом, связанным с государственной службой.</a:t>
            </a:r>
          </a:p>
          <a:p>
            <a:pPr marL="457200" indent="-457200" algn="just">
              <a:spcBef>
                <a:spcPts val="1800"/>
              </a:spcBef>
              <a:buFont typeface="Arial" panose="020B0604020202020204" pitchFamily="34" charset="0"/>
              <a:buChar char="•"/>
            </a:pPr>
            <a:r>
              <a:rPr lang="en-US" sz="3300" b="1" dirty="0"/>
              <a:t>3.4 NB! </a:t>
            </a:r>
            <a:r>
              <a:rPr lang="ru-RU" sz="3300" dirty="0"/>
              <a:t>В то же время в статье 11 Федерального закона N 273-ФЗ предусмотрены меры по предотвращению и урегулированию конфликта интересов, что в свою очередь предполагает применение изложенных в ней положений при наличии конкретной ситуации, которая приводит или может привести к конфликту интересов. Таким образом, исходя из анализа взаимосвязанных положений частей 2, 4 и 6 статьи 11 вышеуказанного закона, предусмотренная обязанность государственного служащего передать принадлежащие ему ценные бумаги, акции (доли участия, паи в уставных (складочных) капиталах организаций) в доверительное управление является мерой предотвращения и урегулирования конфликта интересов в конкретной ситуации, когда государственному служащему стало известно о возможности такого конфликта.</a:t>
            </a:r>
          </a:p>
        </p:txBody>
      </p:sp>
    </p:spTree>
    <p:extLst>
      <p:ext uri="{BB962C8B-B14F-4D97-AF65-F5344CB8AC3E}">
        <p14:creationId xmlns:p14="http://schemas.microsoft.com/office/powerpoint/2010/main" val="271199098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Изображение" descr="Изображение">
            <a:extLst>
              <a:ext uri="{FF2B5EF4-FFF2-40B4-BE49-F238E27FC236}">
                <a16:creationId xmlns:a16="http://schemas.microsoft.com/office/drawing/2014/main" xmlns="" id="{A079FDFF-EDA3-4705-B1D9-05933956AE37}"/>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3" name="Линия">
            <a:extLst>
              <a:ext uri="{FF2B5EF4-FFF2-40B4-BE49-F238E27FC236}">
                <a16:creationId xmlns:a16="http://schemas.microsoft.com/office/drawing/2014/main" xmlns="" id="{F32F4913-27B0-46DC-A046-FD95FFDBEB2D}"/>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4" name="Прямоугольник 3">
            <a:extLst>
              <a:ext uri="{FF2B5EF4-FFF2-40B4-BE49-F238E27FC236}">
                <a16:creationId xmlns:a16="http://schemas.microsoft.com/office/drawing/2014/main" xmlns="" id="{FDA57E7A-895C-4E4A-B908-9F01FFD2084E}"/>
              </a:ext>
            </a:extLst>
          </p:cNvPr>
          <p:cNvSpPr/>
          <p:nvPr/>
        </p:nvSpPr>
        <p:spPr>
          <a:xfrm>
            <a:off x="1245686" y="2212697"/>
            <a:ext cx="21892627" cy="861774"/>
          </a:xfrm>
          <a:prstGeom prst="rect">
            <a:avLst/>
          </a:prstGeom>
        </p:spPr>
        <p:txBody>
          <a:bodyPr wrap="square">
            <a:spAutoFit/>
          </a:bodyPr>
          <a:lstStyle/>
          <a:p>
            <a:pPr algn="l"/>
            <a:r>
              <a:rPr lang="ru-RU" b="1" dirty="0"/>
              <a:t>4. Конфликт интересов, связанный с получением подарков и услуг</a:t>
            </a:r>
          </a:p>
        </p:txBody>
      </p:sp>
      <p:sp>
        <p:nvSpPr>
          <p:cNvPr id="5" name="Прямоугольник 4">
            <a:extLst>
              <a:ext uri="{FF2B5EF4-FFF2-40B4-BE49-F238E27FC236}">
                <a16:creationId xmlns:a16="http://schemas.microsoft.com/office/drawing/2014/main" xmlns="" id="{188D193C-4B20-4260-A535-CE6CE74C0920}"/>
              </a:ext>
            </a:extLst>
          </p:cNvPr>
          <p:cNvSpPr/>
          <p:nvPr/>
        </p:nvSpPr>
        <p:spPr>
          <a:xfrm>
            <a:off x="1244589" y="3322815"/>
            <a:ext cx="21506374" cy="2785378"/>
          </a:xfrm>
          <a:prstGeom prst="rect">
            <a:avLst/>
          </a:prstGeom>
        </p:spPr>
        <p:txBody>
          <a:bodyPr wrap="square">
            <a:spAutoFit/>
          </a:bodyPr>
          <a:lstStyle/>
          <a:p>
            <a:pPr algn="just"/>
            <a:r>
              <a:rPr lang="ru-RU" sz="3500" b="1" dirty="0"/>
              <a:t>Пример: </a:t>
            </a:r>
            <a:r>
              <a:rPr lang="ru-RU" sz="3500" dirty="0"/>
              <a:t>Государственный служащий, его родственники или иные лица, с которыми связана личная заинтересованность государственного служащего, получают подарки или иные блага (бесплатные услуги, скидки, ссуды, оплату развлечений, отдыха, транспортных расходов и т.д.) от физических лиц и/или организаций, в отношении которых государственный служащий осуществляет или ранее осуществлял отдельные функции государственного управления.</a:t>
            </a:r>
          </a:p>
        </p:txBody>
      </p:sp>
      <p:sp>
        <p:nvSpPr>
          <p:cNvPr id="6" name="Прямоугольник 5">
            <a:extLst>
              <a:ext uri="{FF2B5EF4-FFF2-40B4-BE49-F238E27FC236}">
                <a16:creationId xmlns:a16="http://schemas.microsoft.com/office/drawing/2014/main" xmlns="" id="{24758460-ECA5-469E-8666-BE433F89858E}"/>
              </a:ext>
            </a:extLst>
          </p:cNvPr>
          <p:cNvSpPr/>
          <p:nvPr/>
        </p:nvSpPr>
        <p:spPr>
          <a:xfrm>
            <a:off x="1212674" y="6384529"/>
            <a:ext cx="21506374" cy="4724370"/>
          </a:xfrm>
          <a:prstGeom prst="rect">
            <a:avLst/>
          </a:prstGeom>
        </p:spPr>
        <p:txBody>
          <a:bodyPr wrap="square">
            <a:spAutoFit/>
          </a:bodyPr>
          <a:lstStyle/>
          <a:p>
            <a:pPr algn="just">
              <a:spcBef>
                <a:spcPts val="1800"/>
              </a:spcBef>
            </a:pPr>
            <a:r>
              <a:rPr lang="ru-RU" sz="4000" b="1" dirty="0"/>
              <a:t>Меры предотвращения и урегулирования:</a:t>
            </a:r>
          </a:p>
          <a:p>
            <a:pPr marL="457200" indent="-457200" algn="just">
              <a:spcBef>
                <a:spcPts val="1800"/>
              </a:spcBef>
              <a:buFont typeface="Arial" panose="020B0604020202020204" pitchFamily="34" charset="0"/>
              <a:buChar char="•"/>
            </a:pPr>
            <a:r>
              <a:rPr lang="ru-RU" sz="3300" dirty="0"/>
              <a:t>Государственному служащему и его родственникам рекомендуется не принимать подарки от организаций, в отношении которых государственный служащий осуществляет или ранее осуществлял отдельные функции государственного управления, вне зависимости от стоимости этих подарков и поводов дарения.</a:t>
            </a:r>
          </a:p>
          <a:p>
            <a:pPr marL="457200" indent="-457200" algn="just">
              <a:spcBef>
                <a:spcPts val="1800"/>
              </a:spcBef>
              <a:buFont typeface="Arial" panose="020B0604020202020204" pitchFamily="34" charset="0"/>
              <a:buChar char="•"/>
            </a:pPr>
            <a:r>
              <a:rPr lang="ru-RU" sz="3300" dirty="0"/>
              <a:t>Представителю нанимателя, в случае если ему стало известно о получении государственным служащим подарка от физических лиц или организаций, в отношении которых государственный служащий осуществляет или ранее осуществлял отдельные функции государственного управления, необходимо оценить, настолько полученный подарок связан с исполнением должностных обязанностей.</a:t>
            </a:r>
          </a:p>
        </p:txBody>
      </p:sp>
    </p:spTree>
    <p:extLst>
      <p:ext uri="{BB962C8B-B14F-4D97-AF65-F5344CB8AC3E}">
        <p14:creationId xmlns:p14="http://schemas.microsoft.com/office/powerpoint/2010/main" val="94580126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C533D321-6083-4192-97CE-93742E488404}"/>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87F52D94-725F-46CB-B74C-60D060996917}"/>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DF8B3B11-C28F-4FF7-A68E-268AA4972EF0}"/>
              </a:ext>
            </a:extLst>
          </p:cNvPr>
          <p:cNvSpPr/>
          <p:nvPr/>
        </p:nvSpPr>
        <p:spPr>
          <a:xfrm>
            <a:off x="1231167" y="1964352"/>
            <a:ext cx="15529048" cy="923330"/>
          </a:xfrm>
          <a:prstGeom prst="rect">
            <a:avLst/>
          </a:prstGeom>
        </p:spPr>
        <p:txBody>
          <a:bodyPr wrap="square">
            <a:spAutoFit/>
          </a:bodyPr>
          <a:lstStyle/>
          <a:p>
            <a:pPr algn="just">
              <a:spcBef>
                <a:spcPts val="1800"/>
              </a:spcBef>
            </a:pPr>
            <a:r>
              <a:rPr lang="ru-RU" sz="5400" b="1" dirty="0"/>
              <a:t>Меры предотвращения и урегулирования:</a:t>
            </a:r>
          </a:p>
        </p:txBody>
      </p:sp>
      <p:sp>
        <p:nvSpPr>
          <p:cNvPr id="5" name="Прямоугольник 4">
            <a:extLst>
              <a:ext uri="{FF2B5EF4-FFF2-40B4-BE49-F238E27FC236}">
                <a16:creationId xmlns:a16="http://schemas.microsoft.com/office/drawing/2014/main" xmlns="" id="{08C00A38-DFFE-4C6C-A947-F6B0A065472B}"/>
              </a:ext>
            </a:extLst>
          </p:cNvPr>
          <p:cNvSpPr/>
          <p:nvPr/>
        </p:nvSpPr>
        <p:spPr>
          <a:xfrm>
            <a:off x="1102768" y="2887682"/>
            <a:ext cx="22250472" cy="10382329"/>
          </a:xfrm>
          <a:prstGeom prst="rect">
            <a:avLst/>
          </a:prstGeom>
        </p:spPr>
        <p:txBody>
          <a:bodyPr wrap="square">
            <a:spAutoFit/>
          </a:bodyPr>
          <a:lstStyle/>
          <a:p>
            <a:pPr marL="457200" indent="-457200" algn="just">
              <a:spcBef>
                <a:spcPts val="1000"/>
              </a:spcBef>
              <a:buFont typeface="Arial" panose="020B0604020202020204" pitchFamily="34" charset="0"/>
              <a:buChar char="•"/>
            </a:pPr>
            <a:r>
              <a:rPr lang="ru-RU" sz="3300" dirty="0"/>
              <a:t>Если подарок связан с исполнением должностных обязанностей, то в отношении государственного служащего должны быть применены меры дисциплинарной ответственности, учитывая характер совершенного государственным служащим коррупционного правонарушения, его тяжесть, обстоятельства, при которых оно совершено, соблюдение государственным служащим других ограничений и запретов, требований о предотвращении или об урегулировании конфликта интересов и исполнение им обязанностей, установленных в целях противодействия коррупции, а также предшествующие результаты исполнения государственным служащим своих должностных обязанностей.</a:t>
            </a:r>
          </a:p>
          <a:p>
            <a:pPr marL="457200" indent="-457200" algn="just">
              <a:spcBef>
                <a:spcPts val="1000"/>
              </a:spcBef>
              <a:buFont typeface="Arial" panose="020B0604020202020204" pitchFamily="34" charset="0"/>
              <a:buChar char="•"/>
            </a:pPr>
            <a:r>
              <a:rPr lang="ru-RU" sz="3300" dirty="0"/>
              <a:t>Если подарок не связан с исполнением должностных обязанностей, то государственному служащему рекомендуется указать на то, что получение подарков от заинтересованных физических лиц и организаций может нанести урон репутации государственного органа, и поэтому является нежелательным вне зависимости от повода дарения.</a:t>
            </a:r>
          </a:p>
          <a:p>
            <a:pPr marL="457200" indent="-457200" algn="just">
              <a:spcBef>
                <a:spcPts val="1000"/>
              </a:spcBef>
              <a:buFont typeface="Arial" panose="020B0604020202020204" pitchFamily="34" charset="0"/>
              <a:buChar char="•"/>
            </a:pPr>
            <a:r>
              <a:rPr lang="ru-RU" sz="3300" dirty="0"/>
              <a:t>В случае если представитель нанимателя обладает информацией о получении родственниками государственного служащего подарков от физических лиц и/или организаций, в отношении которых государственный служащий осуществляет или ранее осуществлял отдельные функции государственного управления, рекомендуется:</a:t>
            </a:r>
          </a:p>
          <a:p>
            <a:pPr lvl="3" algn="just">
              <a:spcBef>
                <a:spcPts val="1000"/>
              </a:spcBef>
            </a:pPr>
            <a:r>
              <a:rPr lang="ru-RU" sz="3300" dirty="0"/>
              <a:t>- указать государственному служащему, что факт получения подарков влечет конфликт интересов;</a:t>
            </a:r>
          </a:p>
          <a:p>
            <a:pPr lvl="3" algn="just">
              <a:spcBef>
                <a:spcPts val="1000"/>
              </a:spcBef>
            </a:pPr>
            <a:r>
              <a:rPr lang="ru-RU" sz="3300" dirty="0"/>
              <a:t>- предложить вернуть соответствующий подарок или компенсировать его стоимость;</a:t>
            </a:r>
          </a:p>
          <a:p>
            <a:pPr lvl="3" algn="just">
              <a:spcBef>
                <a:spcPts val="1000"/>
              </a:spcBef>
            </a:pPr>
            <a:r>
              <a:rPr lang="ru-RU" sz="3300" dirty="0"/>
              <a:t>- до принятия государственным служащим мер по урегулированию конфликта интересов отстранить государственного служащего от исполнения должностных (служебных) обязанностей в отношении физических лиц и организаций, от которых был получен подарок.</a:t>
            </a:r>
          </a:p>
        </p:txBody>
      </p:sp>
    </p:spTree>
    <p:extLst>
      <p:ext uri="{BB962C8B-B14F-4D97-AF65-F5344CB8AC3E}">
        <p14:creationId xmlns:p14="http://schemas.microsoft.com/office/powerpoint/2010/main" val="413400252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86403E5A-0671-4781-B6B3-4EF399B1AD14}"/>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62A5A4DB-03D9-435D-BD08-43891A2BA33F}"/>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71EB18C5-F83E-4223-85BB-BDEFFCDF591F}"/>
              </a:ext>
            </a:extLst>
          </p:cNvPr>
          <p:cNvSpPr/>
          <p:nvPr/>
        </p:nvSpPr>
        <p:spPr>
          <a:xfrm>
            <a:off x="1244588" y="2537520"/>
            <a:ext cx="21506373" cy="10095071"/>
          </a:xfrm>
          <a:prstGeom prst="rect">
            <a:avLst/>
          </a:prstGeom>
        </p:spPr>
        <p:txBody>
          <a:bodyPr wrap="square">
            <a:spAutoFit/>
          </a:bodyPr>
          <a:lstStyle/>
          <a:p>
            <a:pPr marL="457200" indent="-457200" algn="just">
              <a:spcBef>
                <a:spcPts val="1200"/>
              </a:spcBef>
              <a:buFont typeface="Arial" panose="020B0604020202020204" pitchFamily="34" charset="0"/>
              <a:buChar char="•"/>
            </a:pPr>
            <a:r>
              <a:rPr lang="ru-RU" sz="3500" b="1" dirty="0"/>
              <a:t>4.1 </a:t>
            </a:r>
            <a:r>
              <a:rPr lang="en-US" sz="3500" b="1" dirty="0"/>
              <a:t>NB! </a:t>
            </a:r>
            <a:r>
              <a:rPr lang="ru-RU" sz="3500" dirty="0"/>
              <a:t>Установлен запрет государственным служащим получать в связи с исполнением должностных обязанностей вознаграждения от физических и юридических лиц.</a:t>
            </a:r>
          </a:p>
          <a:p>
            <a:pPr marL="457200" indent="-457200" algn="just">
              <a:spcBef>
                <a:spcPts val="1200"/>
              </a:spcBef>
              <a:buFont typeface="Arial" panose="020B0604020202020204" pitchFamily="34" charset="0"/>
              <a:buChar char="•"/>
            </a:pPr>
            <a:r>
              <a:rPr lang="en-US" sz="3500" b="1" dirty="0"/>
              <a:t>4.2 NB! </a:t>
            </a:r>
            <a:r>
              <a:rPr lang="ru-RU" sz="3500" dirty="0"/>
              <a:t>Вместе с тем, проверяемая организация или ее представители могут попытаться подарить государственному служащему подарок в связи с общепринятым поводом, например, в связи с празднованием дня рождения или иного праздника. В данной ситуации подарок не может однозначно считаться полученным в связи с исполнением должностных обязанностей и, следовательно, возникает возможность обойти запрет, установленный в законодательстве. Тем не менее, необходимо учитывать, что получение подарка от заинтересованной организации ставит государственного служащего в ситуацию конфликта интересов. Полученная выгода может негативно повлиять на исполнение им должностных обязанностей и объективность принимаемых решений. Кроме того, такие действия могут вызвать у граждан обоснованные сомнения в беспристрастности государственного служащего и, тем самым, могут нанести ущерб репутации государственного органа и государственной службе в целом.</a:t>
            </a:r>
          </a:p>
          <a:p>
            <a:pPr marL="457200" indent="-457200" algn="just">
              <a:spcBef>
                <a:spcPts val="1200"/>
              </a:spcBef>
              <a:buFont typeface="Arial" panose="020B0604020202020204" pitchFamily="34" charset="0"/>
              <a:buChar char="•"/>
            </a:pPr>
            <a:r>
              <a:rPr lang="en-US" sz="3500" b="1" dirty="0"/>
              <a:t>4.3 NB! </a:t>
            </a:r>
            <a:r>
              <a:rPr lang="ru-RU" sz="3500" dirty="0"/>
              <a:t>То же самое относится и к подаркам, получаемым от заинтересованной организации родственниками государственного служащего. Действующее законодательство не устанавливает никаких ограничений на получение подарков и иных благ родственниками государственных служащих. Несмотря на это, следует учитывать, что в большинстве случаев подобные подарки вызваны желанием обойти существующие нормативные ограничения и повлиять на действия и решения государственного служащего.</a:t>
            </a:r>
          </a:p>
        </p:txBody>
      </p:sp>
    </p:spTree>
    <p:extLst>
      <p:ext uri="{BB962C8B-B14F-4D97-AF65-F5344CB8AC3E}">
        <p14:creationId xmlns:p14="http://schemas.microsoft.com/office/powerpoint/2010/main" val="186360006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4D1BE632-5170-41C4-903E-FDAFFC4E495C}"/>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D431A4F4-7DED-4C71-96C8-C4EFEDCCB7B4}"/>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2F3D6640-B8B4-4228-91AE-3CB93E5C0F89}"/>
              </a:ext>
            </a:extLst>
          </p:cNvPr>
          <p:cNvSpPr/>
          <p:nvPr/>
        </p:nvSpPr>
        <p:spPr>
          <a:xfrm>
            <a:off x="1223020" y="2192491"/>
            <a:ext cx="21527944" cy="1631216"/>
          </a:xfrm>
          <a:prstGeom prst="rect">
            <a:avLst/>
          </a:prstGeom>
        </p:spPr>
        <p:txBody>
          <a:bodyPr wrap="square">
            <a:spAutoFit/>
          </a:bodyPr>
          <a:lstStyle/>
          <a:p>
            <a:pPr algn="just"/>
            <a:r>
              <a:rPr lang="ru-RU" b="1" dirty="0"/>
              <a:t>5. Конфликт интересов, связанный с имущественными обязательствами и судебными разбирательствами</a:t>
            </a:r>
          </a:p>
        </p:txBody>
      </p:sp>
      <p:sp>
        <p:nvSpPr>
          <p:cNvPr id="5" name="Прямоугольник 4">
            <a:extLst>
              <a:ext uri="{FF2B5EF4-FFF2-40B4-BE49-F238E27FC236}">
                <a16:creationId xmlns:a16="http://schemas.microsoft.com/office/drawing/2014/main" xmlns="" id="{0C415BD4-4A6A-4C45-8E10-7F9D68A9D459}"/>
              </a:ext>
            </a:extLst>
          </p:cNvPr>
          <p:cNvSpPr/>
          <p:nvPr/>
        </p:nvSpPr>
        <p:spPr>
          <a:xfrm>
            <a:off x="1244589" y="4051845"/>
            <a:ext cx="21506373" cy="1938992"/>
          </a:xfrm>
          <a:prstGeom prst="rect">
            <a:avLst/>
          </a:prstGeom>
        </p:spPr>
        <p:txBody>
          <a:bodyPr wrap="square">
            <a:spAutoFit/>
          </a:bodyPr>
          <a:lstStyle/>
          <a:p>
            <a:pPr algn="just"/>
            <a:r>
              <a:rPr lang="ru-RU" sz="4000" b="1" dirty="0"/>
              <a:t>Пример: </a:t>
            </a:r>
            <a:r>
              <a:rPr lang="ru-RU" sz="4000" dirty="0"/>
              <a:t>Государственный служащий участвует в осуществлении отдельных функций государственного управления в отношении организации, перед которой сам государственный служащий и/или его родственники имеют имущественные обязательства</a:t>
            </a:r>
          </a:p>
        </p:txBody>
      </p:sp>
      <p:sp>
        <p:nvSpPr>
          <p:cNvPr id="6" name="Прямоугольник 5">
            <a:extLst>
              <a:ext uri="{FF2B5EF4-FFF2-40B4-BE49-F238E27FC236}">
                <a16:creationId xmlns:a16="http://schemas.microsoft.com/office/drawing/2014/main" xmlns="" id="{BF90544A-D6C0-4423-9895-A1702EB45BC0}"/>
              </a:ext>
            </a:extLst>
          </p:cNvPr>
          <p:cNvSpPr/>
          <p:nvPr/>
        </p:nvSpPr>
        <p:spPr>
          <a:xfrm>
            <a:off x="1030760" y="6497960"/>
            <a:ext cx="22610512" cy="7325082"/>
          </a:xfrm>
          <a:prstGeom prst="rect">
            <a:avLst/>
          </a:prstGeom>
        </p:spPr>
        <p:txBody>
          <a:bodyPr wrap="square">
            <a:spAutoFit/>
          </a:bodyPr>
          <a:lstStyle/>
          <a:p>
            <a:pPr algn="just">
              <a:spcBef>
                <a:spcPts val="1800"/>
              </a:spcBef>
            </a:pPr>
            <a:r>
              <a:rPr lang="ru-RU" sz="4000" b="1" dirty="0"/>
              <a:t>Меры предотвращения и урегулирования:</a:t>
            </a:r>
          </a:p>
          <a:p>
            <a:pPr marL="571500" indent="-571500" algn="just">
              <a:spcBef>
                <a:spcPts val="1800"/>
              </a:spcBef>
              <a:buFont typeface="Arial" panose="020B0604020202020204" pitchFamily="34" charset="0"/>
              <a:buChar char="•"/>
            </a:pPr>
            <a:r>
              <a:rPr lang="ru-RU" sz="4000" dirty="0"/>
              <a:t>В этом случае </a:t>
            </a:r>
            <a:r>
              <a:rPr lang="ru-RU" sz="4000" dirty="0" smtClean="0"/>
              <a:t>служащему </a:t>
            </a:r>
            <a:r>
              <a:rPr lang="ru-RU" sz="4000" dirty="0"/>
              <a:t>и его родственникам рекомендуется урегулировать имеющиеся имущественные обязательства (выплатить долг, расторгнуть договор аренды и т.д.). При невозможности сделать это, государственному служащему следует уведомить представителя нанимателя и непосредственного начальника о наличии личной заинтересованности в письменной форме.</a:t>
            </a:r>
          </a:p>
          <a:p>
            <a:pPr marL="571500" indent="-571500" algn="just">
              <a:spcBef>
                <a:spcPts val="1800"/>
              </a:spcBef>
              <a:buFont typeface="Arial" panose="020B0604020202020204" pitchFamily="34" charset="0"/>
              <a:buChar char="•"/>
            </a:pPr>
            <a:r>
              <a:rPr lang="ru-RU" sz="4000" dirty="0"/>
              <a:t>Представителю нанимателя рекомендуется по крайней мере до урегулирования имущественного обязательства отстранить </a:t>
            </a:r>
            <a:r>
              <a:rPr lang="ru-RU" sz="4000" dirty="0" smtClean="0"/>
              <a:t>служащего </a:t>
            </a:r>
            <a:r>
              <a:rPr lang="ru-RU" sz="4000" dirty="0"/>
              <a:t>от исполнения должностных (служебных) обязанностей в </a:t>
            </a:r>
            <a:r>
              <a:rPr lang="ru-RU" sz="4000" dirty="0" smtClean="0"/>
              <a:t>отношении организации, перед которой сам государственный служащий, его родственники или иные лица, с которыми связана личная заинтересованность служащего, имеют имущественные </a:t>
            </a:r>
            <a:r>
              <a:rPr lang="ru-RU" sz="4000" dirty="0"/>
              <a:t>обязательства.</a:t>
            </a:r>
          </a:p>
        </p:txBody>
      </p:sp>
    </p:spTree>
    <p:extLst>
      <p:ext uri="{BB962C8B-B14F-4D97-AF65-F5344CB8AC3E}">
        <p14:creationId xmlns:p14="http://schemas.microsoft.com/office/powerpoint/2010/main" val="2540034400"/>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1370B918-8502-4AFC-BE5D-708F10558E08}"/>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C89B7F33-E79A-494D-BBFC-2032D4D1902F}"/>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6C7FBD16-26EF-4174-8EDD-4A9F8D416C61}"/>
              </a:ext>
            </a:extLst>
          </p:cNvPr>
          <p:cNvSpPr/>
          <p:nvPr/>
        </p:nvSpPr>
        <p:spPr>
          <a:xfrm>
            <a:off x="1234378" y="1964352"/>
            <a:ext cx="21506373" cy="2400657"/>
          </a:xfrm>
          <a:prstGeom prst="rect">
            <a:avLst/>
          </a:prstGeom>
        </p:spPr>
        <p:txBody>
          <a:bodyPr wrap="square">
            <a:spAutoFit/>
          </a:bodyPr>
          <a:lstStyle/>
          <a:p>
            <a:pPr algn="just"/>
            <a:r>
              <a:rPr lang="ru-RU" b="1" dirty="0"/>
              <a:t>6. Конфликт интересов, связанный с взаимодействием с бывшим работодателем и трудоустройством после увольнения с государственной службы</a:t>
            </a:r>
          </a:p>
        </p:txBody>
      </p:sp>
      <p:sp>
        <p:nvSpPr>
          <p:cNvPr id="5" name="Прямоугольник 4">
            <a:extLst>
              <a:ext uri="{FF2B5EF4-FFF2-40B4-BE49-F238E27FC236}">
                <a16:creationId xmlns:a16="http://schemas.microsoft.com/office/drawing/2014/main" xmlns="" id="{82F53697-AFFF-48CD-A7C4-DBB3CE332406}"/>
              </a:ext>
            </a:extLst>
          </p:cNvPr>
          <p:cNvSpPr/>
          <p:nvPr/>
        </p:nvSpPr>
        <p:spPr>
          <a:xfrm>
            <a:off x="1244590" y="4365009"/>
            <a:ext cx="21506373" cy="2708434"/>
          </a:xfrm>
          <a:prstGeom prst="rect">
            <a:avLst/>
          </a:prstGeom>
        </p:spPr>
        <p:txBody>
          <a:bodyPr wrap="square">
            <a:spAutoFit/>
          </a:bodyPr>
          <a:lstStyle/>
          <a:p>
            <a:pPr algn="just"/>
            <a:r>
              <a:rPr lang="ru-RU" sz="4000" b="1" dirty="0"/>
              <a:t>Пример: </a:t>
            </a:r>
            <a:r>
              <a:rPr lang="ru-RU" sz="4000" dirty="0"/>
              <a:t>Государственный служащий участвует в осуществлении отдельных функций государственного управления в отношении организации, владельцем, руководителем или работником которой он являлся до поступления на государственную службу.</a:t>
            </a:r>
          </a:p>
          <a:p>
            <a:r>
              <a:rPr lang="ru-RU" dirty="0"/>
              <a:t> </a:t>
            </a:r>
          </a:p>
        </p:txBody>
      </p:sp>
      <p:sp>
        <p:nvSpPr>
          <p:cNvPr id="6" name="Прямоугольник 5">
            <a:extLst>
              <a:ext uri="{FF2B5EF4-FFF2-40B4-BE49-F238E27FC236}">
                <a16:creationId xmlns:a16="http://schemas.microsoft.com/office/drawing/2014/main" xmlns="" id="{AC7734F9-316E-4A02-BB44-45EE20AE9FC6}"/>
              </a:ext>
            </a:extLst>
          </p:cNvPr>
          <p:cNvSpPr/>
          <p:nvPr/>
        </p:nvSpPr>
        <p:spPr>
          <a:xfrm>
            <a:off x="1244591" y="6287406"/>
            <a:ext cx="21516584" cy="6940361"/>
          </a:xfrm>
          <a:prstGeom prst="rect">
            <a:avLst/>
          </a:prstGeom>
        </p:spPr>
        <p:txBody>
          <a:bodyPr wrap="square">
            <a:spAutoFit/>
          </a:bodyPr>
          <a:lstStyle/>
          <a:p>
            <a:pPr algn="just">
              <a:spcBef>
                <a:spcPts val="1200"/>
              </a:spcBef>
            </a:pPr>
            <a:r>
              <a:rPr lang="ru-RU" sz="4000" b="1" dirty="0"/>
              <a:t>Меры предотвращения и урегулирования:</a:t>
            </a:r>
          </a:p>
          <a:p>
            <a:pPr marL="571500" indent="-571500" algn="just">
              <a:spcBef>
                <a:spcPts val="1200"/>
              </a:spcBef>
              <a:buFont typeface="Arial" panose="020B0604020202020204" pitchFamily="34" charset="0"/>
              <a:buChar char="•"/>
            </a:pPr>
            <a:r>
              <a:rPr lang="ru-RU" sz="3500" dirty="0"/>
              <a:t>Государственному служащему в случае поручения ему отдельных функций государственного управления в отношении организации, владельцем, руководителем или работником которой он являлся до поступления на государственную службу, рекомендуется уведомить представителя нанимателя и непосредственного начальника в письменной форме о факте предыдущей работы в данной организации и о возможности возникновения конфликтной ситуации.</a:t>
            </a:r>
          </a:p>
          <a:p>
            <a:pPr marL="571500" indent="-571500" algn="just">
              <a:spcBef>
                <a:spcPts val="1200"/>
              </a:spcBef>
              <a:buFont typeface="Arial" panose="020B0604020202020204" pitchFamily="34" charset="0"/>
              <a:buChar char="•"/>
            </a:pPr>
            <a:r>
              <a:rPr lang="ru-RU" sz="3500" dirty="0"/>
              <a:t>Представителю нанимателя рекомендуется оценить, могут ли взаимоотношения государственного служащего с бывшим работодателем повлиять на объективное исполнение должностных обязанностей и повлечь конфликт интересов. В случае если существует большая вероятность возникновения конфликта интересов, представителю нанимателя рекомендуется отстранить государственного служащего от исполнения должностных (служебных) обязанностей в отношении бывшего работодателя.</a:t>
            </a:r>
          </a:p>
        </p:txBody>
      </p:sp>
    </p:spTree>
    <p:extLst>
      <p:ext uri="{BB962C8B-B14F-4D97-AF65-F5344CB8AC3E}">
        <p14:creationId xmlns:p14="http://schemas.microsoft.com/office/powerpoint/2010/main" val="119670363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75859524-D691-47A1-BD5B-D71A7335FBF1}"/>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76707DCF-F2A8-475B-9E5B-D2B512DF4257}"/>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2A786E36-992D-41A0-8919-C6486E20F369}"/>
              </a:ext>
            </a:extLst>
          </p:cNvPr>
          <p:cNvSpPr/>
          <p:nvPr/>
        </p:nvSpPr>
        <p:spPr>
          <a:xfrm>
            <a:off x="1244589" y="2393504"/>
            <a:ext cx="21748610" cy="11018401"/>
          </a:xfrm>
          <a:prstGeom prst="rect">
            <a:avLst/>
          </a:prstGeom>
        </p:spPr>
        <p:txBody>
          <a:bodyPr wrap="square">
            <a:spAutoFit/>
          </a:bodyPr>
          <a:lstStyle/>
          <a:p>
            <a:pPr marL="457200" indent="-457200" algn="just">
              <a:spcBef>
                <a:spcPts val="1200"/>
              </a:spcBef>
              <a:buFont typeface="Arial" panose="020B0604020202020204" pitchFamily="34" charset="0"/>
              <a:buChar char="•"/>
            </a:pPr>
            <a:r>
              <a:rPr lang="ru-RU" sz="4000" b="1" dirty="0">
                <a:latin typeface="Times New Roman" panose="02020603050405020304" pitchFamily="18" charset="0"/>
              </a:rPr>
              <a:t>6</a:t>
            </a:r>
            <a:r>
              <a:rPr lang="en-US" sz="4000" b="1" dirty="0">
                <a:latin typeface="Times New Roman" panose="02020603050405020304" pitchFamily="18" charset="0"/>
              </a:rPr>
              <a:t>.1 NB! </a:t>
            </a:r>
            <a:r>
              <a:rPr lang="ru-RU" sz="4000" dirty="0">
                <a:latin typeface="Times New Roman" panose="02020603050405020304" pitchFamily="18" charset="0"/>
              </a:rPr>
              <a:t>Государственный служащий, поступивший на государственную службу в государственный орган из организации частного сектора, может сохранить дружеские отношения со своими бывшими коллегами и симпатию к этой организации в целом. Возможна и обратная ситуация, при которой государственный служащий по тем или иным причинам испытывает неприязнь к бывшему работодателю.</a:t>
            </a:r>
            <a:endParaRPr lang="ru-RU" sz="4000" dirty="0">
              <a:latin typeface="Verdana" panose="020B0604030504040204" pitchFamily="34" charset="0"/>
            </a:endParaRPr>
          </a:p>
          <a:p>
            <a:pPr marL="457200" indent="-457200" algn="just">
              <a:spcBef>
                <a:spcPts val="1200"/>
              </a:spcBef>
              <a:buFont typeface="Arial" panose="020B0604020202020204" pitchFamily="34" charset="0"/>
              <a:buChar char="•"/>
            </a:pPr>
            <a:r>
              <a:rPr lang="en-US" sz="4000" b="1" dirty="0">
                <a:latin typeface="Times New Roman" panose="02020603050405020304" pitchFamily="18" charset="0"/>
              </a:rPr>
              <a:t>6.2 NB! </a:t>
            </a:r>
            <a:r>
              <a:rPr lang="ru-RU" sz="4000" dirty="0">
                <a:latin typeface="Times New Roman" panose="02020603050405020304" pitchFamily="18" charset="0"/>
              </a:rPr>
              <a:t>И дружеское, и враждебное отношение к проверяемой организации могут воспрепятствовать объективному исполнению государственным служащим его должностных обязанностей.</a:t>
            </a:r>
            <a:endParaRPr lang="ru-RU" sz="4000" dirty="0">
              <a:latin typeface="Verdana" panose="020B0604030504040204" pitchFamily="34" charset="0"/>
            </a:endParaRPr>
          </a:p>
          <a:p>
            <a:pPr marL="457200" indent="-457200" algn="just">
              <a:spcBef>
                <a:spcPts val="1200"/>
              </a:spcBef>
              <a:buFont typeface="Arial" panose="020B0604020202020204" pitchFamily="34" charset="0"/>
              <a:buChar char="•"/>
            </a:pPr>
            <a:r>
              <a:rPr lang="en-US" sz="4000" b="1" dirty="0">
                <a:latin typeface="Times New Roman" panose="02020603050405020304" pitchFamily="18" charset="0"/>
              </a:rPr>
              <a:t>6.3 NB! </a:t>
            </a:r>
            <a:r>
              <a:rPr lang="ru-RU" sz="4000" dirty="0">
                <a:latin typeface="Times New Roman" panose="02020603050405020304" pitchFamily="18" charset="0"/>
              </a:rPr>
              <a:t>При этом необходимо отметить, что наличие симпатии или антипатии к бывшему работодателю в соответствии с действующим законодательством не может считаться личной заинтересованностью, т.к. не влечет возможности получения доходов для государственного служащего, членов его семьи или организаций, с которыми государственный служащий связан финансовыми или иными обязательствами.</a:t>
            </a:r>
            <a:endParaRPr lang="ru-RU" sz="4000" dirty="0">
              <a:latin typeface="Verdana" panose="020B0604030504040204" pitchFamily="34" charset="0"/>
            </a:endParaRPr>
          </a:p>
          <a:p>
            <a:pPr marL="457200" indent="-457200" algn="just">
              <a:spcBef>
                <a:spcPts val="1200"/>
              </a:spcBef>
              <a:buFont typeface="Arial" panose="020B0604020202020204" pitchFamily="34" charset="0"/>
              <a:buChar char="•"/>
            </a:pPr>
            <a:r>
              <a:rPr lang="en-US" sz="4000" b="1" dirty="0">
                <a:latin typeface="Times New Roman" panose="02020603050405020304" pitchFamily="18" charset="0"/>
              </a:rPr>
              <a:t>6.4 NB!</a:t>
            </a:r>
            <a:r>
              <a:rPr lang="ru-RU" sz="4000" b="1" dirty="0">
                <a:latin typeface="Times New Roman" panose="02020603050405020304" pitchFamily="18" charset="0"/>
              </a:rPr>
              <a:t> </a:t>
            </a:r>
            <a:r>
              <a:rPr lang="ru-RU" sz="4000" dirty="0">
                <a:latin typeface="Times New Roman" panose="02020603050405020304" pitchFamily="18" charset="0"/>
              </a:rPr>
              <a:t>Тем не менее, следует учитывать, что в соответствии с пунктом 5 части 1 статьи 18 Федерального закона N 79-ФЗ гражданский служащий обязан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endParaRPr lang="ru-RU" sz="4000" dirty="0">
              <a:latin typeface="Verdana" panose="020B0604030504040204" pitchFamily="34" charset="0"/>
            </a:endParaRPr>
          </a:p>
        </p:txBody>
      </p:sp>
    </p:spTree>
    <p:extLst>
      <p:ext uri="{BB962C8B-B14F-4D97-AF65-F5344CB8AC3E}">
        <p14:creationId xmlns:p14="http://schemas.microsoft.com/office/powerpoint/2010/main" val="214355239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Линия">
            <a:extLst>
              <a:ext uri="{FF2B5EF4-FFF2-40B4-BE49-F238E27FC236}">
                <a16:creationId xmlns:a16="http://schemas.microsoft.com/office/drawing/2014/main" xmlns="" id="{5D1D0285-D826-4C68-BB9A-405EE60B8CAD}"/>
              </a:ext>
            </a:extLst>
          </p:cNvPr>
          <p:cNvSpPr/>
          <p:nvPr/>
        </p:nvSpPr>
        <p:spPr>
          <a:xfrm>
            <a:off x="1244589" y="196435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3" name="Изображение" descr="Изображение">
            <a:extLst>
              <a:ext uri="{FF2B5EF4-FFF2-40B4-BE49-F238E27FC236}">
                <a16:creationId xmlns:a16="http://schemas.microsoft.com/office/drawing/2014/main" xmlns="" id="{2F0A52ED-EF08-4FE8-A496-70EA484483E2}"/>
              </a:ext>
            </a:extLst>
          </p:cNvPr>
          <p:cNvPicPr>
            <a:picLocks noChangeAspect="1"/>
          </p:cNvPicPr>
          <p:nvPr/>
        </p:nvPicPr>
        <p:blipFill>
          <a:blip r:embed="rId2">
            <a:extLst/>
          </a:blip>
          <a:stretch>
            <a:fillRect/>
          </a:stretch>
        </p:blipFill>
        <p:spPr>
          <a:xfrm>
            <a:off x="1244589" y="521296"/>
            <a:ext cx="1199579" cy="1199579"/>
          </a:xfrm>
          <a:prstGeom prst="rect">
            <a:avLst/>
          </a:prstGeom>
          <a:ln w="12700">
            <a:miter lim="400000"/>
          </a:ln>
        </p:spPr>
      </p:pic>
      <p:sp>
        <p:nvSpPr>
          <p:cNvPr id="4" name="Прямоугольник 3">
            <a:extLst>
              <a:ext uri="{FF2B5EF4-FFF2-40B4-BE49-F238E27FC236}">
                <a16:creationId xmlns:a16="http://schemas.microsoft.com/office/drawing/2014/main" xmlns="" id="{816FAF4D-E48A-42B8-88D4-4BF1B8C14EC7}"/>
              </a:ext>
            </a:extLst>
          </p:cNvPr>
          <p:cNvSpPr/>
          <p:nvPr/>
        </p:nvSpPr>
        <p:spPr>
          <a:xfrm>
            <a:off x="1244589" y="2207830"/>
            <a:ext cx="22394488" cy="1631216"/>
          </a:xfrm>
          <a:prstGeom prst="rect">
            <a:avLst/>
          </a:prstGeom>
        </p:spPr>
        <p:txBody>
          <a:bodyPr wrap="square">
            <a:spAutoFit/>
          </a:bodyPr>
          <a:lstStyle/>
          <a:p>
            <a:pPr algn="l"/>
            <a:r>
              <a:rPr lang="ru-RU" b="1" dirty="0"/>
              <a:t>7. Ситуации, связанные с явным нарушением государственным служащим установленных запретов</a:t>
            </a:r>
          </a:p>
        </p:txBody>
      </p:sp>
      <p:sp>
        <p:nvSpPr>
          <p:cNvPr id="5" name="Прямоугольник 4">
            <a:extLst>
              <a:ext uri="{FF2B5EF4-FFF2-40B4-BE49-F238E27FC236}">
                <a16:creationId xmlns:a16="http://schemas.microsoft.com/office/drawing/2014/main" xmlns="" id="{AC9DA6CD-DAFE-46FB-B267-DE85D1B559D1}"/>
              </a:ext>
            </a:extLst>
          </p:cNvPr>
          <p:cNvSpPr/>
          <p:nvPr/>
        </p:nvSpPr>
        <p:spPr>
          <a:xfrm>
            <a:off x="1173678" y="4082523"/>
            <a:ext cx="21577285" cy="1938992"/>
          </a:xfrm>
          <a:prstGeom prst="rect">
            <a:avLst/>
          </a:prstGeom>
        </p:spPr>
        <p:txBody>
          <a:bodyPr wrap="square">
            <a:spAutoFit/>
          </a:bodyPr>
          <a:lstStyle/>
          <a:p>
            <a:pPr indent="342900" algn="just"/>
            <a:r>
              <a:rPr lang="ru-RU" sz="4000" b="1" dirty="0"/>
              <a:t>Пример: </a:t>
            </a:r>
            <a:r>
              <a:rPr lang="ru-RU" sz="4000" dirty="0"/>
              <a:t>Государственный служащий получает награды, почетные и специальные звания (за исключением научных) от иностранных государств, международных организаций, а также политических партий, других общественных объединений и религиозных объединений</a:t>
            </a:r>
          </a:p>
        </p:txBody>
      </p:sp>
      <p:sp>
        <p:nvSpPr>
          <p:cNvPr id="6" name="Прямоугольник 5">
            <a:extLst>
              <a:ext uri="{FF2B5EF4-FFF2-40B4-BE49-F238E27FC236}">
                <a16:creationId xmlns:a16="http://schemas.microsoft.com/office/drawing/2014/main" xmlns="" id="{11C97A34-2782-4EE0-B8B8-D5F3B5D77233}"/>
              </a:ext>
            </a:extLst>
          </p:cNvPr>
          <p:cNvSpPr/>
          <p:nvPr/>
        </p:nvSpPr>
        <p:spPr>
          <a:xfrm>
            <a:off x="1173678" y="7002016"/>
            <a:ext cx="21506374" cy="6093976"/>
          </a:xfrm>
          <a:prstGeom prst="rect">
            <a:avLst/>
          </a:prstGeom>
        </p:spPr>
        <p:txBody>
          <a:bodyPr wrap="square">
            <a:spAutoFit/>
          </a:bodyPr>
          <a:lstStyle/>
          <a:p>
            <a:pPr algn="just">
              <a:spcBef>
                <a:spcPts val="1200"/>
              </a:spcBef>
            </a:pPr>
            <a:r>
              <a:rPr lang="ru-RU" sz="3200" b="1" dirty="0"/>
              <a:t>Меры предотвращения и урегулирования:</a:t>
            </a:r>
          </a:p>
          <a:p>
            <a:pPr marL="571500" indent="-571500" algn="just">
              <a:spcBef>
                <a:spcPts val="1200"/>
              </a:spcBef>
              <a:buFont typeface="Arial" panose="020B0604020202020204" pitchFamily="34" charset="0"/>
              <a:buChar char="•"/>
            </a:pPr>
            <a:r>
              <a:rPr lang="ru-RU" sz="3200" dirty="0"/>
              <a:t>В соответствии с пунктом 11 части 1 статьи 17 Федерального закона N 79-ФЗ гражданскому служащему запрещается принимать без письменного разрешения представителя нанимателя награды, почетные и специальные звания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pPr marL="571500" indent="-571500" algn="just">
              <a:spcBef>
                <a:spcPts val="1200"/>
              </a:spcBef>
              <a:buFont typeface="Arial" panose="020B0604020202020204" pitchFamily="34" charset="0"/>
              <a:buChar char="•"/>
            </a:pPr>
            <a:r>
              <a:rPr lang="ru-RU" sz="3200" dirty="0"/>
              <a:t>Представителю нанимателя при принятии решения о предоставлении или непредоставлении разрешения рекомендуется уделить особое внимание основанию и цели награждения, а также тому, насколько получение гражданским служащим награды, почетного и специального звания может породить сомнение в его беспристрастности и объективности.</a:t>
            </a:r>
          </a:p>
          <a:p>
            <a:r>
              <a:rPr lang="ru-RU" dirty="0"/>
              <a:t> </a:t>
            </a:r>
          </a:p>
        </p:txBody>
      </p:sp>
    </p:spTree>
    <p:extLst>
      <p:ext uri="{BB962C8B-B14F-4D97-AF65-F5344CB8AC3E}">
        <p14:creationId xmlns:p14="http://schemas.microsoft.com/office/powerpoint/2010/main" val="1886334772"/>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
        <p:nvSpPr>
          <p:cNvPr id="2" name="TextBox 1">
            <a:extLst>
              <a:ext uri="{FF2B5EF4-FFF2-40B4-BE49-F238E27FC236}">
                <a16:creationId xmlns:a16="http://schemas.microsoft.com/office/drawing/2014/main" xmlns="" id="{844BD7CC-8A1C-4D4F-B8CF-E6F1AB8D4AAA}"/>
              </a:ext>
            </a:extLst>
          </p:cNvPr>
          <p:cNvSpPr txBox="1"/>
          <p:nvPr/>
        </p:nvSpPr>
        <p:spPr>
          <a:xfrm>
            <a:off x="2686944" y="10428656"/>
            <a:ext cx="20306256" cy="10675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6000" b="1" i="0" u="none" strike="noStrike" cap="none" spc="0" normalizeH="0" baseline="0" dirty="0">
                <a:ln>
                  <a:noFill/>
                </a:ln>
                <a:solidFill>
                  <a:schemeClr val="bg1"/>
                </a:solidFill>
                <a:effectLst/>
                <a:uFillTx/>
                <a:latin typeface="+mj-lt"/>
                <a:ea typeface="+mj-ea"/>
                <a:cs typeface="+mj-cs"/>
                <a:sym typeface="Helvetica Light"/>
              </a:rPr>
              <a:t>Спасибо за внимание!</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descr="Изображение">
            <a:extLst>
              <a:ext uri="{FF2B5EF4-FFF2-40B4-BE49-F238E27FC236}">
                <a16:creationId xmlns:a16="http://schemas.microsoft.com/office/drawing/2014/main" xmlns="" id="{59E08C71-7CDD-42D7-8939-D51B5B43F64F}"/>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6" name="Линия">
            <a:extLst>
              <a:ext uri="{FF2B5EF4-FFF2-40B4-BE49-F238E27FC236}">
                <a16:creationId xmlns:a16="http://schemas.microsoft.com/office/drawing/2014/main" xmlns="" id="{131930BA-146E-4544-B22D-DFE862331DEE}"/>
              </a:ext>
            </a:extLst>
          </p:cNvPr>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7" name="TextBox 6">
            <a:extLst>
              <a:ext uri="{FF2B5EF4-FFF2-40B4-BE49-F238E27FC236}">
                <a16:creationId xmlns:a16="http://schemas.microsoft.com/office/drawing/2014/main" xmlns="" id="{394A3FCE-3291-4E08-B5E7-4E0567856D61}"/>
              </a:ext>
            </a:extLst>
          </p:cNvPr>
          <p:cNvSpPr txBox="1"/>
          <p:nvPr/>
        </p:nvSpPr>
        <p:spPr>
          <a:xfrm>
            <a:off x="598713" y="2214562"/>
            <a:ext cx="22394488" cy="128400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457200" indent="-457200" algn="just">
              <a:buFont typeface="Arial" panose="020B0604020202020204" pitchFamily="34" charset="0"/>
              <a:buChar char="•"/>
            </a:pPr>
            <a:r>
              <a:rPr lang="ru-RU" sz="3500" b="1" dirty="0"/>
              <a:t>Пункт 4 ст. 7 Конвенции ООН против коррупции, </a:t>
            </a:r>
            <a:r>
              <a:rPr lang="ru-RU" sz="3500" dirty="0"/>
              <a:t>согласно которому каждое государство-участник стремится в соответствии с основополагающими принципами своего внутреннего законодательства создавать, поддерживать и укреплять такие системы, которые способствуют прозрачности и предупреждают возникновение коллизии интересов.</a:t>
            </a:r>
          </a:p>
          <a:p>
            <a:pPr algn="just"/>
            <a:endParaRPr lang="ru-RU" sz="3500" dirty="0"/>
          </a:p>
          <a:p>
            <a:pPr marL="457200" indent="-457200" algn="just">
              <a:buFont typeface="Arial" panose="020B0604020202020204" pitchFamily="34" charset="0"/>
              <a:buChar char="•"/>
            </a:pPr>
            <a:r>
              <a:rPr lang="ru-RU" sz="3500" b="1" dirty="0"/>
              <a:t>Международный кодекс поведения государственных должностных лиц. Глава II «Коллизии интересов и отказ от права» – ситуации коллизии интересов образуются</a:t>
            </a:r>
            <a:r>
              <a:rPr lang="ru-RU" sz="3500" dirty="0"/>
              <a:t>:</a:t>
            </a:r>
          </a:p>
          <a:p>
            <a:pPr algn="just"/>
            <a:endParaRPr lang="ru-RU" sz="3500" dirty="0"/>
          </a:p>
          <a:p>
            <a:pPr marL="360000" lvl="5" indent="-457200" algn="just">
              <a:spcAft>
                <a:spcPts val="1800"/>
              </a:spcAft>
              <a:buFont typeface="Wingdings" panose="05000000000000000000" pitchFamily="2" charset="2"/>
              <a:buChar char="Ø"/>
            </a:pPr>
            <a:r>
              <a:rPr lang="ru-RU" sz="3500" dirty="0"/>
              <a:t>использованием должностными лицами своего официального положения для неподобающего извлечения личных выгод или личных или финансовых выгод для своих семей;</a:t>
            </a:r>
          </a:p>
          <a:p>
            <a:pPr marL="360000" lvl="5" indent="-457200" algn="just">
              <a:spcAft>
                <a:spcPts val="1800"/>
              </a:spcAft>
              <a:buFont typeface="Wingdings" panose="05000000000000000000" pitchFamily="2" charset="2"/>
              <a:buChar char="Ø"/>
            </a:pPr>
            <a:r>
              <a:rPr lang="ru-RU" sz="3500" dirty="0"/>
              <a:t>участием в каких-либо сделках, занятием положений, выполнением функций, наличием финансовых, коммерческих или иных аналогичных интересов, которые несовместимы с их должностью, функциями, обязанностями или их отправлением;</a:t>
            </a:r>
          </a:p>
          <a:p>
            <a:pPr marL="360000" lvl="5" indent="-457200" algn="just">
              <a:spcAft>
                <a:spcPts val="1800"/>
              </a:spcAft>
              <a:buFont typeface="Wingdings" panose="05000000000000000000" pitchFamily="2" charset="2"/>
              <a:buChar char="Ø"/>
            </a:pPr>
            <a:r>
              <a:rPr lang="ru-RU" sz="3500" dirty="0"/>
              <a:t>неисполнением обязанностей сообщать о деловых, коммерческих или финансовых интересах или о деятельности, осуществляемой с целью получения финансовой прибыли;</a:t>
            </a:r>
          </a:p>
          <a:p>
            <a:pPr marL="360000" lvl="5" indent="-457200" algn="just">
              <a:spcAft>
                <a:spcPts val="1800"/>
              </a:spcAft>
              <a:buFont typeface="Wingdings" panose="05000000000000000000" pitchFamily="2" charset="2"/>
              <a:buChar char="Ø"/>
            </a:pPr>
            <a:r>
              <a:rPr lang="ru-RU" sz="3500" dirty="0"/>
              <a:t>использованием недолжным образом государственных денежных средств, собственности, услуг или информации, полученной при исполнении или в результате исполнения служебных обязанностей, для осуществления деятельности, не связанной с выполнением официальных функций;</a:t>
            </a:r>
          </a:p>
          <a:p>
            <a:pPr marL="360000" lvl="5" indent="-457200" algn="just">
              <a:spcAft>
                <a:spcPts val="1800"/>
              </a:spcAft>
              <a:buFont typeface="Wingdings" panose="05000000000000000000" pitchFamily="2" charset="2"/>
              <a:buChar char="Ø"/>
            </a:pPr>
            <a:r>
              <a:rPr lang="ru-RU" sz="3500" dirty="0"/>
              <a:t>злоупотреблением своим прежним служебным положением после ухода со своих официальных должностей.</a:t>
            </a:r>
          </a:p>
          <a:p>
            <a:pPr marL="457200" lvl="5" indent="-457200" algn="just">
              <a:buFont typeface="Arial" panose="020B0604020202020204" pitchFamily="34" charset="0"/>
              <a:buChar char="•"/>
            </a:pPr>
            <a:endParaRPr lang="ru-RU" sz="3500" dirty="0"/>
          </a:p>
          <a:p>
            <a:pPr algn="just"/>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277931715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descr="Изображение">
            <a:extLst>
              <a:ext uri="{FF2B5EF4-FFF2-40B4-BE49-F238E27FC236}">
                <a16:creationId xmlns:a16="http://schemas.microsoft.com/office/drawing/2014/main" xmlns="" id="{5A42012A-49CE-480F-B843-1C9B412DFD34}"/>
              </a:ext>
            </a:extLst>
          </p:cNvPr>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6" name="Линия">
            <a:extLst>
              <a:ext uri="{FF2B5EF4-FFF2-40B4-BE49-F238E27FC236}">
                <a16:creationId xmlns:a16="http://schemas.microsoft.com/office/drawing/2014/main" xmlns="" id="{8D4231B1-4923-4B8E-AD6A-79888B3CDC60}"/>
              </a:ext>
            </a:extLst>
          </p:cNvPr>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7" name="Прямоугольник 6">
            <a:extLst>
              <a:ext uri="{FF2B5EF4-FFF2-40B4-BE49-F238E27FC236}">
                <a16:creationId xmlns:a16="http://schemas.microsoft.com/office/drawing/2014/main" xmlns="" id="{0D1E18A6-E301-4532-A0D7-D8F0BADA85B5}"/>
              </a:ext>
            </a:extLst>
          </p:cNvPr>
          <p:cNvSpPr/>
          <p:nvPr/>
        </p:nvSpPr>
        <p:spPr>
          <a:xfrm>
            <a:off x="958752" y="2465512"/>
            <a:ext cx="21890432" cy="1631216"/>
          </a:xfrm>
          <a:prstGeom prst="rect">
            <a:avLst/>
          </a:prstGeom>
        </p:spPr>
        <p:txBody>
          <a:bodyPr wrap="square">
            <a:spAutoFit/>
          </a:bodyPr>
          <a:lstStyle/>
          <a:p>
            <a:pPr algn="just"/>
            <a:r>
              <a:rPr lang="ru-RU" b="1" dirty="0"/>
              <a:t>Рекомендации № R10 Комитета Министров Совета Европы государствам-членам относительно кодексов поведения для государственных служащих</a:t>
            </a:r>
          </a:p>
        </p:txBody>
      </p:sp>
      <p:sp>
        <p:nvSpPr>
          <p:cNvPr id="8" name="TextBox 7">
            <a:extLst>
              <a:ext uri="{FF2B5EF4-FFF2-40B4-BE49-F238E27FC236}">
                <a16:creationId xmlns:a16="http://schemas.microsoft.com/office/drawing/2014/main" xmlns="" id="{29DDFFA2-7D7D-44E3-A148-0BDDB02AC6A5}"/>
              </a:ext>
            </a:extLst>
          </p:cNvPr>
          <p:cNvSpPr txBox="1"/>
          <p:nvPr/>
        </p:nvSpPr>
        <p:spPr>
          <a:xfrm>
            <a:off x="950975" y="4841776"/>
            <a:ext cx="21890431" cy="26064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4000" b="1" dirty="0"/>
              <a:t>Статья 8: </a:t>
            </a:r>
            <a:r>
              <a:rPr lang="ru-RU" sz="4000" dirty="0"/>
              <a:t>«государственный служащий должен стремиться к тому, чтобы не было конфликта между его частными интересами и выполняемыми им государственными обязанностями. Он обязан избегать таких конфликтов, независимо от того, являются ли они реальными, потенциальными или могущими выглядеть как таковые»</a:t>
            </a:r>
            <a:endParaRPr kumimoji="0" lang="ru-RU" sz="40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9" name="TextBox 8">
            <a:extLst>
              <a:ext uri="{FF2B5EF4-FFF2-40B4-BE49-F238E27FC236}">
                <a16:creationId xmlns:a16="http://schemas.microsoft.com/office/drawing/2014/main" xmlns="" id="{C256E551-7C06-43BF-A45E-1707EA1FE773}"/>
              </a:ext>
            </a:extLst>
          </p:cNvPr>
          <p:cNvSpPr txBox="1"/>
          <p:nvPr/>
        </p:nvSpPr>
        <p:spPr>
          <a:xfrm>
            <a:off x="958752" y="8010128"/>
            <a:ext cx="21890431" cy="50686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4000" b="1" dirty="0"/>
              <a:t>Статья 13: </a:t>
            </a:r>
            <a:r>
              <a:rPr lang="ru-RU" sz="4000" dirty="0"/>
              <a:t>«Конфликт интересов возникает в такой ситуации, когда государственный служащий имеет личный интерес, могущий повлиять или показаться влияющим на беспристрастное и объективное выполнение им своих официальных обязанностей»</a:t>
            </a:r>
          </a:p>
          <a:p>
            <a:pPr algn="just"/>
            <a:r>
              <a:rPr lang="ru-RU" sz="4000" dirty="0"/>
              <a:t>К личному интересу государственного служащего относится любое преимущество (выгода) для него (нее) самого, для его семьи, родителей, друзей или близких, для лиц или организаций, с которыми он или она имеют либо имели деловые или политические отношения. К личному интересу относится также любое финансовое или гражданское обязательство, которое несет данный государственный служащий.</a:t>
            </a:r>
            <a:endParaRPr kumimoji="0" lang="ru-RU" sz="4000" b="0" i="0" u="none" strike="noStrike" cap="none" spc="0" normalizeH="0" baseline="0" dirty="0">
              <a:ln>
                <a:noFill/>
              </a:ln>
              <a:solidFill>
                <a:srgbClr val="000000"/>
              </a:solidFill>
              <a:effectLst/>
              <a:uFillTx/>
              <a:latin typeface="+mj-lt"/>
              <a:ea typeface="+mj-ea"/>
              <a:cs typeface="+mj-cs"/>
              <a:sym typeface="Helvetica Light"/>
            </a:endParaRPr>
          </a:p>
        </p:txBody>
      </p:sp>
    </p:spTree>
    <p:extLst>
      <p:ext uri="{BB962C8B-B14F-4D97-AF65-F5344CB8AC3E}">
        <p14:creationId xmlns:p14="http://schemas.microsoft.com/office/powerpoint/2010/main" val="24791749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Определение</a:t>
            </a:r>
            <a:endParaRPr dirty="0"/>
          </a:p>
        </p:txBody>
      </p:sp>
      <p:sp>
        <p:nvSpPr>
          <p:cNvPr id="61" name="Заголовок основного текста"/>
          <p:cNvSpPr txBox="1"/>
          <p:nvPr/>
        </p:nvSpPr>
        <p:spPr>
          <a:xfrm>
            <a:off x="1201065" y="5921896"/>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2" name="Прямоугольник 1">
            <a:extLst>
              <a:ext uri="{FF2B5EF4-FFF2-40B4-BE49-F238E27FC236}">
                <a16:creationId xmlns:a16="http://schemas.microsoft.com/office/drawing/2014/main" xmlns="" id="{EF17FA01-4A87-4E2B-9A68-C62E11CFC4F5}"/>
              </a:ext>
            </a:extLst>
          </p:cNvPr>
          <p:cNvSpPr/>
          <p:nvPr/>
        </p:nvSpPr>
        <p:spPr>
          <a:xfrm>
            <a:off x="1177669" y="4614597"/>
            <a:ext cx="21648119" cy="3939540"/>
          </a:xfrm>
          <a:prstGeom prst="rect">
            <a:avLst/>
          </a:prstGeom>
        </p:spPr>
        <p:txBody>
          <a:bodyPr wrap="square">
            <a:spAutoFit/>
          </a:bodyPr>
          <a:lstStyle/>
          <a:p>
            <a:pPr algn="just"/>
            <a:r>
              <a:rPr lang="ru-RU" b="1" dirty="0"/>
              <a:t>«Конфликт интересов» </a:t>
            </a:r>
            <a:r>
              <a:rPr lang="ru-RU" dirty="0"/>
              <a:t>предполагает коллизию между публичной миссией и частными интересами государственного служащего, в которой данный государственный служащий имеет собственные интересы, могущие неправомерно повлиять на то, как он выполняет свои обязанности и несет ответственность»</a:t>
            </a:r>
            <a:endParaRPr lang="ru-RU" sz="3000" baseline="100000" dirty="0"/>
          </a:p>
        </p:txBody>
      </p:sp>
      <p:sp>
        <p:nvSpPr>
          <p:cNvPr id="4" name="TextBox 3">
            <a:extLst>
              <a:ext uri="{FF2B5EF4-FFF2-40B4-BE49-F238E27FC236}">
                <a16:creationId xmlns:a16="http://schemas.microsoft.com/office/drawing/2014/main" xmlns="" id="{38798B93-D267-4713-B0DE-7AD6228831F4}"/>
              </a:ext>
            </a:extLst>
          </p:cNvPr>
          <p:cNvSpPr txBox="1"/>
          <p:nvPr/>
        </p:nvSpPr>
        <p:spPr>
          <a:xfrm>
            <a:off x="1226605" y="9991749"/>
            <a:ext cx="21648119" cy="24525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kumimoji="0" lang="en-US" sz="5000" b="1" i="0" u="none" strike="noStrike" cap="none" spc="0" normalizeH="0" baseline="0" dirty="0">
                <a:ln>
                  <a:noFill/>
                </a:ln>
                <a:solidFill>
                  <a:srgbClr val="000000"/>
                </a:solidFill>
                <a:effectLst/>
                <a:uFillTx/>
                <a:latin typeface="+mj-lt"/>
                <a:ea typeface="+mj-ea"/>
                <a:cs typeface="+mj-cs"/>
                <a:sym typeface="Helvetica Light"/>
              </a:rPr>
              <a:t>NB!</a:t>
            </a:r>
            <a:r>
              <a:rPr lang="ru-RU" b="1" dirty="0"/>
              <a:t> </a:t>
            </a:r>
            <a:r>
              <a:rPr lang="ru-RU" dirty="0"/>
              <a:t>«Частные интересы» («личная заинтересованность») не ограничиваются финансовыми или денежными интересами или интересами прямой личной выгоды должностного лица</a:t>
            </a:r>
            <a:endParaRPr kumimoji="0" lang="ru-RU" sz="500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TextBox 1">
            <a:extLst>
              <a:ext uri="{FF2B5EF4-FFF2-40B4-BE49-F238E27FC236}">
                <a16:creationId xmlns:a16="http://schemas.microsoft.com/office/drawing/2014/main" xmlns="" id="{45187F67-23DE-4E74-B6A8-41B4D1694786}"/>
              </a:ext>
            </a:extLst>
          </p:cNvPr>
          <p:cNvSpPr txBox="1"/>
          <p:nvPr/>
        </p:nvSpPr>
        <p:spPr>
          <a:xfrm>
            <a:off x="1107280" y="3113584"/>
            <a:ext cx="22029936"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kumimoji="0" lang="ru-RU" sz="5000" b="1" i="0" u="none" strike="noStrike" cap="none" spc="0" normalizeH="0" baseline="0" dirty="0">
                <a:ln>
                  <a:noFill/>
                </a:ln>
                <a:solidFill>
                  <a:srgbClr val="000000"/>
                </a:solidFill>
                <a:effectLst/>
                <a:uFillTx/>
                <a:latin typeface="+mj-lt"/>
                <a:ea typeface="+mj-ea"/>
                <a:cs typeface="+mj-cs"/>
                <a:sym typeface="Helvetica Light"/>
              </a:rPr>
              <a:t>Реальный конфликт </a:t>
            </a:r>
            <a:r>
              <a:rPr lang="ru-RU" b="1" dirty="0"/>
              <a:t>интересов </a:t>
            </a:r>
            <a:r>
              <a:rPr lang="ru-RU" dirty="0"/>
              <a:t>– конфликт между публичным долгом и частными интересами публичного должностного лица, при котором частные интересы публичного должностного лица могут ненадлежащим образом влиять на выполнение им своих официальных обязанностей и обязанностей </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3" name="TextBox 2">
            <a:extLst>
              <a:ext uri="{FF2B5EF4-FFF2-40B4-BE49-F238E27FC236}">
                <a16:creationId xmlns:a16="http://schemas.microsoft.com/office/drawing/2014/main" xmlns="" id="{EC093F66-3207-446F-AF54-B4F4BDC7F8AB}"/>
              </a:ext>
            </a:extLst>
          </p:cNvPr>
          <p:cNvSpPr txBox="1"/>
          <p:nvPr/>
        </p:nvSpPr>
        <p:spPr>
          <a:xfrm>
            <a:off x="1101012" y="7947282"/>
            <a:ext cx="20163996"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b="1" dirty="0"/>
              <a:t>Пример: </a:t>
            </a:r>
            <a:r>
              <a:rPr lang="ru-RU" dirty="0"/>
              <a:t>высокопоставленное должностное лицо лично владеет акциями корпорации XYZ, в то время как эта компания находится в участвует в конкурсе за контракт на поставку услуг </a:t>
            </a:r>
            <a:r>
              <a:rPr lang="ru-RU" dirty="0" err="1"/>
              <a:t>агенству</a:t>
            </a:r>
            <a:r>
              <a:rPr lang="ru-RU" dirty="0"/>
              <a:t> должностного лица</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7"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TextBox 1">
            <a:extLst>
              <a:ext uri="{FF2B5EF4-FFF2-40B4-BE49-F238E27FC236}">
                <a16:creationId xmlns:a16="http://schemas.microsoft.com/office/drawing/2014/main" xmlns="" id="{9298F334-E1F3-4E1C-9426-B322212C429E}"/>
              </a:ext>
            </a:extLst>
          </p:cNvPr>
          <p:cNvSpPr txBox="1"/>
          <p:nvPr/>
        </p:nvSpPr>
        <p:spPr>
          <a:xfrm>
            <a:off x="1196284" y="2825552"/>
            <a:ext cx="21506374" cy="24525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b="1" dirty="0"/>
              <a:t>Потенциальный конфликт интересов </a:t>
            </a:r>
            <a:r>
              <a:rPr lang="ru-RU" dirty="0"/>
              <a:t>имеет место, когда публичное должностное лицо имеет частный интерес, который мог бы  представлять собой коллизию интересов при определенных обстоятельствах в будущем</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3" name="TextBox 2">
            <a:extLst>
              <a:ext uri="{FF2B5EF4-FFF2-40B4-BE49-F238E27FC236}">
                <a16:creationId xmlns:a16="http://schemas.microsoft.com/office/drawing/2014/main" xmlns="" id="{371E5A96-59CB-4581-8EF8-34BA1AD4B61B}"/>
              </a:ext>
            </a:extLst>
          </p:cNvPr>
          <p:cNvSpPr txBox="1"/>
          <p:nvPr/>
        </p:nvSpPr>
        <p:spPr>
          <a:xfrm>
            <a:off x="1182827" y="5388322"/>
            <a:ext cx="21506374" cy="83311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sz="3700" b="1" dirty="0"/>
              <a:t>Пример 1</a:t>
            </a:r>
            <a:r>
              <a:rPr lang="ru-RU" sz="3700" dirty="0"/>
              <a:t>: Если член семьи должностного лица работает в одной и той же организации, возникает реальный потенциальный конфликт, если должностное лицо может быть обязано контролировать работу своего члена семьи. </a:t>
            </a:r>
          </a:p>
          <a:p>
            <a:pPr algn="just"/>
            <a:endParaRPr lang="ru-RU" sz="3700" dirty="0"/>
          </a:p>
          <a:p>
            <a:pPr algn="just"/>
            <a:r>
              <a:rPr lang="ru-RU" sz="3700" b="1" dirty="0"/>
              <a:t>Пример 2: </a:t>
            </a:r>
            <a:r>
              <a:rPr lang="ru-RU" sz="3700" dirty="0"/>
              <a:t>Потенциальный конфликт интересов существует для должностного лица, владеющего большим количеством акций лесохозяйственной компании, которая в будущем может принять решение конкурировать за контракт на производство древесины с департаментом этого должностного лица, где он или она отвечает за закупки. </a:t>
            </a:r>
          </a:p>
          <a:p>
            <a:pPr algn="just"/>
            <a:endParaRPr lang="ru-RU" sz="3700" dirty="0"/>
          </a:p>
          <a:p>
            <a:pPr algn="just"/>
            <a:r>
              <a:rPr lang="ru-RU" sz="3700" b="1" dirty="0"/>
              <a:t>Пример 3: </a:t>
            </a:r>
            <a:r>
              <a:rPr lang="ru-RU" sz="3700" dirty="0"/>
              <a:t>Существует потенциальная коллизия интересов должностного лица, владеющего инвестициями в химическую компанию, которая в принципе может быть привлечена к ответственности (например, за преступление, связанное с загрязнением окружающей среды) регулирующим органом, в котором это должностное лицо в настоящее время занимает руководящую должность в прокуратуре. </a:t>
            </a:r>
            <a:endParaRPr kumimoji="0" lang="ru-RU" sz="37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84"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TextBox 1">
            <a:extLst>
              <a:ext uri="{FF2B5EF4-FFF2-40B4-BE49-F238E27FC236}">
                <a16:creationId xmlns:a16="http://schemas.microsoft.com/office/drawing/2014/main" xmlns="" id="{323AA5C9-8F0E-46F5-9996-83F0A769E962}"/>
              </a:ext>
            </a:extLst>
          </p:cNvPr>
          <p:cNvSpPr txBox="1"/>
          <p:nvPr/>
        </p:nvSpPr>
        <p:spPr>
          <a:xfrm>
            <a:off x="1226606" y="2967404"/>
            <a:ext cx="21478554" cy="245259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kumimoji="0" lang="ru-RU" sz="5000" b="1" i="0" u="none" strike="noStrike" cap="none" spc="0" normalizeH="0" baseline="0" dirty="0">
                <a:ln>
                  <a:noFill/>
                </a:ln>
                <a:solidFill>
                  <a:srgbClr val="000000"/>
                </a:solidFill>
                <a:effectLst/>
                <a:uFillTx/>
                <a:latin typeface="+mj-lt"/>
                <a:ea typeface="+mj-ea"/>
                <a:cs typeface="+mj-cs"/>
                <a:sym typeface="Helvetica Light"/>
              </a:rPr>
              <a:t>Мнимый конфликт </a:t>
            </a:r>
            <a:r>
              <a:rPr lang="ru-RU" b="1" dirty="0"/>
              <a:t>интересов </a:t>
            </a:r>
            <a:r>
              <a:rPr lang="ru-RU" dirty="0"/>
              <a:t>– ситуация, при которой законные действия служащего могут привести к подозрению в наличии у него конфликта интересов, даже несмотря на отсутствие такового</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
        <p:nvSpPr>
          <p:cNvPr id="3" name="TextBox 2">
            <a:extLst>
              <a:ext uri="{FF2B5EF4-FFF2-40B4-BE49-F238E27FC236}">
                <a16:creationId xmlns:a16="http://schemas.microsoft.com/office/drawing/2014/main" xmlns="" id="{C9C18426-4E9A-41E1-A41D-1B97DF6575A5}"/>
              </a:ext>
            </a:extLst>
          </p:cNvPr>
          <p:cNvSpPr txBox="1"/>
          <p:nvPr/>
        </p:nvSpPr>
        <p:spPr>
          <a:xfrm>
            <a:off x="1201065" y="6858000"/>
            <a:ext cx="21522418"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just"/>
            <a:r>
              <a:rPr lang="ru-RU" b="1" dirty="0"/>
              <a:t>Пример: </a:t>
            </a:r>
            <a:r>
              <a:rPr lang="ru-RU" dirty="0"/>
              <a:t>высшее должностное лицо, владеющее акциями корпорации "XYZ", возможно, заключило официальные внутренние административные соглашения, которые не известны широкой общественности, но которые удовлетворяют организацию этого должностного лица, чтобы отойти в сторону от принятия всех решений в отношении контракта, за который конкурирует корпорация "XYZ", с тем чтобы разрешить конфликт.</a:t>
            </a: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7680918"/>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endParaRPr dirty="0"/>
          </a:p>
        </p:txBody>
      </p:sp>
      <p:sp>
        <p:nvSpPr>
          <p:cNvPr id="88" name="Заголовок основного текста"/>
          <p:cNvSpPr txBox="1"/>
          <p:nvPr/>
        </p:nvSpPr>
        <p:spPr>
          <a:xfrm>
            <a:off x="1201065" y="5820994"/>
            <a:ext cx="16073438"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1"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TextBox 1">
            <a:extLst>
              <a:ext uri="{FF2B5EF4-FFF2-40B4-BE49-F238E27FC236}">
                <a16:creationId xmlns:a16="http://schemas.microsoft.com/office/drawing/2014/main" xmlns="" id="{F2EB234D-52B3-4DF4-9D43-9E355AE92C97}"/>
              </a:ext>
            </a:extLst>
          </p:cNvPr>
          <p:cNvSpPr txBox="1"/>
          <p:nvPr/>
        </p:nvSpPr>
        <p:spPr>
          <a:xfrm>
            <a:off x="1201065" y="2172463"/>
            <a:ext cx="20882320" cy="97622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just" defTabSz="821531" rtl="0" fontAlgn="auto" latinLnBrk="0" hangingPunct="0">
              <a:lnSpc>
                <a:spcPct val="100000"/>
              </a:lnSpc>
              <a:spcBef>
                <a:spcPts val="0"/>
              </a:spcBef>
              <a:spcAft>
                <a:spcPts val="0"/>
              </a:spcAft>
              <a:buClrTx/>
              <a:buSzTx/>
              <a:buFontTx/>
              <a:buNone/>
              <a:tabLst/>
            </a:pPr>
            <a:r>
              <a:rPr kumimoji="0" lang="ru-RU" sz="5000" b="1" i="0" u="none" strike="noStrike" cap="none" spc="0" normalizeH="0" baseline="0" dirty="0">
                <a:ln>
                  <a:noFill/>
                </a:ln>
                <a:solidFill>
                  <a:srgbClr val="000000"/>
                </a:solidFill>
                <a:effectLst/>
                <a:uFillTx/>
                <a:latin typeface="+mj-lt"/>
                <a:ea typeface="+mj-ea"/>
                <a:cs typeface="+mj-cs"/>
                <a:sym typeface="Helvetica Light"/>
              </a:rPr>
              <a:t>Конфликт интересов </a:t>
            </a:r>
            <a:r>
              <a:rPr kumimoji="0" lang="ru-RU" sz="5000" b="0" i="0" u="none" strike="noStrike" cap="none" spc="0" normalizeH="0" baseline="0" dirty="0">
                <a:ln>
                  <a:noFill/>
                </a:ln>
                <a:solidFill>
                  <a:srgbClr val="000000"/>
                </a:solidFill>
                <a:effectLst/>
                <a:uFillTx/>
                <a:latin typeface="+mj-lt"/>
                <a:ea typeface="+mj-ea"/>
                <a:cs typeface="+mj-cs"/>
                <a:sym typeface="Helvetica Light"/>
              </a:rPr>
              <a:t>может возникнуть при:</a:t>
            </a:r>
          </a:p>
          <a:p>
            <a:pPr marL="0" marR="0" indent="0" algn="just"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dirty="0">
              <a:ln>
                <a:noFill/>
              </a:ln>
              <a:solidFill>
                <a:srgbClr val="000000"/>
              </a:solidFill>
              <a:effectLst/>
              <a:uFillTx/>
              <a:latin typeface="+mj-lt"/>
              <a:ea typeface="+mj-ea"/>
              <a:cs typeface="+mj-cs"/>
              <a:sym typeface="Helvetica Light"/>
            </a:endParaRPr>
          </a:p>
          <a:p>
            <a:pPr marL="914400" marR="0" indent="-914400" algn="just" defTabSz="821531" rtl="0" fontAlgn="auto" latinLnBrk="0" hangingPunct="0">
              <a:lnSpc>
                <a:spcPct val="150000"/>
              </a:lnSpc>
              <a:spcBef>
                <a:spcPts val="0"/>
              </a:spcBef>
              <a:spcAft>
                <a:spcPts val="0"/>
              </a:spcAft>
              <a:buClrTx/>
              <a:buSzTx/>
              <a:buFontTx/>
              <a:buAutoNum type="arabicPeriod"/>
              <a:tabLst/>
            </a:pPr>
            <a:r>
              <a:rPr lang="ru-RU" dirty="0"/>
              <a:t>Тендерах и закупках</a:t>
            </a:r>
          </a:p>
          <a:p>
            <a:pPr marL="914400" indent="-914400" algn="just">
              <a:lnSpc>
                <a:spcPct val="150000"/>
              </a:lnSpc>
              <a:buFontTx/>
              <a:buAutoNum type="arabicPeriod"/>
            </a:pPr>
            <a:r>
              <a:rPr lang="ru-RU" dirty="0"/>
              <a:t>Подборе персонала</a:t>
            </a:r>
          </a:p>
          <a:p>
            <a:pPr marL="914400" indent="-914400" algn="just">
              <a:lnSpc>
                <a:spcPct val="150000"/>
              </a:lnSpc>
              <a:buFontTx/>
              <a:buAutoNum type="arabicPeriod"/>
            </a:pPr>
            <a:r>
              <a:rPr lang="ru-RU" dirty="0"/>
              <a:t>Вторичной занятость</a:t>
            </a:r>
          </a:p>
          <a:p>
            <a:pPr marL="914400" indent="-914400" algn="just">
              <a:lnSpc>
                <a:spcPct val="150000"/>
              </a:lnSpc>
              <a:buFontTx/>
              <a:buAutoNum type="arabicPeriod"/>
            </a:pPr>
            <a:r>
              <a:rPr lang="ru-RU" dirty="0"/>
              <a:t>Работе с бывшими государственными должностными лицами</a:t>
            </a:r>
          </a:p>
          <a:p>
            <a:pPr marL="914400" indent="-914400" algn="just">
              <a:lnSpc>
                <a:spcPct val="150000"/>
              </a:lnSpc>
              <a:buFontTx/>
              <a:buAutoNum type="arabicPeriod"/>
            </a:pPr>
            <a:r>
              <a:rPr lang="ru-RU" dirty="0"/>
              <a:t>Подарках, льготах и гостеприимстве</a:t>
            </a:r>
          </a:p>
          <a:p>
            <a:pPr marL="914400" indent="-914400" algn="just">
              <a:lnSpc>
                <a:spcPct val="150000"/>
              </a:lnSpc>
              <a:buFontTx/>
              <a:buAutoNum type="arabicPeriod"/>
            </a:pPr>
            <a:r>
              <a:rPr lang="ru-RU" dirty="0"/>
              <a:t>Утверждении планирования местных органов власти</a:t>
            </a:r>
          </a:p>
          <a:p>
            <a:pPr marL="914400" indent="-914400" algn="just">
              <a:lnSpc>
                <a:spcPct val="150000"/>
              </a:lnSpc>
              <a:buFontTx/>
              <a:buAutoNum type="arabicPeriod"/>
            </a:pPr>
            <a:r>
              <a:rPr lang="ru-RU" dirty="0"/>
              <a:t>Особых п</a:t>
            </a:r>
            <a:r>
              <a:rPr kumimoji="0" lang="ru-RU" sz="5000" b="0" i="0" u="none" strike="noStrike" cap="none" spc="0" normalizeH="0" baseline="0" dirty="0">
                <a:ln>
                  <a:noFill/>
                </a:ln>
                <a:solidFill>
                  <a:srgbClr val="000000"/>
                </a:solidFill>
                <a:effectLst/>
                <a:uFillTx/>
                <a:latin typeface="+mj-lt"/>
                <a:ea typeface="+mj-ea"/>
                <a:cs typeface="+mj-cs"/>
                <a:sym typeface="Helvetica Light"/>
              </a:rPr>
              <a:t>олномочиях избранного должностного лица</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E3FFE3"/>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4055</Words>
  <Application>Microsoft Office PowerPoint</Application>
  <PresentationFormat>Произвольный</PresentationFormat>
  <Paragraphs>144</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1</cp:lastModifiedBy>
  <cp:revision>26</cp:revision>
  <dcterms:modified xsi:type="dcterms:W3CDTF">2019-06-07T11:22:34Z</dcterms:modified>
</cp:coreProperties>
</file>