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27"/>
  </p:notesMasterIdLst>
  <p:sldIdLst>
    <p:sldId id="256" r:id="rId2"/>
    <p:sldId id="258" r:id="rId3"/>
    <p:sldId id="290" r:id="rId4"/>
    <p:sldId id="302" r:id="rId5"/>
    <p:sldId id="260" r:id="rId6"/>
    <p:sldId id="305" r:id="rId7"/>
    <p:sldId id="261" r:id="rId8"/>
    <p:sldId id="291" r:id="rId9"/>
    <p:sldId id="304" r:id="rId10"/>
    <p:sldId id="307" r:id="rId11"/>
    <p:sldId id="266" r:id="rId12"/>
    <p:sldId id="308" r:id="rId13"/>
    <p:sldId id="309" r:id="rId14"/>
    <p:sldId id="310" r:id="rId15"/>
    <p:sldId id="285" r:id="rId16"/>
    <p:sldId id="326" r:id="rId17"/>
    <p:sldId id="325" r:id="rId18"/>
    <p:sldId id="287" r:id="rId19"/>
    <p:sldId id="311" r:id="rId20"/>
    <p:sldId id="329" r:id="rId21"/>
    <p:sldId id="331" r:id="rId22"/>
    <p:sldId id="332" r:id="rId23"/>
    <p:sldId id="335" r:id="rId24"/>
    <p:sldId id="330" r:id="rId25"/>
    <p:sldId id="328" r:id="rId26"/>
  </p:sldIdLst>
  <p:sldSz cx="12192000" cy="6858000"/>
  <p:notesSz cx="6858000" cy="9144000"/>
  <p:embeddedFontLs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Tahoma" panose="020B0604030504040204" pitchFamily="34" charset="0"/>
      <p:regular r:id="rId32"/>
      <p:bold r:id="rId33"/>
    </p:embeddedFont>
    <p:embeddedFont>
      <p:font typeface="Calibri Light" panose="020F0302020204030204" pitchFamily="34" charset="0"/>
      <p:regular r:id="rId34"/>
      <p:italic r:id="rId35"/>
    </p:embeddedFont>
    <p:embeddedFont>
      <p:font typeface="PT_Russia Text" panose="020B0604020202020204" charset="0"/>
      <p:regular r:id="rId36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3" orient="horz" pos="4088" userDrawn="1">
          <p15:clr>
            <a:srgbClr val="A4A3A4"/>
          </p15:clr>
        </p15:guide>
        <p15:guide id="4" pos="7401" userDrawn="1">
          <p15:clr>
            <a:srgbClr val="A4A3A4"/>
          </p15:clr>
        </p15:guide>
        <p15:guide id="6" orient="horz" pos="799" userDrawn="1">
          <p15:clr>
            <a:srgbClr val="A4A3A4"/>
          </p15:clr>
        </p15:guide>
        <p15:guide id="7" pos="892" userDrawn="1">
          <p15:clr>
            <a:srgbClr val="A4A3A4"/>
          </p15:clr>
        </p15:guide>
        <p15:guide id="8" orient="horz" pos="93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F7F7"/>
    <a:srgbClr val="FFFFFF"/>
    <a:srgbClr val="CBDEF1"/>
    <a:srgbClr val="F2F7FC"/>
    <a:srgbClr val="ECF3FA"/>
    <a:srgbClr val="BDD5ED"/>
    <a:srgbClr val="EAEAEA"/>
    <a:srgbClr val="4145A8"/>
    <a:srgbClr val="548235"/>
    <a:srgbClr val="C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0"/>
    <p:restoredTop sz="94606"/>
  </p:normalViewPr>
  <p:slideViewPr>
    <p:cSldViewPr snapToGrid="0" snapToObjects="1">
      <p:cViewPr>
        <p:scale>
          <a:sx n="106" d="100"/>
          <a:sy n="106" d="100"/>
        </p:scale>
        <p:origin x="-96" y="-240"/>
      </p:cViewPr>
      <p:guideLst>
        <p:guide orient="horz" pos="4088"/>
        <p:guide orient="horz" pos="799"/>
        <p:guide orient="horz" pos="935"/>
        <p:guide pos="7401"/>
        <p:guide pos="89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3.xlsx"/><Relationship Id="rId1" Type="http://schemas.openxmlformats.org/officeDocument/2006/relationships/themeOverride" Target="../theme/themeOverrid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1.3383072832327586E-2"/>
          <c:y val="0.24628255719557809"/>
          <c:w val="0.98076417670674199"/>
          <c:h val="0.4391430084517143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Количество ответов опубликованных за отчетную неделю/всего</c:v>
                </c:pt>
              </c:strCache>
            </c:strRef>
          </c:tx>
          <c:spPr>
            <a:solidFill>
              <a:srgbClr val="BDD5ED"/>
            </a:solidFill>
            <a:ln w="6350">
              <a:solidFill>
                <a:srgbClr val="4472C4">
                  <a:lumMod val="40000"/>
                  <a:lumOff val="60000"/>
                </a:srgbClr>
              </a:solidFill>
            </a:ln>
          </c:spPr>
          <c:invertIfNegative val="0"/>
          <c:dPt>
            <c:idx val="3"/>
            <c:invertIfNegative val="0"/>
            <c:bubble3D val="0"/>
            <c:spPr>
              <a:solidFill>
                <a:srgbClr val="BDD5ED"/>
              </a:solidFill>
              <a:ln w="6350">
                <a:solidFill>
                  <a:srgbClr val="4472C4">
                    <a:lumMod val="40000"/>
                    <a:lumOff val="60000"/>
                  </a:srgbClr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6068-7045-B555-C29A3E634CDE}"/>
              </c:ext>
            </c:extLst>
          </c:dPt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300">
                    <a:latin typeface="PT_Russia Text" panose="02000503000000020004" pitchFamily="2" charset="0"/>
                    <a:ea typeface="PT_Russia Text" panose="02000503000000020004" pitchFamily="2" charset="0"/>
                    <a:cs typeface="Tahoma" panose="020B060403050404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Sheet1!$A$2:$A$5</c:f>
              <c:strCache>
                <c:ptCount val="4"/>
                <c:pt idx="0">
                  <c:v>на 01.01.2017</c:v>
                </c:pt>
                <c:pt idx="1">
                  <c:v>на 01.01.2018</c:v>
                </c:pt>
                <c:pt idx="2">
                  <c:v>на 01.01.2019</c:v>
                </c:pt>
                <c:pt idx="3">
                  <c:v>на 04.04.2019</c:v>
                </c:pt>
              </c:strCache>
            </c:strRef>
          </c:cat>
          <c:val>
            <c:numRef>
              <c:f>Sheet1!$B$2:$B$5</c:f>
              <c:numCache>
                <c:formatCode>#,##0</c:formatCode>
                <c:ptCount val="4"/>
                <c:pt idx="0">
                  <c:v>1127</c:v>
                </c:pt>
                <c:pt idx="1">
                  <c:v>1633</c:v>
                </c:pt>
                <c:pt idx="2">
                  <c:v>2141</c:v>
                </c:pt>
                <c:pt idx="3">
                  <c:v>2270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6068-7045-B555-C29A3E634CD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3"/>
        <c:axId val="109395968"/>
        <c:axId val="32494656"/>
      </c:barChart>
      <c:catAx>
        <c:axId val="1093959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txPr>
          <a:bodyPr/>
          <a:lstStyle/>
          <a:p>
            <a:pPr>
              <a:defRPr sz="1200">
                <a:solidFill>
                  <a:schemeClr val="bg1">
                    <a:lumMod val="50000"/>
                  </a:schemeClr>
                </a:solidFill>
                <a:latin typeface="PT_Russia Text" panose="02000503000000020004" pitchFamily="2" charset="0"/>
                <a:ea typeface="PT_Russia Text" panose="02000503000000020004" pitchFamily="2" charset="0"/>
                <a:cs typeface="Tahoma" panose="020B0604030504040204" pitchFamily="34" charset="0"/>
              </a:defRPr>
            </a:pPr>
            <a:endParaRPr lang="ru-RU"/>
          </a:p>
        </c:txPr>
        <c:crossAx val="32494656"/>
        <c:crosses val="autoZero"/>
        <c:auto val="1"/>
        <c:lblAlgn val="ctr"/>
        <c:lblOffset val="100"/>
        <c:noMultiLvlLbl val="0"/>
      </c:catAx>
      <c:valAx>
        <c:axId val="32494656"/>
        <c:scaling>
          <c:orientation val="minMax"/>
        </c:scaling>
        <c:delete val="1"/>
        <c:axPos val="l"/>
        <c:numFmt formatCode="#,##0" sourceLinked="0"/>
        <c:majorTickMark val="out"/>
        <c:minorTickMark val="none"/>
        <c:tickLblPos val="nextTo"/>
        <c:crossAx val="109395968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1.3383072832327586E-2"/>
          <c:y val="0.24628255719557809"/>
          <c:w val="0.98076417670674199"/>
          <c:h val="0.4391430084517143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Количество ответов опубликованных за отчетную неделю/всего</c:v>
                </c:pt>
              </c:strCache>
            </c:strRef>
          </c:tx>
          <c:spPr>
            <a:solidFill>
              <a:srgbClr val="BDD5ED"/>
            </a:solidFill>
            <a:ln w="6350">
              <a:solidFill>
                <a:srgbClr val="4472C4">
                  <a:lumMod val="40000"/>
                  <a:lumOff val="60000"/>
                </a:srgbClr>
              </a:solidFill>
            </a:ln>
          </c:spPr>
          <c:invertIfNegative val="0"/>
          <c:dPt>
            <c:idx val="3"/>
            <c:invertIfNegative val="0"/>
            <c:bubble3D val="0"/>
            <c:spPr>
              <a:solidFill>
                <a:srgbClr val="BDD5ED"/>
              </a:solidFill>
              <a:ln w="6350">
                <a:solidFill>
                  <a:srgbClr val="4472C4">
                    <a:lumMod val="40000"/>
                    <a:lumOff val="60000"/>
                  </a:srgbClr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6068-7045-B555-C29A3E634CDE}"/>
              </c:ext>
            </c:extLst>
          </c:dPt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300">
                    <a:latin typeface="PT_Russia Text" panose="02000503000000020004" pitchFamily="2" charset="0"/>
                    <a:ea typeface="PT_Russia Text" panose="02000503000000020004" pitchFamily="2" charset="0"/>
                    <a:cs typeface="Tahoma" panose="020B060403050404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Sheet1!$A$2:$A$5</c:f>
              <c:strCache>
                <c:ptCount val="4"/>
                <c:pt idx="0">
                  <c:v>на 01.01.2017</c:v>
                </c:pt>
                <c:pt idx="1">
                  <c:v>на 01.01.2018</c:v>
                </c:pt>
                <c:pt idx="2">
                  <c:v>на 01.01.2019</c:v>
                </c:pt>
                <c:pt idx="3">
                  <c:v>на 04.04.2019</c:v>
                </c:pt>
              </c:strCache>
            </c:strRef>
          </c:cat>
          <c:val>
            <c:numRef>
              <c:f>Sheet1!$B$2:$B$5</c:f>
              <c:numCache>
                <c:formatCode>#,##0.0</c:formatCode>
                <c:ptCount val="4"/>
                <c:pt idx="0">
                  <c:v>0.7</c:v>
                </c:pt>
                <c:pt idx="1">
                  <c:v>1.7</c:v>
                </c:pt>
                <c:pt idx="2">
                  <c:v>3.4</c:v>
                </c:pt>
                <c:pt idx="3">
                  <c:v>4.0999999999999996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6068-7045-B555-C29A3E634CD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3"/>
        <c:axId val="109421568"/>
        <c:axId val="32496384"/>
      </c:barChart>
      <c:catAx>
        <c:axId val="1094215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txPr>
          <a:bodyPr/>
          <a:lstStyle/>
          <a:p>
            <a:pPr>
              <a:defRPr sz="1200">
                <a:solidFill>
                  <a:schemeClr val="bg1">
                    <a:lumMod val="50000"/>
                  </a:schemeClr>
                </a:solidFill>
                <a:latin typeface="PT_Russia Text" panose="02000503000000020004" pitchFamily="2" charset="0"/>
                <a:ea typeface="PT_Russia Text" panose="02000503000000020004" pitchFamily="2" charset="0"/>
                <a:cs typeface="Tahoma" panose="020B0604030504040204" pitchFamily="34" charset="0"/>
              </a:defRPr>
            </a:pPr>
            <a:endParaRPr lang="ru-RU"/>
          </a:p>
        </c:txPr>
        <c:crossAx val="32496384"/>
        <c:crosses val="autoZero"/>
        <c:auto val="1"/>
        <c:lblAlgn val="ctr"/>
        <c:lblOffset val="100"/>
        <c:noMultiLvlLbl val="0"/>
      </c:catAx>
      <c:valAx>
        <c:axId val="32496384"/>
        <c:scaling>
          <c:orientation val="minMax"/>
        </c:scaling>
        <c:delete val="1"/>
        <c:axPos val="l"/>
        <c:numFmt formatCode="#,##0" sourceLinked="0"/>
        <c:majorTickMark val="out"/>
        <c:minorTickMark val="none"/>
        <c:tickLblPos val="nextTo"/>
        <c:crossAx val="109421568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1.3383072832327586E-2"/>
          <c:y val="0.24628255719557809"/>
          <c:w val="0.98076417670674199"/>
          <c:h val="0.4391430084517143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Количество ответов опубликованных за отчетную неделю/всего</c:v>
                </c:pt>
              </c:strCache>
            </c:strRef>
          </c:tx>
          <c:spPr>
            <a:solidFill>
              <a:srgbClr val="BDD5ED"/>
            </a:solidFill>
            <a:ln w="6350">
              <a:solidFill>
                <a:srgbClr val="4472C4">
                  <a:lumMod val="40000"/>
                  <a:lumOff val="60000"/>
                </a:srgbClr>
              </a:solidFill>
            </a:ln>
          </c:spPr>
          <c:invertIfNegative val="0"/>
          <c:dPt>
            <c:idx val="3"/>
            <c:invertIfNegative val="0"/>
            <c:bubble3D val="0"/>
            <c:spPr>
              <a:solidFill>
                <a:srgbClr val="BDD5ED"/>
              </a:solidFill>
              <a:ln w="6350">
                <a:solidFill>
                  <a:srgbClr val="4472C4">
                    <a:lumMod val="40000"/>
                    <a:lumOff val="60000"/>
                  </a:srgbClr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6068-7045-B555-C29A3E634CDE}"/>
              </c:ext>
            </c:extLst>
          </c:dPt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300">
                    <a:latin typeface="PT_Russia Text" panose="02000503000000020004" pitchFamily="2" charset="0"/>
                    <a:ea typeface="PT_Russia Text" panose="02000503000000020004" pitchFamily="2" charset="0"/>
                    <a:cs typeface="Tahoma" panose="020B060403050404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Sheet1!$A$2:$A$5</c:f>
              <c:strCache>
                <c:ptCount val="4"/>
                <c:pt idx="0">
                  <c:v>на 01.01.2017</c:v>
                </c:pt>
                <c:pt idx="1">
                  <c:v>на 01.01.2018</c:v>
                </c:pt>
                <c:pt idx="2">
                  <c:v>на 01.01.2019</c:v>
                </c:pt>
                <c:pt idx="3">
                  <c:v>на 04.04.2019</c:v>
                </c:pt>
              </c:strCache>
            </c:strRef>
          </c:cat>
          <c:val>
            <c:numRef>
              <c:f>Sheet1!$B$2:$B$5</c:f>
              <c:numCache>
                <c:formatCode>#,##0.0</c:formatCode>
                <c:ptCount val="4"/>
                <c:pt idx="1">
                  <c:v>2.7</c:v>
                </c:pt>
                <c:pt idx="2">
                  <c:v>4.6500000000000004</c:v>
                </c:pt>
                <c:pt idx="3">
                  <c:v>6.2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6068-7045-B555-C29A3E634CD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3"/>
        <c:axId val="109423616"/>
        <c:axId val="109969984"/>
      </c:barChart>
      <c:catAx>
        <c:axId val="1094236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txPr>
          <a:bodyPr/>
          <a:lstStyle/>
          <a:p>
            <a:pPr>
              <a:defRPr sz="1200">
                <a:solidFill>
                  <a:schemeClr val="bg1">
                    <a:lumMod val="50000"/>
                  </a:schemeClr>
                </a:solidFill>
                <a:latin typeface="PT_Russia Text" panose="02000503000000020004" pitchFamily="2" charset="0"/>
                <a:ea typeface="PT_Russia Text" panose="02000503000000020004" pitchFamily="2" charset="0"/>
                <a:cs typeface="Tahoma" panose="020B0604030504040204" pitchFamily="34" charset="0"/>
              </a:defRPr>
            </a:pPr>
            <a:endParaRPr lang="ru-RU"/>
          </a:p>
        </c:txPr>
        <c:crossAx val="109969984"/>
        <c:crosses val="autoZero"/>
        <c:auto val="1"/>
        <c:lblAlgn val="ctr"/>
        <c:lblOffset val="100"/>
        <c:noMultiLvlLbl val="0"/>
      </c:catAx>
      <c:valAx>
        <c:axId val="109969984"/>
        <c:scaling>
          <c:orientation val="minMax"/>
        </c:scaling>
        <c:delete val="1"/>
        <c:axPos val="l"/>
        <c:numFmt formatCode="#,##0" sourceLinked="0"/>
        <c:majorTickMark val="out"/>
        <c:minorTickMark val="none"/>
        <c:tickLblPos val="nextTo"/>
        <c:crossAx val="109423616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9E2557-824E-4664-A5B0-BB3FF3966587}" type="datetimeFigureOut">
              <a:rPr lang="ru-RU" smtClean="0"/>
              <a:t>02.07.2019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E776D8-2824-44FB-AC88-36C1ECBA20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21282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E5B653C-DDDE-8743-B112-232B666167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26E9DA7C-DF4C-AB4A-990E-C0E8C3D874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EBAAEE48-8AFD-A540-8C54-F69AD899A7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FC1D0-3DDD-A444-86A6-45441C407D18}" type="datetimeFigureOut">
              <a:rPr lang="ru-RU" smtClean="0"/>
              <a:t>02.07.2019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1C7F725E-0872-0943-A7C9-316BC4AFD9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518244ED-2F2F-F54E-A61F-90EABE3A1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DF3C0-A1F2-6B46-BE6B-41B9D62839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42527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08111F4-EB58-1C41-B597-CD4E8627A6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20E77712-97D8-1047-A695-CA62998E78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423C34D-AE9B-3C43-9298-B7C85B49CD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FC1D0-3DDD-A444-86A6-45441C407D18}" type="datetimeFigureOut">
              <a:rPr lang="ru-RU" smtClean="0"/>
              <a:t>02.07.2019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0781470-5067-F844-9ECD-C4448F96F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C86B3EB-F89E-354F-96A5-E47AA2E5F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DF3C0-A1F2-6B46-BE6B-41B9D62839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15072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D062A217-331A-D246-8B98-B0C034C9A11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1B42B9A9-A8C0-AC46-A211-C76612B1EF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1B16FB8A-1753-8D4B-AFB6-63FEE93677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FC1D0-3DDD-A444-86A6-45441C407D18}" type="datetimeFigureOut">
              <a:rPr lang="ru-RU" smtClean="0"/>
              <a:t>02.07.2019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D89243F5-686B-B04A-A77E-1110E35D90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35959169-EE30-364D-A7E9-D467D6225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DF3C0-A1F2-6B46-BE6B-41B9D62839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0331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9D0940B-8ED7-2F42-8FF2-1C8A7AEE6B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DC0421DB-79AA-B247-A5C1-93A698373F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6E2E8B06-6F48-9A47-AC3D-44C0EE75F5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FC1D0-3DDD-A444-86A6-45441C407D18}" type="datetimeFigureOut">
              <a:rPr lang="ru-RU" smtClean="0"/>
              <a:t>02.07.2019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1E88215B-A757-4345-B78A-8949A6233F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5C5B23D7-607B-AE40-8C93-1C3EB42FF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DF3C0-A1F2-6B46-BE6B-41B9D62839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25885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6755428-E721-4F4F-809C-345DC52BEF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582006D6-0C37-F747-A21D-1C4536F278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1539FC41-56C4-2248-81DC-CE6CED7D47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FC1D0-3DDD-A444-86A6-45441C407D18}" type="datetimeFigureOut">
              <a:rPr lang="ru-RU" smtClean="0"/>
              <a:t>02.07.2019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6C13D2D7-8D30-474B-9649-C80ECC5C45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15B1D3B9-DAF4-1444-B491-B90C921CEF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DF3C0-A1F2-6B46-BE6B-41B9D62839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24228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5B31095-048B-A944-A1B6-894C6A924F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D07CA6D2-20D9-9B46-96DC-03A63848E8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E4219E63-1956-294E-B535-E1031CE9D5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8490981E-AA58-A14C-A092-A0792BD2DE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FC1D0-3DDD-A444-86A6-45441C407D18}" type="datetimeFigureOut">
              <a:rPr lang="ru-RU" smtClean="0"/>
              <a:t>02.07.2019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B7DEA6D6-A474-C34E-959C-70D924FA13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0AA0F39C-2017-3749-AF1D-9FBF2A2DEC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DF3C0-A1F2-6B46-BE6B-41B9D62839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9899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265A288-AE71-6D4C-87C6-108AD704F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F82897AA-4959-8142-A830-AA2D03053C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C5A2F228-A44B-DD44-B7B3-1C4E19B256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2FF0060D-E7CE-7942-879B-3B85B16AF5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30DD8F2E-A3EC-E745-B830-F98921A680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26314F88-825B-F540-B5DA-BB4394419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FC1D0-3DDD-A444-86A6-45441C407D18}" type="datetimeFigureOut">
              <a:rPr lang="ru-RU" smtClean="0"/>
              <a:t>02.07.2019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065C776E-C857-294F-84EC-62A380277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FF51B0FD-8A43-7349-B857-6228FA943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DF3C0-A1F2-6B46-BE6B-41B9D62839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14943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A374E5C-F1EB-E24F-B3E6-F3F54954D3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74D2CF13-6ABE-4E43-AD35-6AB5299D45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FC1D0-3DDD-A444-86A6-45441C407D18}" type="datetimeFigureOut">
              <a:rPr lang="ru-RU" smtClean="0"/>
              <a:t>02.07.2019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31AFA6D8-B18D-224A-B96F-4BBF55ADF6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C819D82D-1D57-3642-977E-580F428C79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DF3C0-A1F2-6B46-BE6B-41B9D62839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9943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A5A82066-114E-CA4B-82B7-0D0198CBDD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FC1D0-3DDD-A444-86A6-45441C407D18}" type="datetimeFigureOut">
              <a:rPr lang="ru-RU" smtClean="0"/>
              <a:t>02.07.2019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60A6A738-68A2-3941-A049-AA0935DB68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98A2B700-65A8-9647-950A-021C19EDE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DF3C0-A1F2-6B46-BE6B-41B9D62839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91320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832A0C8-BA46-2040-A231-EA32AC3B21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07BD83AC-1937-364E-AAF2-2519D619C7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5DCB7C95-5A6E-B449-8F05-27E4E1910A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29A5FB29-3A36-E045-A6D0-A701383E43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FC1D0-3DDD-A444-86A6-45441C407D18}" type="datetimeFigureOut">
              <a:rPr lang="ru-RU" smtClean="0"/>
              <a:t>02.07.2019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3E7E135E-A6FC-A743-8B27-9DE5251D3D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C4A1B7ED-FE18-EB48-AEDF-2BCB7C1D1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DF3C0-A1F2-6B46-BE6B-41B9D62839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74768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05B2724-EFB7-EA40-BF12-86942EB679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50FD07C4-BBE4-2943-A85E-B48F208529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DFBA56B1-312B-1247-B147-E4E6716679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8B266181-48B5-CD48-8BD3-B74BCC4C7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FC1D0-3DDD-A444-86A6-45441C407D18}" type="datetimeFigureOut">
              <a:rPr lang="ru-RU" smtClean="0"/>
              <a:t>02.07.2019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A0F3A633-0345-5B45-84CC-1FE001C11C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93309FB3-6312-5C48-B03F-CC1888FF30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DF3C0-A1F2-6B46-BE6B-41B9D62839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76394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DB9BB66-59C3-504F-9757-471B3F7821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77EEA4BB-6BCE-9040-8404-B357F12B51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832188EC-9119-2349-A48D-E374118082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8FC1D0-3DDD-A444-86A6-45441C407D18}" type="datetimeFigureOut">
              <a:rPr lang="ru-RU" smtClean="0"/>
              <a:t>02.07.2019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62B0D17F-FA94-9340-8CF0-73B1624B6D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6EFD23B4-16C6-214C-A458-92AB9F2CE3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2DF3C0-A1F2-6B46-BE6B-41B9D62839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9579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sv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3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4.svg"/><Relationship Id="rId3" Type="http://schemas.openxmlformats.org/officeDocument/2006/relationships/image" Target="../media/image4.sv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16.png"/><Relationship Id="rId4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3" Type="http://schemas.openxmlformats.org/officeDocument/2006/relationships/image" Target="../media/image18.jpg"/><Relationship Id="rId7" Type="http://schemas.openxmlformats.org/officeDocument/2006/relationships/image" Target="../media/image22.em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emf"/><Relationship Id="rId10" Type="http://schemas.openxmlformats.org/officeDocument/2006/relationships/image" Target="../media/image4.svg"/><Relationship Id="rId4" Type="http://schemas.openxmlformats.org/officeDocument/2006/relationships/image" Target="../media/image19.png"/><Relationship Id="rId9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4.svg"/><Relationship Id="rId7" Type="http://schemas.openxmlformats.org/officeDocument/2006/relationships/image" Target="../media/image18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6.svg"/><Relationship Id="rId4" Type="http://schemas.openxmlformats.org/officeDocument/2006/relationships/image" Target="../media/image12.png"/><Relationship Id="rId9" Type="http://schemas.openxmlformats.org/officeDocument/2006/relationships/image" Target="../media/image20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19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9225D45-50E9-8D41-AB91-31F2C9405CB4}"/>
              </a:ext>
            </a:extLst>
          </p:cNvPr>
          <p:cNvSpPr txBox="1"/>
          <p:nvPr/>
        </p:nvSpPr>
        <p:spPr>
          <a:xfrm>
            <a:off x="1" y="3242914"/>
            <a:ext cx="12192000" cy="125893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ru-RU" sz="3600" b="1" dirty="0">
                <a:solidFill>
                  <a:schemeClr val="bg1"/>
                </a:solidFill>
                <a:latin typeface="PT_Russia Text" panose="02000503000000020004" pitchFamily="2" charset="0"/>
                <a:ea typeface="PT_Russia Text" panose="02000503000000020004" pitchFamily="2" charset="0"/>
                <a:cs typeface="Tahoma" panose="020B0604030504040204" pitchFamily="34" charset="0"/>
              </a:rPr>
              <a:t>Цифровое государственное</a:t>
            </a:r>
          </a:p>
          <a:p>
            <a:pPr algn="ctr">
              <a:lnSpc>
                <a:spcPct val="110000"/>
              </a:lnSpc>
            </a:pPr>
            <a:r>
              <a:rPr lang="ru-RU" sz="3600" b="1" dirty="0">
                <a:solidFill>
                  <a:schemeClr val="bg1"/>
                </a:solidFill>
                <a:latin typeface="PT_Russia Text" panose="02000503000000020004" pitchFamily="2" charset="0"/>
                <a:ea typeface="PT_Russia Text" panose="02000503000000020004" pitchFamily="2" charset="0"/>
                <a:cs typeface="Tahoma" panose="020B0604030504040204" pitchFamily="34" charset="0"/>
              </a:rPr>
              <a:t>управление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0CDA4ADC-2578-9249-A11E-E6F94C82C2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5610429" y="832205"/>
            <a:ext cx="971138" cy="97113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39710C8-01C4-2F48-BDFC-B3CBD44122E5}"/>
              </a:ext>
            </a:extLst>
          </p:cNvPr>
          <p:cNvSpPr txBox="1"/>
          <p:nvPr/>
        </p:nvSpPr>
        <p:spPr>
          <a:xfrm>
            <a:off x="4972338" y="6317955"/>
            <a:ext cx="2247321" cy="261610"/>
          </a:xfrm>
          <a:prstGeom prst="rect">
            <a:avLst/>
          </a:prstGeom>
          <a:noFill/>
        </p:spPr>
        <p:txBody>
          <a:bodyPr wrap="square" tIns="0" rtlCol="0" anchor="ctr">
            <a:spAutoFit/>
          </a:bodyPr>
          <a:lstStyle/>
          <a:p>
            <a:pPr algn="ctr"/>
            <a:r>
              <a:rPr lang="ru-RU" sz="1400" spc="300" dirty="0">
                <a:solidFill>
                  <a:schemeClr val="bg1">
                    <a:lumMod val="85000"/>
                  </a:schemeClr>
                </a:solidFill>
                <a:latin typeface="PT_Russia Text" panose="02000503000000020004" pitchFamily="2" charset="0"/>
                <a:ea typeface="PT_Russia Text" panose="02000503000000020004" pitchFamily="2" charset="0"/>
                <a:cs typeface="Tahoma" panose="020B0604030504040204" pitchFamily="34" charset="0"/>
              </a:rPr>
              <a:t>2019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E5B21EE-D3D7-EC49-B21B-D4D531680C34}"/>
              </a:ext>
            </a:extLst>
          </p:cNvPr>
          <p:cNvSpPr txBox="1"/>
          <p:nvPr/>
        </p:nvSpPr>
        <p:spPr>
          <a:xfrm>
            <a:off x="0" y="1964551"/>
            <a:ext cx="12192000" cy="51353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sz="1200" spc="100" dirty="0">
                <a:solidFill>
                  <a:schemeClr val="bg1">
                    <a:lumMod val="85000"/>
                  </a:schemeClr>
                </a:solidFill>
                <a:latin typeface="PT_Russia Text" panose="02000503000000020004" pitchFamily="2" charset="0"/>
                <a:ea typeface="PT_Russia Text" panose="02000503000000020004" pitchFamily="2" charset="0"/>
                <a:cs typeface="Tahoma" panose="020B0604030504040204" pitchFamily="34" charset="0"/>
              </a:rPr>
              <a:t>Министерство цифрового развития, связи и массовых</a:t>
            </a:r>
          </a:p>
          <a:p>
            <a:pPr algn="ctr">
              <a:lnSpc>
                <a:spcPct val="120000"/>
              </a:lnSpc>
            </a:pPr>
            <a:r>
              <a:rPr lang="ru-RU" sz="1200" spc="100" dirty="0">
                <a:solidFill>
                  <a:schemeClr val="bg1">
                    <a:lumMod val="85000"/>
                  </a:schemeClr>
                </a:solidFill>
                <a:latin typeface="PT_Russia Text" panose="02000503000000020004" pitchFamily="2" charset="0"/>
                <a:ea typeface="PT_Russia Text" panose="02000503000000020004" pitchFamily="2" charset="0"/>
                <a:cs typeface="Tahoma" panose="020B0604030504040204" pitchFamily="34" charset="0"/>
              </a:rPr>
              <a:t>коммуникаций Российской Федерации</a:t>
            </a:r>
          </a:p>
        </p:txBody>
      </p:sp>
    </p:spTree>
    <p:extLst>
      <p:ext uri="{BB962C8B-B14F-4D97-AF65-F5344CB8AC3E}">
        <p14:creationId xmlns:p14="http://schemas.microsoft.com/office/powerpoint/2010/main" val="434239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Таблица 10">
            <a:extLst>
              <a:ext uri="{FF2B5EF4-FFF2-40B4-BE49-F238E27FC236}">
                <a16:creationId xmlns:a16="http://schemas.microsoft.com/office/drawing/2014/main" xmlns="" id="{590ADED3-2753-A54B-82CE-734BD65956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5254974"/>
              </p:ext>
            </p:extLst>
          </p:nvPr>
        </p:nvGraphicFramePr>
        <p:xfrm>
          <a:off x="1416050" y="1268414"/>
          <a:ext cx="10333039" cy="484399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076292">
                  <a:extLst>
                    <a:ext uri="{9D8B030D-6E8A-4147-A177-3AD203B41FA5}">
                      <a16:colId xmlns:a16="http://schemas.microsoft.com/office/drawing/2014/main" xmlns="" val="3596246596"/>
                    </a:ext>
                  </a:extLst>
                </a:gridCol>
                <a:gridCol w="1114262">
                  <a:extLst>
                    <a:ext uri="{9D8B030D-6E8A-4147-A177-3AD203B41FA5}">
                      <a16:colId xmlns:a16="http://schemas.microsoft.com/office/drawing/2014/main" xmlns="" val="3060562713"/>
                    </a:ext>
                  </a:extLst>
                </a:gridCol>
                <a:gridCol w="1228497">
                  <a:extLst>
                    <a:ext uri="{9D8B030D-6E8A-4147-A177-3AD203B41FA5}">
                      <a16:colId xmlns:a16="http://schemas.microsoft.com/office/drawing/2014/main" xmlns="" val="297367483"/>
                    </a:ext>
                  </a:extLst>
                </a:gridCol>
                <a:gridCol w="1228497">
                  <a:extLst>
                    <a:ext uri="{9D8B030D-6E8A-4147-A177-3AD203B41FA5}">
                      <a16:colId xmlns:a16="http://schemas.microsoft.com/office/drawing/2014/main" xmlns="" val="4019250165"/>
                    </a:ext>
                  </a:extLst>
                </a:gridCol>
                <a:gridCol w="1228497">
                  <a:extLst>
                    <a:ext uri="{9D8B030D-6E8A-4147-A177-3AD203B41FA5}">
                      <a16:colId xmlns:a16="http://schemas.microsoft.com/office/drawing/2014/main" xmlns="" val="3743627538"/>
                    </a:ext>
                  </a:extLst>
                </a:gridCol>
                <a:gridCol w="1228497">
                  <a:extLst>
                    <a:ext uri="{9D8B030D-6E8A-4147-A177-3AD203B41FA5}">
                      <a16:colId xmlns:a16="http://schemas.microsoft.com/office/drawing/2014/main" xmlns="" val="1373735649"/>
                    </a:ext>
                  </a:extLst>
                </a:gridCol>
                <a:gridCol w="1228497">
                  <a:extLst>
                    <a:ext uri="{9D8B030D-6E8A-4147-A177-3AD203B41FA5}">
                      <a16:colId xmlns:a16="http://schemas.microsoft.com/office/drawing/2014/main" xmlns="" val="3313175074"/>
                    </a:ext>
                  </a:extLst>
                </a:gridCol>
              </a:tblGrid>
              <a:tr h="63272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ysClr val="windowText" lastClr="000000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Критерии оценки зрелости услуг </a:t>
                      </a:r>
                    </a:p>
                  </a:txBody>
                  <a:tcPr marL="55946" marR="55946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3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ysClr val="windowText" lastClr="000000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Минус 1</a:t>
                      </a:r>
                    </a:p>
                  </a:txBody>
                  <a:tcPr marL="55946" marR="55946" marT="0" marB="36000" anchor="b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3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ysClr val="windowText" lastClr="000000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Ноль</a:t>
                      </a:r>
                    </a:p>
                  </a:txBody>
                  <a:tcPr marL="55946" marR="55946" marT="0" marB="36000" anchor="b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3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ysClr val="windowText" lastClr="000000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Начальный </a:t>
                      </a:r>
                    </a:p>
                  </a:txBody>
                  <a:tcPr marL="55946" marR="55946" marT="0" marB="36000" anchor="b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3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ysClr val="windowText" lastClr="000000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Базовый</a:t>
                      </a:r>
                    </a:p>
                  </a:txBody>
                  <a:tcPr marL="55946" marR="55946" marT="0" marB="36000" anchor="b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3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ysClr val="windowText" lastClr="000000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Продвинутый</a:t>
                      </a:r>
                    </a:p>
                  </a:txBody>
                  <a:tcPr marL="55946" marR="55946" marT="0" marB="36000" anchor="b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3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ysClr val="windowText" lastClr="000000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Супер</a:t>
                      </a:r>
                    </a:p>
                  </a:txBody>
                  <a:tcPr marL="55946" marR="55946" marT="0" marB="36000" anchor="b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3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877509712"/>
                  </a:ext>
                </a:extLst>
              </a:tr>
              <a:tr h="369790">
                <a:tc>
                  <a:txBody>
                    <a:bodyPr/>
                    <a:lstStyle/>
                    <a:p>
                      <a:pPr marL="0" indent="0"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Очное обращение заявителя в ведомство/МФЦ</a:t>
                      </a:r>
                    </a:p>
                  </a:txBody>
                  <a:tcPr marL="55946" marR="55946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55946" marR="55946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55946" marR="55946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55946" marR="55946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55946" marR="55946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55946" marR="55946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55946" marR="55946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94704051"/>
                  </a:ext>
                </a:extLst>
              </a:tr>
              <a:tr h="423731">
                <a:tc>
                  <a:txBody>
                    <a:bodyPr/>
                    <a:lstStyle/>
                    <a:p>
                      <a:pPr marL="0" indent="0"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Запись на прием в электронном виде с предпроверкой документов</a:t>
                      </a:r>
                    </a:p>
                  </a:txBody>
                  <a:tcPr marL="55946" marR="55946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55946" marR="55946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55946" marR="55946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55946" marR="55946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55946" marR="55946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55946" marR="55946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55946" marR="55946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10052997"/>
                  </a:ext>
                </a:extLst>
              </a:tr>
              <a:tr h="554686">
                <a:tc>
                  <a:txBody>
                    <a:bodyPr/>
                    <a:lstStyle/>
                    <a:p>
                      <a:pPr marL="0" indent="0"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Сдача заявителем электронного комплекта документов без очного обращения</a:t>
                      </a:r>
                    </a:p>
                  </a:txBody>
                  <a:tcPr marL="55946" marR="55946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55946" marR="55946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55946" marR="55946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ЕПГУ/сайт ведомства</a:t>
                      </a:r>
                    </a:p>
                  </a:txBody>
                  <a:tcPr marL="55946" marR="55946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1) ЕПГУ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2) сайт ведомства (опционально)</a:t>
                      </a:r>
                    </a:p>
                  </a:txBody>
                  <a:tcPr marL="55946" marR="55946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1) ЕПГУ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2) сайт ведомства (опционально)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55946" marR="55946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1) ЕПГУ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2) сайт ведомства (опционально)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55946" marR="55946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468006824"/>
                  </a:ext>
                </a:extLst>
              </a:tr>
              <a:tr h="408117">
                <a:tc>
                  <a:txBody>
                    <a:bodyPr/>
                    <a:lstStyle/>
                    <a:p>
                      <a:pPr marL="0" indent="0"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Запрос ведомством необходимых сведений в СМЭВ</a:t>
                      </a:r>
                    </a:p>
                  </a:txBody>
                  <a:tcPr marL="55946" marR="55946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вручную</a:t>
                      </a:r>
                    </a:p>
                  </a:txBody>
                  <a:tcPr marL="55946" marR="55946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вручную</a:t>
                      </a:r>
                    </a:p>
                  </a:txBody>
                  <a:tcPr marL="55946" marR="55946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вручную</a:t>
                      </a:r>
                    </a:p>
                  </a:txBody>
                  <a:tcPr marL="55946" marR="55946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автоматически</a:t>
                      </a:r>
                    </a:p>
                  </a:txBody>
                  <a:tcPr marL="55946" marR="55946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автоматически</a:t>
                      </a:r>
                    </a:p>
                  </a:txBody>
                  <a:tcPr marL="55946" marR="55946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автоматически</a:t>
                      </a:r>
                    </a:p>
                  </a:txBody>
                  <a:tcPr marL="55946" marR="55946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247807125"/>
                  </a:ext>
                </a:extLst>
              </a:tr>
              <a:tr h="369790">
                <a:tc>
                  <a:txBody>
                    <a:bodyPr/>
                    <a:lstStyle/>
                    <a:p>
                      <a:pPr marL="0" indent="0"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Формирование ведомством решения</a:t>
                      </a:r>
                    </a:p>
                  </a:txBody>
                  <a:tcPr marL="55946" marR="55946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вручную</a:t>
                      </a:r>
                    </a:p>
                  </a:txBody>
                  <a:tcPr marL="55946" marR="55946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вручную</a:t>
                      </a:r>
                    </a:p>
                  </a:txBody>
                  <a:tcPr marL="55946" marR="55946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вручную</a:t>
                      </a:r>
                    </a:p>
                  </a:txBody>
                  <a:tcPr marL="55946" marR="55946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автоматически по чек-листу-</a:t>
                      </a:r>
                    </a:p>
                  </a:txBody>
                  <a:tcPr marL="55946" marR="55946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автоматически по чек-листу-</a:t>
                      </a:r>
                    </a:p>
                  </a:txBody>
                  <a:tcPr marL="55946" marR="55946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автоматически по чек-листу-</a:t>
                      </a:r>
                    </a:p>
                  </a:txBody>
                  <a:tcPr marL="55946" marR="55946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97950411"/>
                  </a:ext>
                </a:extLst>
              </a:tr>
              <a:tr h="554686">
                <a:tc>
                  <a:txBody>
                    <a:bodyPr/>
                    <a:lstStyle/>
                    <a:p>
                      <a:pPr marL="0" indent="0"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Получение в ЕЛК:</a:t>
                      </a:r>
                      <a:endParaRPr lang="en-US" sz="900" b="0" dirty="0">
                        <a:solidFill>
                          <a:schemeClr val="tx1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  <a:p>
                      <a:pPr marL="180975" lvl="1" indent="0">
                        <a:spcAft>
                          <a:spcPts val="0"/>
                        </a:spcAft>
                        <a:buFontTx/>
                        <a:buNone/>
                        <a:tabLst/>
                      </a:pPr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информации о готовности результата и копии решения</a:t>
                      </a:r>
                    </a:p>
                  </a:txBody>
                  <a:tcPr marL="55946" marR="55946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55946" marR="55946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для эл. обращений</a:t>
                      </a:r>
                    </a:p>
                  </a:txBody>
                  <a:tcPr marL="55946" marR="55946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для всех обращений</a:t>
                      </a:r>
                    </a:p>
                  </a:txBody>
                  <a:tcPr marL="55946" marR="55946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для всех обращений</a:t>
                      </a:r>
                    </a:p>
                  </a:txBody>
                  <a:tcPr marL="55946" marR="55946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55946" marR="55946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55946" marR="55946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17719416"/>
                  </a:ext>
                </a:extLst>
              </a:tr>
              <a:tr h="369790">
                <a:tc>
                  <a:txBody>
                    <a:bodyPr/>
                    <a:lstStyle/>
                    <a:p>
                      <a:pPr marL="180975" lvl="1" indent="0">
                        <a:spcAft>
                          <a:spcPts val="0"/>
                        </a:spcAft>
                        <a:buFontTx/>
                        <a:buNone/>
                        <a:tabLst/>
                      </a:pPr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результата услуги в виде электронного документа</a:t>
                      </a:r>
                    </a:p>
                  </a:txBody>
                  <a:tcPr marL="55946" marR="55946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55946" marR="55946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55946" marR="55946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chemeClr val="tx1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55946" marR="55946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55946" marR="55946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55946" marR="55946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55946" marR="55946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73193896"/>
                  </a:ext>
                </a:extLst>
              </a:tr>
              <a:tr h="450739">
                <a:tc>
                  <a:txBody>
                    <a:bodyPr/>
                    <a:lstStyle/>
                    <a:p>
                      <a:pPr marL="0" indent="0"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Ведение реестра принятых решений и обработка онлайн запросов ведомств </a:t>
                      </a:r>
                    </a:p>
                  </a:txBody>
                  <a:tcPr marL="55946" marR="55946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55946" marR="55946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55946" marR="55946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55946" marR="55946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chemeClr val="tx1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55946" marR="55946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55946" marR="55946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55946" marR="55946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75469894"/>
                  </a:ext>
                </a:extLst>
              </a:tr>
              <a:tr h="369790">
                <a:tc>
                  <a:txBody>
                    <a:bodyPr/>
                    <a:lstStyle/>
                    <a:p>
                      <a:pPr marL="0" indent="0"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Получение электронного результата онлайн в момент (обращения)</a:t>
                      </a:r>
                    </a:p>
                  </a:txBody>
                  <a:tcPr marL="55946" marR="55946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55946" marR="55946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solidFill>
                          <a:schemeClr val="tx1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55946" marR="55946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55946" marR="55946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55946" marR="55946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55946" marR="55946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55946" marR="55946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12419413"/>
                  </a:ext>
                </a:extLst>
              </a:tr>
              <a:tr h="340152">
                <a:tc>
                  <a:txBody>
                    <a:bodyPr/>
                    <a:lstStyle/>
                    <a:p>
                      <a:pPr marL="0" indent="0"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Принятие решения без обращения </a:t>
                      </a:r>
                      <a:br>
                        <a:rPr lang="ru-RU" sz="900" b="0" dirty="0">
                          <a:solidFill>
                            <a:schemeClr val="tx1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</a:br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(в </a:t>
                      </a:r>
                      <a:r>
                        <a:rPr lang="ru-RU" sz="900" b="0" dirty="0" err="1">
                          <a:solidFill>
                            <a:schemeClr val="tx1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проактивном</a:t>
                      </a:r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 режиме)</a:t>
                      </a:r>
                    </a:p>
                  </a:txBody>
                  <a:tcPr marL="55946" marR="55946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55946" marR="55946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55946" marR="55946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55946" marR="55946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55946" marR="55946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55946" marR="55946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55946" marR="55946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430453821"/>
                  </a:ext>
                </a:extLst>
              </a:tr>
            </a:tbl>
          </a:graphicData>
        </a:graphic>
      </p:graphicFrame>
      <p:grpSp>
        <p:nvGrpSpPr>
          <p:cNvPr id="16" name="Группа 15"/>
          <p:cNvGrpSpPr/>
          <p:nvPr/>
        </p:nvGrpSpPr>
        <p:grpSpPr>
          <a:xfrm>
            <a:off x="1" y="0"/>
            <a:ext cx="1092820" cy="6858000"/>
            <a:chOff x="1" y="0"/>
            <a:chExt cx="1092820" cy="6858000"/>
          </a:xfrm>
        </p:grpSpPr>
        <p:sp>
          <p:nvSpPr>
            <p:cNvPr id="21" name="Прямоугольник 20">
              <a:extLst>
                <a:ext uri="{FF2B5EF4-FFF2-40B4-BE49-F238E27FC236}">
                  <a16:creationId xmlns:a16="http://schemas.microsoft.com/office/drawing/2014/main" xmlns="" id="{2185949D-510E-B640-98BC-CA920DF06249}"/>
                </a:ext>
              </a:extLst>
            </p:cNvPr>
            <p:cNvSpPr/>
            <p:nvPr/>
          </p:nvSpPr>
          <p:spPr>
            <a:xfrm>
              <a:off x="1" y="0"/>
              <a:ext cx="1092820" cy="6858000"/>
            </a:xfrm>
            <a:prstGeom prst="rect">
              <a:avLst/>
            </a:prstGeom>
            <a:solidFill>
              <a:srgbClr val="E2E2E2">
                <a:alpha val="4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xmlns="" id="{11B9542C-D315-5B41-98B6-3DF7E819C1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294411" y="344752"/>
              <a:ext cx="504000" cy="504000"/>
            </a:xfrm>
            <a:prstGeom prst="rect">
              <a:avLst/>
            </a:prstGeom>
          </p:spPr>
        </p:pic>
        <p:cxnSp>
          <p:nvCxnSpPr>
            <p:cNvPr id="7" name="Прямая соединительная линия 6"/>
            <p:cNvCxnSpPr/>
            <p:nvPr/>
          </p:nvCxnSpPr>
          <p:spPr>
            <a:xfrm>
              <a:off x="1073776" y="0"/>
              <a:ext cx="0" cy="370912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/>
            <p:cNvCxnSpPr/>
            <p:nvPr/>
          </p:nvCxnSpPr>
          <p:spPr>
            <a:xfrm>
              <a:off x="1073776" y="370912"/>
              <a:ext cx="0" cy="311669"/>
            </a:xfrm>
            <a:prstGeom prst="line">
              <a:avLst/>
            </a:prstGeom>
            <a:ln w="38100">
              <a:solidFill>
                <a:srgbClr val="0932C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Прямая соединительная линия 37"/>
            <p:cNvCxnSpPr/>
            <p:nvPr/>
          </p:nvCxnSpPr>
          <p:spPr>
            <a:xfrm>
              <a:off x="1073776" y="682581"/>
              <a:ext cx="0" cy="36993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AE68803-1925-654B-9030-485A64E3C90A}"/>
              </a:ext>
            </a:extLst>
          </p:cNvPr>
          <p:cNvSpPr txBox="1"/>
          <p:nvPr/>
        </p:nvSpPr>
        <p:spPr>
          <a:xfrm>
            <a:off x="1320698" y="318854"/>
            <a:ext cx="8546783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sz="2200" b="1" spc="80" dirty="0">
                <a:latin typeface="PT_Russia Text" panose="02000503000000020004" pitchFamily="2" charset="0"/>
                <a:ea typeface="PT_Russia Text" panose="02000503000000020004" pitchFamily="2" charset="0"/>
                <a:cs typeface="Tahoma" panose="020B0604030504040204" pitchFamily="34" charset="0"/>
              </a:rPr>
              <a:t>Методика оценки цифровой зрелости государственных и муниципальных услуг</a:t>
            </a:r>
          </a:p>
        </p:txBody>
      </p:sp>
      <p:sp>
        <p:nvSpPr>
          <p:cNvPr id="27" name="Номер слайда 12">
            <a:extLst>
              <a:ext uri="{FF2B5EF4-FFF2-40B4-BE49-F238E27FC236}">
                <a16:creationId xmlns:a16="http://schemas.microsoft.com/office/drawing/2014/main" xmlns="" id="{E4FB0AF5-F4C2-984D-A784-4E9FFA8F8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500389"/>
            <a:ext cx="1092821" cy="280658"/>
          </a:xfrm>
        </p:spPr>
        <p:txBody>
          <a:bodyPr/>
          <a:lstStyle/>
          <a:p>
            <a:pPr algn="ctr"/>
            <a:fld id="{021CF636-712B-4B80-AAF7-79D563FA4FF5}" type="slidenum">
              <a:rPr lang="ru-RU" sz="1000" smtClean="0">
                <a:solidFill>
                  <a:schemeClr val="bg1">
                    <a:lumMod val="65000"/>
                  </a:schemeClr>
                </a:solidFill>
                <a:latin typeface="PT_Russia Text" panose="02000503000000020004" pitchFamily="2" charset="0"/>
                <a:ea typeface="PT_Russia Text" panose="02000503000000020004" pitchFamily="2" charset="0"/>
                <a:cs typeface="Tahoma" panose="020B0604030504040204" pitchFamily="34" charset="0"/>
              </a:rPr>
              <a:pPr algn="ctr"/>
              <a:t>10</a:t>
            </a:fld>
            <a:endParaRPr lang="ru-RU" sz="1000" dirty="0">
              <a:solidFill>
                <a:schemeClr val="bg1">
                  <a:lumMod val="65000"/>
                </a:schemeClr>
              </a:solidFill>
              <a:latin typeface="PT_Russia Text" panose="02000503000000020004" pitchFamily="2" charset="0"/>
              <a:ea typeface="PT_Russia Text" panose="02000503000000020004" pitchFamily="2" charset="0"/>
              <a:cs typeface="Tahoma" panose="020B0604030504040204" pitchFamily="34" charset="0"/>
            </a:endParaRPr>
          </a:p>
        </p:txBody>
      </p:sp>
      <p:sp>
        <p:nvSpPr>
          <p:cNvPr id="43" name="Овал 42">
            <a:extLst>
              <a:ext uri="{FF2B5EF4-FFF2-40B4-BE49-F238E27FC236}">
                <a16:creationId xmlns:a16="http://schemas.microsoft.com/office/drawing/2014/main" xmlns="" id="{5B732C56-6A35-1A46-A6E6-443111D1E773}"/>
              </a:ext>
            </a:extLst>
          </p:cNvPr>
          <p:cNvSpPr/>
          <p:nvPr/>
        </p:nvSpPr>
        <p:spPr>
          <a:xfrm>
            <a:off x="4897188" y="1358562"/>
            <a:ext cx="320229" cy="320701"/>
          </a:xfrm>
          <a:prstGeom prst="ellipse">
            <a:avLst/>
          </a:prstGeom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Овал 43">
            <a:extLst>
              <a:ext uri="{FF2B5EF4-FFF2-40B4-BE49-F238E27FC236}">
                <a16:creationId xmlns:a16="http://schemas.microsoft.com/office/drawing/2014/main" xmlns="" id="{EBB0BF51-18EA-8F46-B160-CDA89C570C1E}"/>
              </a:ext>
            </a:extLst>
          </p:cNvPr>
          <p:cNvSpPr/>
          <p:nvPr/>
        </p:nvSpPr>
        <p:spPr>
          <a:xfrm>
            <a:off x="6052579" y="1358562"/>
            <a:ext cx="320229" cy="320701"/>
          </a:xfrm>
          <a:prstGeom prst="ellipse">
            <a:avLst/>
          </a:prstGeom>
          <a:solidFill>
            <a:schemeClr val="accent2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Овал 44">
            <a:extLst>
              <a:ext uri="{FF2B5EF4-FFF2-40B4-BE49-F238E27FC236}">
                <a16:creationId xmlns:a16="http://schemas.microsoft.com/office/drawing/2014/main" xmlns="" id="{F93C6BDA-134A-6A41-AA8A-67E322A59308}"/>
              </a:ext>
            </a:extLst>
          </p:cNvPr>
          <p:cNvSpPr/>
          <p:nvPr/>
        </p:nvSpPr>
        <p:spPr>
          <a:xfrm>
            <a:off x="7307880" y="1358562"/>
            <a:ext cx="320229" cy="320701"/>
          </a:xfrm>
          <a:prstGeom prst="ellipse">
            <a:avLst/>
          </a:prstGeom>
          <a:solidFill>
            <a:schemeClr val="accent2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Дуга 45">
            <a:extLst>
              <a:ext uri="{FF2B5EF4-FFF2-40B4-BE49-F238E27FC236}">
                <a16:creationId xmlns:a16="http://schemas.microsoft.com/office/drawing/2014/main" xmlns="" id="{517173BC-54ED-A54A-B199-EF618C6D4C5C}"/>
              </a:ext>
            </a:extLst>
          </p:cNvPr>
          <p:cNvSpPr/>
          <p:nvPr/>
        </p:nvSpPr>
        <p:spPr>
          <a:xfrm>
            <a:off x="7296507" y="1358562"/>
            <a:ext cx="332055" cy="332542"/>
          </a:xfrm>
          <a:prstGeom prst="arc">
            <a:avLst>
              <a:gd name="adj1" fmla="val 16200000"/>
              <a:gd name="adj2" fmla="val 31050"/>
            </a:avLst>
          </a:prstGeom>
          <a:solidFill>
            <a:schemeClr val="accent3"/>
          </a:solidFill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Овал 46">
            <a:extLst>
              <a:ext uri="{FF2B5EF4-FFF2-40B4-BE49-F238E27FC236}">
                <a16:creationId xmlns:a16="http://schemas.microsoft.com/office/drawing/2014/main" xmlns="" id="{B4C2A64C-6D88-A649-B1D2-D94A51B418AC}"/>
              </a:ext>
            </a:extLst>
          </p:cNvPr>
          <p:cNvSpPr/>
          <p:nvPr/>
        </p:nvSpPr>
        <p:spPr>
          <a:xfrm>
            <a:off x="8515756" y="1358562"/>
            <a:ext cx="320229" cy="320701"/>
          </a:xfrm>
          <a:prstGeom prst="ellipse">
            <a:avLst/>
          </a:prstGeom>
          <a:solidFill>
            <a:schemeClr val="accent2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Дуга 47">
            <a:extLst>
              <a:ext uri="{FF2B5EF4-FFF2-40B4-BE49-F238E27FC236}">
                <a16:creationId xmlns:a16="http://schemas.microsoft.com/office/drawing/2014/main" xmlns="" id="{A7E875C8-98C2-E645-9FD7-4BD899823853}"/>
              </a:ext>
            </a:extLst>
          </p:cNvPr>
          <p:cNvSpPr/>
          <p:nvPr/>
        </p:nvSpPr>
        <p:spPr>
          <a:xfrm>
            <a:off x="8504383" y="1358562"/>
            <a:ext cx="329125" cy="320270"/>
          </a:xfrm>
          <a:prstGeom prst="arc">
            <a:avLst>
              <a:gd name="adj1" fmla="val 16200000"/>
              <a:gd name="adj2" fmla="val 5404641"/>
            </a:avLst>
          </a:prstGeom>
          <a:solidFill>
            <a:schemeClr val="accent3"/>
          </a:solidFill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Овал 48">
            <a:extLst>
              <a:ext uri="{FF2B5EF4-FFF2-40B4-BE49-F238E27FC236}">
                <a16:creationId xmlns:a16="http://schemas.microsoft.com/office/drawing/2014/main" xmlns="" id="{39CC8A08-B3C7-0B42-A6CE-6A207886F7D7}"/>
              </a:ext>
            </a:extLst>
          </p:cNvPr>
          <p:cNvSpPr/>
          <p:nvPr/>
        </p:nvSpPr>
        <p:spPr>
          <a:xfrm>
            <a:off x="9715515" y="1358562"/>
            <a:ext cx="320229" cy="320701"/>
          </a:xfrm>
          <a:prstGeom prst="ellipse">
            <a:avLst/>
          </a:prstGeom>
          <a:solidFill>
            <a:schemeClr val="accent2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Дуга 49">
            <a:extLst>
              <a:ext uri="{FF2B5EF4-FFF2-40B4-BE49-F238E27FC236}">
                <a16:creationId xmlns:a16="http://schemas.microsoft.com/office/drawing/2014/main" xmlns="" id="{06FF97BD-8586-7B44-9767-AB0D4D791E39}"/>
              </a:ext>
            </a:extLst>
          </p:cNvPr>
          <p:cNvSpPr/>
          <p:nvPr/>
        </p:nvSpPr>
        <p:spPr>
          <a:xfrm>
            <a:off x="9720708" y="1358562"/>
            <a:ext cx="312559" cy="320270"/>
          </a:xfrm>
          <a:prstGeom prst="arc">
            <a:avLst>
              <a:gd name="adj1" fmla="val 16200000"/>
              <a:gd name="adj2" fmla="val 10670364"/>
            </a:avLst>
          </a:prstGeom>
          <a:solidFill>
            <a:schemeClr val="accent3"/>
          </a:solidFill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Овал 50">
            <a:extLst>
              <a:ext uri="{FF2B5EF4-FFF2-40B4-BE49-F238E27FC236}">
                <a16:creationId xmlns:a16="http://schemas.microsoft.com/office/drawing/2014/main" xmlns="" id="{909905D0-238F-AC4E-AFF3-DC0CDDF903CA}"/>
              </a:ext>
            </a:extLst>
          </p:cNvPr>
          <p:cNvSpPr/>
          <p:nvPr/>
        </p:nvSpPr>
        <p:spPr>
          <a:xfrm>
            <a:off x="10972246" y="1358562"/>
            <a:ext cx="320229" cy="320701"/>
          </a:xfrm>
          <a:prstGeom prst="ellipse">
            <a:avLst/>
          </a:prstGeom>
          <a:solidFill>
            <a:schemeClr val="accent3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xmlns="" id="{BCCE8208-F9FC-D845-A685-3825F49F3130}"/>
              </a:ext>
            </a:extLst>
          </p:cNvPr>
          <p:cNvSpPr>
            <a:spLocks/>
          </p:cNvSpPr>
          <p:nvPr/>
        </p:nvSpPr>
        <p:spPr bwMode="auto">
          <a:xfrm>
            <a:off x="4912400" y="1997749"/>
            <a:ext cx="221168" cy="220626"/>
          </a:xfrm>
          <a:custGeom>
            <a:avLst/>
            <a:gdLst>
              <a:gd name="T0" fmla="*/ 917 w 1026"/>
              <a:gd name="T1" fmla="*/ 23 h 698"/>
              <a:gd name="T2" fmla="*/ 388 w 1026"/>
              <a:gd name="T3" fmla="*/ 553 h 698"/>
              <a:gd name="T4" fmla="*/ 109 w 1026"/>
              <a:gd name="T5" fmla="*/ 274 h 698"/>
              <a:gd name="T6" fmla="*/ 24 w 1026"/>
              <a:gd name="T7" fmla="*/ 274 h 698"/>
              <a:gd name="T8" fmla="*/ 24 w 1026"/>
              <a:gd name="T9" fmla="*/ 359 h 698"/>
              <a:gd name="T10" fmla="*/ 345 w 1026"/>
              <a:gd name="T11" fmla="*/ 681 h 698"/>
              <a:gd name="T12" fmla="*/ 388 w 1026"/>
              <a:gd name="T13" fmla="*/ 698 h 698"/>
              <a:gd name="T14" fmla="*/ 430 w 1026"/>
              <a:gd name="T15" fmla="*/ 681 h 698"/>
              <a:gd name="T16" fmla="*/ 1002 w 1026"/>
              <a:gd name="T17" fmla="*/ 108 h 698"/>
              <a:gd name="T18" fmla="*/ 1002 w 1026"/>
              <a:gd name="T19" fmla="*/ 23 h 698"/>
              <a:gd name="T20" fmla="*/ 917 w 1026"/>
              <a:gd name="T21" fmla="*/ 23 h 6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026" h="698">
                <a:moveTo>
                  <a:pt x="917" y="23"/>
                </a:moveTo>
                <a:cubicBezTo>
                  <a:pt x="388" y="553"/>
                  <a:pt x="388" y="553"/>
                  <a:pt x="388" y="553"/>
                </a:cubicBezTo>
                <a:cubicBezTo>
                  <a:pt x="109" y="274"/>
                  <a:pt x="109" y="274"/>
                  <a:pt x="109" y="274"/>
                </a:cubicBezTo>
                <a:cubicBezTo>
                  <a:pt x="85" y="251"/>
                  <a:pt x="47" y="251"/>
                  <a:pt x="24" y="274"/>
                </a:cubicBezTo>
                <a:cubicBezTo>
                  <a:pt x="0" y="298"/>
                  <a:pt x="0" y="336"/>
                  <a:pt x="24" y="359"/>
                </a:cubicBezTo>
                <a:cubicBezTo>
                  <a:pt x="345" y="681"/>
                  <a:pt x="345" y="681"/>
                  <a:pt x="345" y="681"/>
                </a:cubicBezTo>
                <a:cubicBezTo>
                  <a:pt x="357" y="692"/>
                  <a:pt x="372" y="698"/>
                  <a:pt x="388" y="698"/>
                </a:cubicBezTo>
                <a:cubicBezTo>
                  <a:pt x="403" y="698"/>
                  <a:pt x="418" y="692"/>
                  <a:pt x="430" y="681"/>
                </a:cubicBezTo>
                <a:cubicBezTo>
                  <a:pt x="1002" y="108"/>
                  <a:pt x="1002" y="108"/>
                  <a:pt x="1002" y="108"/>
                </a:cubicBezTo>
                <a:cubicBezTo>
                  <a:pt x="1026" y="85"/>
                  <a:pt x="1026" y="47"/>
                  <a:pt x="1002" y="23"/>
                </a:cubicBezTo>
                <a:cubicBezTo>
                  <a:pt x="979" y="0"/>
                  <a:pt x="941" y="0"/>
                  <a:pt x="917" y="23"/>
                </a:cubicBezTo>
                <a:close/>
              </a:path>
            </a:pathLst>
          </a:custGeom>
          <a:solidFill>
            <a:srgbClr val="00996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200"/>
          </a:p>
        </p:txBody>
      </p:sp>
      <p:pic>
        <p:nvPicPr>
          <p:cNvPr id="13" name="Рисунок 12" descr="Закрыть">
            <a:extLst>
              <a:ext uri="{FF2B5EF4-FFF2-40B4-BE49-F238E27FC236}">
                <a16:creationId xmlns:a16="http://schemas.microsoft.com/office/drawing/2014/main" xmlns="" id="{52979B80-DBB6-9B48-AA35-49E39869F3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8546596" y="4654330"/>
            <a:ext cx="225994" cy="225994"/>
          </a:xfrm>
          <a:prstGeom prst="rect">
            <a:avLst/>
          </a:prstGeom>
        </p:spPr>
      </p:pic>
      <p:pic>
        <p:nvPicPr>
          <p:cNvPr id="14" name="Рисунок 13" descr="Закрыть">
            <a:extLst>
              <a:ext uri="{FF2B5EF4-FFF2-40B4-BE49-F238E27FC236}">
                <a16:creationId xmlns:a16="http://schemas.microsoft.com/office/drawing/2014/main" xmlns="" id="{2C20EDF9-6AEA-4948-A3CC-37D97B0A23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7300828" y="4654330"/>
            <a:ext cx="225994" cy="225994"/>
          </a:xfrm>
          <a:prstGeom prst="rect">
            <a:avLst/>
          </a:prstGeom>
        </p:spPr>
      </p:pic>
      <p:pic>
        <p:nvPicPr>
          <p:cNvPr id="15" name="Рисунок 14" descr="Закрыть">
            <a:extLst>
              <a:ext uri="{FF2B5EF4-FFF2-40B4-BE49-F238E27FC236}">
                <a16:creationId xmlns:a16="http://schemas.microsoft.com/office/drawing/2014/main" xmlns="" id="{F156833A-7920-7C4A-BC3C-95B0ACD30E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6053256" y="4654330"/>
            <a:ext cx="225994" cy="225994"/>
          </a:xfrm>
          <a:prstGeom prst="rect">
            <a:avLst/>
          </a:prstGeom>
        </p:spPr>
      </p:pic>
      <p:pic>
        <p:nvPicPr>
          <p:cNvPr id="17" name="Рисунок 16" descr="Закрыть">
            <a:extLst>
              <a:ext uri="{FF2B5EF4-FFF2-40B4-BE49-F238E27FC236}">
                <a16:creationId xmlns:a16="http://schemas.microsoft.com/office/drawing/2014/main" xmlns="" id="{3921684A-1F95-ED45-9FF0-B3738EC317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4903016" y="4688949"/>
            <a:ext cx="225994" cy="225994"/>
          </a:xfrm>
          <a:prstGeom prst="rect">
            <a:avLst/>
          </a:prstGeom>
        </p:spPr>
      </p:pic>
      <p:pic>
        <p:nvPicPr>
          <p:cNvPr id="18" name="Рисунок 17" descr="Закрыть">
            <a:extLst>
              <a:ext uri="{FF2B5EF4-FFF2-40B4-BE49-F238E27FC236}">
                <a16:creationId xmlns:a16="http://schemas.microsoft.com/office/drawing/2014/main" xmlns="" id="{F003714D-C2E9-FA4F-8710-48101EE935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8546596" y="5047976"/>
            <a:ext cx="225994" cy="225994"/>
          </a:xfrm>
          <a:prstGeom prst="rect">
            <a:avLst/>
          </a:prstGeom>
        </p:spPr>
      </p:pic>
      <p:pic>
        <p:nvPicPr>
          <p:cNvPr id="19" name="Рисунок 18" descr="Закрыть">
            <a:extLst>
              <a:ext uri="{FF2B5EF4-FFF2-40B4-BE49-F238E27FC236}">
                <a16:creationId xmlns:a16="http://schemas.microsoft.com/office/drawing/2014/main" xmlns="" id="{1C035A12-1286-694A-810A-509B31F501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7300828" y="5078798"/>
            <a:ext cx="225994" cy="225994"/>
          </a:xfrm>
          <a:prstGeom prst="rect">
            <a:avLst/>
          </a:prstGeom>
        </p:spPr>
      </p:pic>
      <p:pic>
        <p:nvPicPr>
          <p:cNvPr id="20" name="Рисунок 19" descr="Закрыть">
            <a:extLst>
              <a:ext uri="{FF2B5EF4-FFF2-40B4-BE49-F238E27FC236}">
                <a16:creationId xmlns:a16="http://schemas.microsoft.com/office/drawing/2014/main" xmlns="" id="{52316912-BAC5-6B41-A7BB-D563D778F1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6053256" y="5047976"/>
            <a:ext cx="225994" cy="225994"/>
          </a:xfrm>
          <a:prstGeom prst="rect">
            <a:avLst/>
          </a:prstGeom>
        </p:spPr>
      </p:pic>
      <p:pic>
        <p:nvPicPr>
          <p:cNvPr id="22" name="Рисунок 21" descr="Закрыть">
            <a:extLst>
              <a:ext uri="{FF2B5EF4-FFF2-40B4-BE49-F238E27FC236}">
                <a16:creationId xmlns:a16="http://schemas.microsoft.com/office/drawing/2014/main" xmlns="" id="{A7EDBB06-AF08-C448-A75D-2D7942A7C7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4903016" y="5072321"/>
            <a:ext cx="225994" cy="225994"/>
          </a:xfrm>
          <a:prstGeom prst="rect">
            <a:avLst/>
          </a:prstGeom>
        </p:spPr>
      </p:pic>
      <p:pic>
        <p:nvPicPr>
          <p:cNvPr id="23" name="Рисунок 22" descr="Закрыть">
            <a:extLst>
              <a:ext uri="{FF2B5EF4-FFF2-40B4-BE49-F238E27FC236}">
                <a16:creationId xmlns:a16="http://schemas.microsoft.com/office/drawing/2014/main" xmlns="" id="{985E650F-4213-394C-8F42-F5834F7B15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8546596" y="5480496"/>
            <a:ext cx="225994" cy="225994"/>
          </a:xfrm>
          <a:prstGeom prst="rect">
            <a:avLst/>
          </a:prstGeom>
        </p:spPr>
      </p:pic>
      <p:pic>
        <p:nvPicPr>
          <p:cNvPr id="25" name="Рисунок 24" descr="Закрыть">
            <a:extLst>
              <a:ext uri="{FF2B5EF4-FFF2-40B4-BE49-F238E27FC236}">
                <a16:creationId xmlns:a16="http://schemas.microsoft.com/office/drawing/2014/main" xmlns="" id="{1AD5A39D-E95C-EB4B-897A-9CC7D515B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7300828" y="5470222"/>
            <a:ext cx="225994" cy="225994"/>
          </a:xfrm>
          <a:prstGeom prst="rect">
            <a:avLst/>
          </a:prstGeom>
        </p:spPr>
      </p:pic>
      <p:pic>
        <p:nvPicPr>
          <p:cNvPr id="26" name="Рисунок 25" descr="Закрыть">
            <a:extLst>
              <a:ext uri="{FF2B5EF4-FFF2-40B4-BE49-F238E27FC236}">
                <a16:creationId xmlns:a16="http://schemas.microsoft.com/office/drawing/2014/main" xmlns="" id="{9C6941B4-EFBF-7445-B542-48DF0D66AE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6053256" y="5480496"/>
            <a:ext cx="225994" cy="225994"/>
          </a:xfrm>
          <a:prstGeom prst="rect">
            <a:avLst/>
          </a:prstGeom>
        </p:spPr>
      </p:pic>
      <p:pic>
        <p:nvPicPr>
          <p:cNvPr id="28" name="Рисунок 27" descr="Закрыть">
            <a:extLst>
              <a:ext uri="{FF2B5EF4-FFF2-40B4-BE49-F238E27FC236}">
                <a16:creationId xmlns:a16="http://schemas.microsoft.com/office/drawing/2014/main" xmlns="" id="{022DAEEF-E546-CA4C-9899-29DD157553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4903016" y="5453471"/>
            <a:ext cx="225994" cy="225994"/>
          </a:xfrm>
          <a:prstGeom prst="rect">
            <a:avLst/>
          </a:prstGeom>
        </p:spPr>
      </p:pic>
      <p:pic>
        <p:nvPicPr>
          <p:cNvPr id="29" name="Рисунок 28" descr="Закрыть">
            <a:extLst>
              <a:ext uri="{FF2B5EF4-FFF2-40B4-BE49-F238E27FC236}">
                <a16:creationId xmlns:a16="http://schemas.microsoft.com/office/drawing/2014/main" xmlns="" id="{838717F4-6F6E-6E41-84FF-9F912EEF58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8546596" y="5815684"/>
            <a:ext cx="225994" cy="225994"/>
          </a:xfrm>
          <a:prstGeom prst="rect">
            <a:avLst/>
          </a:prstGeom>
        </p:spPr>
      </p:pic>
      <p:pic>
        <p:nvPicPr>
          <p:cNvPr id="30" name="Рисунок 29" descr="Закрыть">
            <a:extLst>
              <a:ext uri="{FF2B5EF4-FFF2-40B4-BE49-F238E27FC236}">
                <a16:creationId xmlns:a16="http://schemas.microsoft.com/office/drawing/2014/main" xmlns="" id="{92F401F6-AD20-4B4D-BD6E-A9DFA679D8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7300828" y="5815684"/>
            <a:ext cx="225994" cy="225994"/>
          </a:xfrm>
          <a:prstGeom prst="rect">
            <a:avLst/>
          </a:prstGeom>
        </p:spPr>
      </p:pic>
      <p:pic>
        <p:nvPicPr>
          <p:cNvPr id="31" name="Рисунок 30" descr="Закрыть">
            <a:extLst>
              <a:ext uri="{FF2B5EF4-FFF2-40B4-BE49-F238E27FC236}">
                <a16:creationId xmlns:a16="http://schemas.microsoft.com/office/drawing/2014/main" xmlns="" id="{086DDC96-DFA0-1248-8BA3-EEF6721E04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6053256" y="5815684"/>
            <a:ext cx="225994" cy="225994"/>
          </a:xfrm>
          <a:prstGeom prst="rect">
            <a:avLst/>
          </a:prstGeom>
        </p:spPr>
      </p:pic>
      <p:pic>
        <p:nvPicPr>
          <p:cNvPr id="32" name="Рисунок 31" descr="Закрыть">
            <a:extLst>
              <a:ext uri="{FF2B5EF4-FFF2-40B4-BE49-F238E27FC236}">
                <a16:creationId xmlns:a16="http://schemas.microsoft.com/office/drawing/2014/main" xmlns="" id="{000D858F-B296-534E-8B9B-E3617E5CEC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4903016" y="5840029"/>
            <a:ext cx="225994" cy="225994"/>
          </a:xfrm>
          <a:prstGeom prst="rect">
            <a:avLst/>
          </a:prstGeom>
        </p:spPr>
      </p:pic>
      <p:pic>
        <p:nvPicPr>
          <p:cNvPr id="33" name="Рисунок 32" descr="Закрыть">
            <a:extLst>
              <a:ext uri="{FF2B5EF4-FFF2-40B4-BE49-F238E27FC236}">
                <a16:creationId xmlns:a16="http://schemas.microsoft.com/office/drawing/2014/main" xmlns="" id="{A00DB286-4C79-9148-A993-1BCBB96C61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9734749" y="5480496"/>
            <a:ext cx="225994" cy="225994"/>
          </a:xfrm>
          <a:prstGeom prst="rect">
            <a:avLst/>
          </a:prstGeom>
        </p:spPr>
      </p:pic>
      <p:pic>
        <p:nvPicPr>
          <p:cNvPr id="34" name="Рисунок 33" descr="Закрыть">
            <a:extLst>
              <a:ext uri="{FF2B5EF4-FFF2-40B4-BE49-F238E27FC236}">
                <a16:creationId xmlns:a16="http://schemas.microsoft.com/office/drawing/2014/main" xmlns="" id="{97631DE2-8DEB-7D45-870C-D331CE09D9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9734749" y="5815684"/>
            <a:ext cx="225994" cy="225994"/>
          </a:xfrm>
          <a:prstGeom prst="rect">
            <a:avLst/>
          </a:prstGeom>
        </p:spPr>
      </p:pic>
      <p:pic>
        <p:nvPicPr>
          <p:cNvPr id="35" name="Рисунок 34" descr="Закрыть">
            <a:extLst>
              <a:ext uri="{FF2B5EF4-FFF2-40B4-BE49-F238E27FC236}">
                <a16:creationId xmlns:a16="http://schemas.microsoft.com/office/drawing/2014/main" xmlns="" id="{FCB2C1E6-7DB5-A641-89E1-15CAB9ABEA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4903016" y="4222965"/>
            <a:ext cx="225994" cy="225994"/>
          </a:xfrm>
          <a:prstGeom prst="rect">
            <a:avLst/>
          </a:prstGeom>
        </p:spPr>
      </p:pic>
      <p:pic>
        <p:nvPicPr>
          <p:cNvPr id="36" name="Рисунок 35" descr="Закрыть">
            <a:extLst>
              <a:ext uri="{FF2B5EF4-FFF2-40B4-BE49-F238E27FC236}">
                <a16:creationId xmlns:a16="http://schemas.microsoft.com/office/drawing/2014/main" xmlns="" id="{8FBE8A2C-90DD-3F43-8CF6-AC9A5A034F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4903016" y="2843227"/>
            <a:ext cx="225994" cy="225994"/>
          </a:xfrm>
          <a:prstGeom prst="rect">
            <a:avLst/>
          </a:prstGeom>
        </p:spPr>
      </p:pic>
      <p:pic>
        <p:nvPicPr>
          <p:cNvPr id="39" name="Рисунок 38" descr="Закрыть">
            <a:extLst>
              <a:ext uri="{FF2B5EF4-FFF2-40B4-BE49-F238E27FC236}">
                <a16:creationId xmlns:a16="http://schemas.microsoft.com/office/drawing/2014/main" xmlns="" id="{58F173DD-E1B8-DC42-A9D3-EA79A17353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4903016" y="2418339"/>
            <a:ext cx="225994" cy="225994"/>
          </a:xfrm>
          <a:prstGeom prst="rect">
            <a:avLst/>
          </a:prstGeom>
        </p:spPr>
      </p:pic>
      <p:pic>
        <p:nvPicPr>
          <p:cNvPr id="40" name="Рисунок 39" descr="Закрыть">
            <a:extLst>
              <a:ext uri="{FF2B5EF4-FFF2-40B4-BE49-F238E27FC236}">
                <a16:creationId xmlns:a16="http://schemas.microsoft.com/office/drawing/2014/main" xmlns="" id="{321501F5-BD43-BF44-84A0-E551961961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6059505" y="2874049"/>
            <a:ext cx="225994" cy="225994"/>
          </a:xfrm>
          <a:prstGeom prst="rect">
            <a:avLst/>
          </a:prstGeom>
        </p:spPr>
      </p:pic>
      <p:pic>
        <p:nvPicPr>
          <p:cNvPr id="41" name="Рисунок 40" descr="Закрыть">
            <a:extLst>
              <a:ext uri="{FF2B5EF4-FFF2-40B4-BE49-F238E27FC236}">
                <a16:creationId xmlns:a16="http://schemas.microsoft.com/office/drawing/2014/main" xmlns="" id="{C98BA792-46C9-E74D-8DFE-D10372BF1F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9753494" y="4217112"/>
            <a:ext cx="225994" cy="225994"/>
          </a:xfrm>
          <a:prstGeom prst="rect">
            <a:avLst/>
          </a:prstGeom>
        </p:spPr>
      </p:pic>
      <p:pic>
        <p:nvPicPr>
          <p:cNvPr id="42" name="Рисунок 41" descr="Закрыть">
            <a:extLst>
              <a:ext uri="{FF2B5EF4-FFF2-40B4-BE49-F238E27FC236}">
                <a16:creationId xmlns:a16="http://schemas.microsoft.com/office/drawing/2014/main" xmlns="" id="{6EFAB681-3C25-234A-A1AF-15A876512A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1006892" y="4217112"/>
            <a:ext cx="225994" cy="225994"/>
          </a:xfrm>
          <a:prstGeom prst="rect">
            <a:avLst/>
          </a:prstGeom>
        </p:spPr>
      </p:pic>
      <p:sp>
        <p:nvSpPr>
          <p:cNvPr id="52" name="Freeform 6">
            <a:extLst>
              <a:ext uri="{FF2B5EF4-FFF2-40B4-BE49-F238E27FC236}">
                <a16:creationId xmlns:a16="http://schemas.microsoft.com/office/drawing/2014/main" xmlns="" id="{50B955DF-2254-8142-A168-CDA25E0ABF01}"/>
              </a:ext>
            </a:extLst>
          </p:cNvPr>
          <p:cNvSpPr>
            <a:spLocks/>
          </p:cNvSpPr>
          <p:nvPr/>
        </p:nvSpPr>
        <p:spPr bwMode="auto">
          <a:xfrm>
            <a:off x="6084788" y="1997749"/>
            <a:ext cx="221168" cy="220626"/>
          </a:xfrm>
          <a:custGeom>
            <a:avLst/>
            <a:gdLst>
              <a:gd name="T0" fmla="*/ 917 w 1026"/>
              <a:gd name="T1" fmla="*/ 23 h 698"/>
              <a:gd name="T2" fmla="*/ 388 w 1026"/>
              <a:gd name="T3" fmla="*/ 553 h 698"/>
              <a:gd name="T4" fmla="*/ 109 w 1026"/>
              <a:gd name="T5" fmla="*/ 274 h 698"/>
              <a:gd name="T6" fmla="*/ 24 w 1026"/>
              <a:gd name="T7" fmla="*/ 274 h 698"/>
              <a:gd name="T8" fmla="*/ 24 w 1026"/>
              <a:gd name="T9" fmla="*/ 359 h 698"/>
              <a:gd name="T10" fmla="*/ 345 w 1026"/>
              <a:gd name="T11" fmla="*/ 681 h 698"/>
              <a:gd name="T12" fmla="*/ 388 w 1026"/>
              <a:gd name="T13" fmla="*/ 698 h 698"/>
              <a:gd name="T14" fmla="*/ 430 w 1026"/>
              <a:gd name="T15" fmla="*/ 681 h 698"/>
              <a:gd name="T16" fmla="*/ 1002 w 1026"/>
              <a:gd name="T17" fmla="*/ 108 h 698"/>
              <a:gd name="T18" fmla="*/ 1002 w 1026"/>
              <a:gd name="T19" fmla="*/ 23 h 698"/>
              <a:gd name="T20" fmla="*/ 917 w 1026"/>
              <a:gd name="T21" fmla="*/ 23 h 6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026" h="698">
                <a:moveTo>
                  <a:pt x="917" y="23"/>
                </a:moveTo>
                <a:cubicBezTo>
                  <a:pt x="388" y="553"/>
                  <a:pt x="388" y="553"/>
                  <a:pt x="388" y="553"/>
                </a:cubicBezTo>
                <a:cubicBezTo>
                  <a:pt x="109" y="274"/>
                  <a:pt x="109" y="274"/>
                  <a:pt x="109" y="274"/>
                </a:cubicBezTo>
                <a:cubicBezTo>
                  <a:pt x="85" y="251"/>
                  <a:pt x="47" y="251"/>
                  <a:pt x="24" y="274"/>
                </a:cubicBezTo>
                <a:cubicBezTo>
                  <a:pt x="0" y="298"/>
                  <a:pt x="0" y="336"/>
                  <a:pt x="24" y="359"/>
                </a:cubicBezTo>
                <a:cubicBezTo>
                  <a:pt x="345" y="681"/>
                  <a:pt x="345" y="681"/>
                  <a:pt x="345" y="681"/>
                </a:cubicBezTo>
                <a:cubicBezTo>
                  <a:pt x="357" y="692"/>
                  <a:pt x="372" y="698"/>
                  <a:pt x="388" y="698"/>
                </a:cubicBezTo>
                <a:cubicBezTo>
                  <a:pt x="403" y="698"/>
                  <a:pt x="418" y="692"/>
                  <a:pt x="430" y="681"/>
                </a:cubicBezTo>
                <a:cubicBezTo>
                  <a:pt x="1002" y="108"/>
                  <a:pt x="1002" y="108"/>
                  <a:pt x="1002" y="108"/>
                </a:cubicBezTo>
                <a:cubicBezTo>
                  <a:pt x="1026" y="85"/>
                  <a:pt x="1026" y="47"/>
                  <a:pt x="1002" y="23"/>
                </a:cubicBezTo>
                <a:cubicBezTo>
                  <a:pt x="979" y="0"/>
                  <a:pt x="941" y="0"/>
                  <a:pt x="917" y="23"/>
                </a:cubicBezTo>
                <a:close/>
              </a:path>
            </a:pathLst>
          </a:custGeom>
          <a:solidFill>
            <a:srgbClr val="00996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200"/>
          </a:p>
        </p:txBody>
      </p:sp>
      <p:sp>
        <p:nvSpPr>
          <p:cNvPr id="53" name="Freeform 6">
            <a:extLst>
              <a:ext uri="{FF2B5EF4-FFF2-40B4-BE49-F238E27FC236}">
                <a16:creationId xmlns:a16="http://schemas.microsoft.com/office/drawing/2014/main" xmlns="" id="{52D5D51D-4EDA-E54E-9C4F-E7FD49EA3984}"/>
              </a:ext>
            </a:extLst>
          </p:cNvPr>
          <p:cNvSpPr>
            <a:spLocks/>
          </p:cNvSpPr>
          <p:nvPr/>
        </p:nvSpPr>
        <p:spPr bwMode="auto">
          <a:xfrm>
            <a:off x="6084788" y="2363099"/>
            <a:ext cx="221168" cy="220626"/>
          </a:xfrm>
          <a:custGeom>
            <a:avLst/>
            <a:gdLst>
              <a:gd name="T0" fmla="*/ 917 w 1026"/>
              <a:gd name="T1" fmla="*/ 23 h 698"/>
              <a:gd name="T2" fmla="*/ 388 w 1026"/>
              <a:gd name="T3" fmla="*/ 553 h 698"/>
              <a:gd name="T4" fmla="*/ 109 w 1026"/>
              <a:gd name="T5" fmla="*/ 274 h 698"/>
              <a:gd name="T6" fmla="*/ 24 w 1026"/>
              <a:gd name="T7" fmla="*/ 274 h 698"/>
              <a:gd name="T8" fmla="*/ 24 w 1026"/>
              <a:gd name="T9" fmla="*/ 359 h 698"/>
              <a:gd name="T10" fmla="*/ 345 w 1026"/>
              <a:gd name="T11" fmla="*/ 681 h 698"/>
              <a:gd name="T12" fmla="*/ 388 w 1026"/>
              <a:gd name="T13" fmla="*/ 698 h 698"/>
              <a:gd name="T14" fmla="*/ 430 w 1026"/>
              <a:gd name="T15" fmla="*/ 681 h 698"/>
              <a:gd name="T16" fmla="*/ 1002 w 1026"/>
              <a:gd name="T17" fmla="*/ 108 h 698"/>
              <a:gd name="T18" fmla="*/ 1002 w 1026"/>
              <a:gd name="T19" fmla="*/ 23 h 698"/>
              <a:gd name="T20" fmla="*/ 917 w 1026"/>
              <a:gd name="T21" fmla="*/ 23 h 6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026" h="698">
                <a:moveTo>
                  <a:pt x="917" y="23"/>
                </a:moveTo>
                <a:cubicBezTo>
                  <a:pt x="388" y="553"/>
                  <a:pt x="388" y="553"/>
                  <a:pt x="388" y="553"/>
                </a:cubicBezTo>
                <a:cubicBezTo>
                  <a:pt x="109" y="274"/>
                  <a:pt x="109" y="274"/>
                  <a:pt x="109" y="274"/>
                </a:cubicBezTo>
                <a:cubicBezTo>
                  <a:pt x="85" y="251"/>
                  <a:pt x="47" y="251"/>
                  <a:pt x="24" y="274"/>
                </a:cubicBezTo>
                <a:cubicBezTo>
                  <a:pt x="0" y="298"/>
                  <a:pt x="0" y="336"/>
                  <a:pt x="24" y="359"/>
                </a:cubicBezTo>
                <a:cubicBezTo>
                  <a:pt x="345" y="681"/>
                  <a:pt x="345" y="681"/>
                  <a:pt x="345" y="681"/>
                </a:cubicBezTo>
                <a:cubicBezTo>
                  <a:pt x="357" y="692"/>
                  <a:pt x="372" y="698"/>
                  <a:pt x="388" y="698"/>
                </a:cubicBezTo>
                <a:cubicBezTo>
                  <a:pt x="403" y="698"/>
                  <a:pt x="418" y="692"/>
                  <a:pt x="430" y="681"/>
                </a:cubicBezTo>
                <a:cubicBezTo>
                  <a:pt x="1002" y="108"/>
                  <a:pt x="1002" y="108"/>
                  <a:pt x="1002" y="108"/>
                </a:cubicBezTo>
                <a:cubicBezTo>
                  <a:pt x="1026" y="85"/>
                  <a:pt x="1026" y="47"/>
                  <a:pt x="1002" y="23"/>
                </a:cubicBezTo>
                <a:cubicBezTo>
                  <a:pt x="979" y="0"/>
                  <a:pt x="941" y="0"/>
                  <a:pt x="917" y="23"/>
                </a:cubicBezTo>
                <a:close/>
              </a:path>
            </a:pathLst>
          </a:custGeom>
          <a:solidFill>
            <a:srgbClr val="00996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200"/>
          </a:p>
        </p:txBody>
      </p:sp>
      <p:sp>
        <p:nvSpPr>
          <p:cNvPr id="54" name="Freeform 6">
            <a:extLst>
              <a:ext uri="{FF2B5EF4-FFF2-40B4-BE49-F238E27FC236}">
                <a16:creationId xmlns:a16="http://schemas.microsoft.com/office/drawing/2014/main" xmlns="" id="{DBC34F3A-9EE9-834F-A5C7-24A37345C36C}"/>
              </a:ext>
            </a:extLst>
          </p:cNvPr>
          <p:cNvSpPr>
            <a:spLocks/>
          </p:cNvSpPr>
          <p:nvPr/>
        </p:nvSpPr>
        <p:spPr bwMode="auto">
          <a:xfrm>
            <a:off x="7315495" y="1988021"/>
            <a:ext cx="221168" cy="220626"/>
          </a:xfrm>
          <a:custGeom>
            <a:avLst/>
            <a:gdLst>
              <a:gd name="T0" fmla="*/ 917 w 1026"/>
              <a:gd name="T1" fmla="*/ 23 h 698"/>
              <a:gd name="T2" fmla="*/ 388 w 1026"/>
              <a:gd name="T3" fmla="*/ 553 h 698"/>
              <a:gd name="T4" fmla="*/ 109 w 1026"/>
              <a:gd name="T5" fmla="*/ 274 h 698"/>
              <a:gd name="T6" fmla="*/ 24 w 1026"/>
              <a:gd name="T7" fmla="*/ 274 h 698"/>
              <a:gd name="T8" fmla="*/ 24 w 1026"/>
              <a:gd name="T9" fmla="*/ 359 h 698"/>
              <a:gd name="T10" fmla="*/ 345 w 1026"/>
              <a:gd name="T11" fmla="*/ 681 h 698"/>
              <a:gd name="T12" fmla="*/ 388 w 1026"/>
              <a:gd name="T13" fmla="*/ 698 h 698"/>
              <a:gd name="T14" fmla="*/ 430 w 1026"/>
              <a:gd name="T15" fmla="*/ 681 h 698"/>
              <a:gd name="T16" fmla="*/ 1002 w 1026"/>
              <a:gd name="T17" fmla="*/ 108 h 698"/>
              <a:gd name="T18" fmla="*/ 1002 w 1026"/>
              <a:gd name="T19" fmla="*/ 23 h 698"/>
              <a:gd name="T20" fmla="*/ 917 w 1026"/>
              <a:gd name="T21" fmla="*/ 23 h 6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026" h="698">
                <a:moveTo>
                  <a:pt x="917" y="23"/>
                </a:moveTo>
                <a:cubicBezTo>
                  <a:pt x="388" y="553"/>
                  <a:pt x="388" y="553"/>
                  <a:pt x="388" y="553"/>
                </a:cubicBezTo>
                <a:cubicBezTo>
                  <a:pt x="109" y="274"/>
                  <a:pt x="109" y="274"/>
                  <a:pt x="109" y="274"/>
                </a:cubicBezTo>
                <a:cubicBezTo>
                  <a:pt x="85" y="251"/>
                  <a:pt x="47" y="251"/>
                  <a:pt x="24" y="274"/>
                </a:cubicBezTo>
                <a:cubicBezTo>
                  <a:pt x="0" y="298"/>
                  <a:pt x="0" y="336"/>
                  <a:pt x="24" y="359"/>
                </a:cubicBezTo>
                <a:cubicBezTo>
                  <a:pt x="345" y="681"/>
                  <a:pt x="345" y="681"/>
                  <a:pt x="345" y="681"/>
                </a:cubicBezTo>
                <a:cubicBezTo>
                  <a:pt x="357" y="692"/>
                  <a:pt x="372" y="698"/>
                  <a:pt x="388" y="698"/>
                </a:cubicBezTo>
                <a:cubicBezTo>
                  <a:pt x="403" y="698"/>
                  <a:pt x="418" y="692"/>
                  <a:pt x="430" y="681"/>
                </a:cubicBezTo>
                <a:cubicBezTo>
                  <a:pt x="1002" y="108"/>
                  <a:pt x="1002" y="108"/>
                  <a:pt x="1002" y="108"/>
                </a:cubicBezTo>
                <a:cubicBezTo>
                  <a:pt x="1026" y="85"/>
                  <a:pt x="1026" y="47"/>
                  <a:pt x="1002" y="23"/>
                </a:cubicBezTo>
                <a:cubicBezTo>
                  <a:pt x="979" y="0"/>
                  <a:pt x="941" y="0"/>
                  <a:pt x="917" y="23"/>
                </a:cubicBezTo>
                <a:close/>
              </a:path>
            </a:pathLst>
          </a:custGeom>
          <a:solidFill>
            <a:srgbClr val="00996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200"/>
          </a:p>
        </p:txBody>
      </p:sp>
      <p:sp>
        <p:nvSpPr>
          <p:cNvPr id="55" name="Freeform 6">
            <a:extLst>
              <a:ext uri="{FF2B5EF4-FFF2-40B4-BE49-F238E27FC236}">
                <a16:creationId xmlns:a16="http://schemas.microsoft.com/office/drawing/2014/main" xmlns="" id="{5B4338F6-4C4D-0B45-BA75-4B126633A3D1}"/>
              </a:ext>
            </a:extLst>
          </p:cNvPr>
          <p:cNvSpPr>
            <a:spLocks/>
          </p:cNvSpPr>
          <p:nvPr/>
        </p:nvSpPr>
        <p:spPr bwMode="auto">
          <a:xfrm>
            <a:off x="7315495" y="2382555"/>
            <a:ext cx="221168" cy="220626"/>
          </a:xfrm>
          <a:custGeom>
            <a:avLst/>
            <a:gdLst>
              <a:gd name="T0" fmla="*/ 917 w 1026"/>
              <a:gd name="T1" fmla="*/ 23 h 698"/>
              <a:gd name="T2" fmla="*/ 388 w 1026"/>
              <a:gd name="T3" fmla="*/ 553 h 698"/>
              <a:gd name="T4" fmla="*/ 109 w 1026"/>
              <a:gd name="T5" fmla="*/ 274 h 698"/>
              <a:gd name="T6" fmla="*/ 24 w 1026"/>
              <a:gd name="T7" fmla="*/ 274 h 698"/>
              <a:gd name="T8" fmla="*/ 24 w 1026"/>
              <a:gd name="T9" fmla="*/ 359 h 698"/>
              <a:gd name="T10" fmla="*/ 345 w 1026"/>
              <a:gd name="T11" fmla="*/ 681 h 698"/>
              <a:gd name="T12" fmla="*/ 388 w 1026"/>
              <a:gd name="T13" fmla="*/ 698 h 698"/>
              <a:gd name="T14" fmla="*/ 430 w 1026"/>
              <a:gd name="T15" fmla="*/ 681 h 698"/>
              <a:gd name="T16" fmla="*/ 1002 w 1026"/>
              <a:gd name="T17" fmla="*/ 108 h 698"/>
              <a:gd name="T18" fmla="*/ 1002 w 1026"/>
              <a:gd name="T19" fmla="*/ 23 h 698"/>
              <a:gd name="T20" fmla="*/ 917 w 1026"/>
              <a:gd name="T21" fmla="*/ 23 h 6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026" h="698">
                <a:moveTo>
                  <a:pt x="917" y="23"/>
                </a:moveTo>
                <a:cubicBezTo>
                  <a:pt x="388" y="553"/>
                  <a:pt x="388" y="553"/>
                  <a:pt x="388" y="553"/>
                </a:cubicBezTo>
                <a:cubicBezTo>
                  <a:pt x="109" y="274"/>
                  <a:pt x="109" y="274"/>
                  <a:pt x="109" y="274"/>
                </a:cubicBezTo>
                <a:cubicBezTo>
                  <a:pt x="85" y="251"/>
                  <a:pt x="47" y="251"/>
                  <a:pt x="24" y="274"/>
                </a:cubicBezTo>
                <a:cubicBezTo>
                  <a:pt x="0" y="298"/>
                  <a:pt x="0" y="336"/>
                  <a:pt x="24" y="359"/>
                </a:cubicBezTo>
                <a:cubicBezTo>
                  <a:pt x="345" y="681"/>
                  <a:pt x="345" y="681"/>
                  <a:pt x="345" y="681"/>
                </a:cubicBezTo>
                <a:cubicBezTo>
                  <a:pt x="357" y="692"/>
                  <a:pt x="372" y="698"/>
                  <a:pt x="388" y="698"/>
                </a:cubicBezTo>
                <a:cubicBezTo>
                  <a:pt x="403" y="698"/>
                  <a:pt x="418" y="692"/>
                  <a:pt x="430" y="681"/>
                </a:cubicBezTo>
                <a:cubicBezTo>
                  <a:pt x="1002" y="108"/>
                  <a:pt x="1002" y="108"/>
                  <a:pt x="1002" y="108"/>
                </a:cubicBezTo>
                <a:cubicBezTo>
                  <a:pt x="1026" y="85"/>
                  <a:pt x="1026" y="47"/>
                  <a:pt x="1002" y="23"/>
                </a:cubicBezTo>
                <a:cubicBezTo>
                  <a:pt x="979" y="0"/>
                  <a:pt x="941" y="0"/>
                  <a:pt x="917" y="23"/>
                </a:cubicBezTo>
                <a:close/>
              </a:path>
            </a:pathLst>
          </a:custGeom>
          <a:solidFill>
            <a:srgbClr val="00996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200"/>
          </a:p>
        </p:txBody>
      </p:sp>
      <p:sp>
        <p:nvSpPr>
          <p:cNvPr id="56" name="Freeform 6">
            <a:extLst>
              <a:ext uri="{FF2B5EF4-FFF2-40B4-BE49-F238E27FC236}">
                <a16:creationId xmlns:a16="http://schemas.microsoft.com/office/drawing/2014/main" xmlns="" id="{FC113E9C-CB2D-824A-8913-0521B6B1DF72}"/>
              </a:ext>
            </a:extLst>
          </p:cNvPr>
          <p:cNvSpPr>
            <a:spLocks/>
          </p:cNvSpPr>
          <p:nvPr/>
        </p:nvSpPr>
        <p:spPr bwMode="auto">
          <a:xfrm>
            <a:off x="8523341" y="2007477"/>
            <a:ext cx="221168" cy="220626"/>
          </a:xfrm>
          <a:custGeom>
            <a:avLst/>
            <a:gdLst>
              <a:gd name="T0" fmla="*/ 917 w 1026"/>
              <a:gd name="T1" fmla="*/ 23 h 698"/>
              <a:gd name="T2" fmla="*/ 388 w 1026"/>
              <a:gd name="T3" fmla="*/ 553 h 698"/>
              <a:gd name="T4" fmla="*/ 109 w 1026"/>
              <a:gd name="T5" fmla="*/ 274 h 698"/>
              <a:gd name="T6" fmla="*/ 24 w 1026"/>
              <a:gd name="T7" fmla="*/ 274 h 698"/>
              <a:gd name="T8" fmla="*/ 24 w 1026"/>
              <a:gd name="T9" fmla="*/ 359 h 698"/>
              <a:gd name="T10" fmla="*/ 345 w 1026"/>
              <a:gd name="T11" fmla="*/ 681 h 698"/>
              <a:gd name="T12" fmla="*/ 388 w 1026"/>
              <a:gd name="T13" fmla="*/ 698 h 698"/>
              <a:gd name="T14" fmla="*/ 430 w 1026"/>
              <a:gd name="T15" fmla="*/ 681 h 698"/>
              <a:gd name="T16" fmla="*/ 1002 w 1026"/>
              <a:gd name="T17" fmla="*/ 108 h 698"/>
              <a:gd name="T18" fmla="*/ 1002 w 1026"/>
              <a:gd name="T19" fmla="*/ 23 h 698"/>
              <a:gd name="T20" fmla="*/ 917 w 1026"/>
              <a:gd name="T21" fmla="*/ 23 h 6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026" h="698">
                <a:moveTo>
                  <a:pt x="917" y="23"/>
                </a:moveTo>
                <a:cubicBezTo>
                  <a:pt x="388" y="553"/>
                  <a:pt x="388" y="553"/>
                  <a:pt x="388" y="553"/>
                </a:cubicBezTo>
                <a:cubicBezTo>
                  <a:pt x="109" y="274"/>
                  <a:pt x="109" y="274"/>
                  <a:pt x="109" y="274"/>
                </a:cubicBezTo>
                <a:cubicBezTo>
                  <a:pt x="85" y="251"/>
                  <a:pt x="47" y="251"/>
                  <a:pt x="24" y="274"/>
                </a:cubicBezTo>
                <a:cubicBezTo>
                  <a:pt x="0" y="298"/>
                  <a:pt x="0" y="336"/>
                  <a:pt x="24" y="359"/>
                </a:cubicBezTo>
                <a:cubicBezTo>
                  <a:pt x="345" y="681"/>
                  <a:pt x="345" y="681"/>
                  <a:pt x="345" y="681"/>
                </a:cubicBezTo>
                <a:cubicBezTo>
                  <a:pt x="357" y="692"/>
                  <a:pt x="372" y="698"/>
                  <a:pt x="388" y="698"/>
                </a:cubicBezTo>
                <a:cubicBezTo>
                  <a:pt x="403" y="698"/>
                  <a:pt x="418" y="692"/>
                  <a:pt x="430" y="681"/>
                </a:cubicBezTo>
                <a:cubicBezTo>
                  <a:pt x="1002" y="108"/>
                  <a:pt x="1002" y="108"/>
                  <a:pt x="1002" y="108"/>
                </a:cubicBezTo>
                <a:cubicBezTo>
                  <a:pt x="1026" y="85"/>
                  <a:pt x="1026" y="47"/>
                  <a:pt x="1002" y="23"/>
                </a:cubicBezTo>
                <a:cubicBezTo>
                  <a:pt x="979" y="0"/>
                  <a:pt x="941" y="0"/>
                  <a:pt x="917" y="23"/>
                </a:cubicBezTo>
                <a:close/>
              </a:path>
            </a:pathLst>
          </a:custGeom>
          <a:solidFill>
            <a:srgbClr val="00996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200"/>
          </a:p>
        </p:txBody>
      </p:sp>
      <p:sp>
        <p:nvSpPr>
          <p:cNvPr id="57" name="Freeform 6">
            <a:extLst>
              <a:ext uri="{FF2B5EF4-FFF2-40B4-BE49-F238E27FC236}">
                <a16:creationId xmlns:a16="http://schemas.microsoft.com/office/drawing/2014/main" xmlns="" id="{65E03C6F-4679-2046-9D3A-152FC107D9AF}"/>
              </a:ext>
            </a:extLst>
          </p:cNvPr>
          <p:cNvSpPr>
            <a:spLocks/>
          </p:cNvSpPr>
          <p:nvPr/>
        </p:nvSpPr>
        <p:spPr bwMode="auto">
          <a:xfrm>
            <a:off x="8523341" y="2390099"/>
            <a:ext cx="221168" cy="220626"/>
          </a:xfrm>
          <a:custGeom>
            <a:avLst/>
            <a:gdLst>
              <a:gd name="T0" fmla="*/ 917 w 1026"/>
              <a:gd name="T1" fmla="*/ 23 h 698"/>
              <a:gd name="T2" fmla="*/ 388 w 1026"/>
              <a:gd name="T3" fmla="*/ 553 h 698"/>
              <a:gd name="T4" fmla="*/ 109 w 1026"/>
              <a:gd name="T5" fmla="*/ 274 h 698"/>
              <a:gd name="T6" fmla="*/ 24 w 1026"/>
              <a:gd name="T7" fmla="*/ 274 h 698"/>
              <a:gd name="T8" fmla="*/ 24 w 1026"/>
              <a:gd name="T9" fmla="*/ 359 h 698"/>
              <a:gd name="T10" fmla="*/ 345 w 1026"/>
              <a:gd name="T11" fmla="*/ 681 h 698"/>
              <a:gd name="T12" fmla="*/ 388 w 1026"/>
              <a:gd name="T13" fmla="*/ 698 h 698"/>
              <a:gd name="T14" fmla="*/ 430 w 1026"/>
              <a:gd name="T15" fmla="*/ 681 h 698"/>
              <a:gd name="T16" fmla="*/ 1002 w 1026"/>
              <a:gd name="T17" fmla="*/ 108 h 698"/>
              <a:gd name="T18" fmla="*/ 1002 w 1026"/>
              <a:gd name="T19" fmla="*/ 23 h 698"/>
              <a:gd name="T20" fmla="*/ 917 w 1026"/>
              <a:gd name="T21" fmla="*/ 23 h 6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026" h="698">
                <a:moveTo>
                  <a:pt x="917" y="23"/>
                </a:moveTo>
                <a:cubicBezTo>
                  <a:pt x="388" y="553"/>
                  <a:pt x="388" y="553"/>
                  <a:pt x="388" y="553"/>
                </a:cubicBezTo>
                <a:cubicBezTo>
                  <a:pt x="109" y="274"/>
                  <a:pt x="109" y="274"/>
                  <a:pt x="109" y="274"/>
                </a:cubicBezTo>
                <a:cubicBezTo>
                  <a:pt x="85" y="251"/>
                  <a:pt x="47" y="251"/>
                  <a:pt x="24" y="274"/>
                </a:cubicBezTo>
                <a:cubicBezTo>
                  <a:pt x="0" y="298"/>
                  <a:pt x="0" y="336"/>
                  <a:pt x="24" y="359"/>
                </a:cubicBezTo>
                <a:cubicBezTo>
                  <a:pt x="345" y="681"/>
                  <a:pt x="345" y="681"/>
                  <a:pt x="345" y="681"/>
                </a:cubicBezTo>
                <a:cubicBezTo>
                  <a:pt x="357" y="692"/>
                  <a:pt x="372" y="698"/>
                  <a:pt x="388" y="698"/>
                </a:cubicBezTo>
                <a:cubicBezTo>
                  <a:pt x="403" y="698"/>
                  <a:pt x="418" y="692"/>
                  <a:pt x="430" y="681"/>
                </a:cubicBezTo>
                <a:cubicBezTo>
                  <a:pt x="1002" y="108"/>
                  <a:pt x="1002" y="108"/>
                  <a:pt x="1002" y="108"/>
                </a:cubicBezTo>
                <a:cubicBezTo>
                  <a:pt x="1026" y="85"/>
                  <a:pt x="1026" y="47"/>
                  <a:pt x="1002" y="23"/>
                </a:cubicBezTo>
                <a:cubicBezTo>
                  <a:pt x="979" y="0"/>
                  <a:pt x="941" y="0"/>
                  <a:pt x="917" y="23"/>
                </a:cubicBezTo>
                <a:close/>
              </a:path>
            </a:pathLst>
          </a:custGeom>
          <a:solidFill>
            <a:srgbClr val="00996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200"/>
          </a:p>
        </p:txBody>
      </p:sp>
      <p:sp>
        <p:nvSpPr>
          <p:cNvPr id="58" name="Freeform 6">
            <a:extLst>
              <a:ext uri="{FF2B5EF4-FFF2-40B4-BE49-F238E27FC236}">
                <a16:creationId xmlns:a16="http://schemas.microsoft.com/office/drawing/2014/main" xmlns="" id="{BBD31FAF-C1B8-8142-A746-5129B63A39FF}"/>
              </a:ext>
            </a:extLst>
          </p:cNvPr>
          <p:cNvSpPr>
            <a:spLocks/>
          </p:cNvSpPr>
          <p:nvPr/>
        </p:nvSpPr>
        <p:spPr bwMode="auto">
          <a:xfrm>
            <a:off x="11017966" y="4654330"/>
            <a:ext cx="221168" cy="220626"/>
          </a:xfrm>
          <a:custGeom>
            <a:avLst/>
            <a:gdLst>
              <a:gd name="T0" fmla="*/ 917 w 1026"/>
              <a:gd name="T1" fmla="*/ 23 h 698"/>
              <a:gd name="T2" fmla="*/ 388 w 1026"/>
              <a:gd name="T3" fmla="*/ 553 h 698"/>
              <a:gd name="T4" fmla="*/ 109 w 1026"/>
              <a:gd name="T5" fmla="*/ 274 h 698"/>
              <a:gd name="T6" fmla="*/ 24 w 1026"/>
              <a:gd name="T7" fmla="*/ 274 h 698"/>
              <a:gd name="T8" fmla="*/ 24 w 1026"/>
              <a:gd name="T9" fmla="*/ 359 h 698"/>
              <a:gd name="T10" fmla="*/ 345 w 1026"/>
              <a:gd name="T11" fmla="*/ 681 h 698"/>
              <a:gd name="T12" fmla="*/ 388 w 1026"/>
              <a:gd name="T13" fmla="*/ 698 h 698"/>
              <a:gd name="T14" fmla="*/ 430 w 1026"/>
              <a:gd name="T15" fmla="*/ 681 h 698"/>
              <a:gd name="T16" fmla="*/ 1002 w 1026"/>
              <a:gd name="T17" fmla="*/ 108 h 698"/>
              <a:gd name="T18" fmla="*/ 1002 w 1026"/>
              <a:gd name="T19" fmla="*/ 23 h 698"/>
              <a:gd name="T20" fmla="*/ 917 w 1026"/>
              <a:gd name="T21" fmla="*/ 23 h 6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026" h="698">
                <a:moveTo>
                  <a:pt x="917" y="23"/>
                </a:moveTo>
                <a:cubicBezTo>
                  <a:pt x="388" y="553"/>
                  <a:pt x="388" y="553"/>
                  <a:pt x="388" y="553"/>
                </a:cubicBezTo>
                <a:cubicBezTo>
                  <a:pt x="109" y="274"/>
                  <a:pt x="109" y="274"/>
                  <a:pt x="109" y="274"/>
                </a:cubicBezTo>
                <a:cubicBezTo>
                  <a:pt x="85" y="251"/>
                  <a:pt x="47" y="251"/>
                  <a:pt x="24" y="274"/>
                </a:cubicBezTo>
                <a:cubicBezTo>
                  <a:pt x="0" y="298"/>
                  <a:pt x="0" y="336"/>
                  <a:pt x="24" y="359"/>
                </a:cubicBezTo>
                <a:cubicBezTo>
                  <a:pt x="345" y="681"/>
                  <a:pt x="345" y="681"/>
                  <a:pt x="345" y="681"/>
                </a:cubicBezTo>
                <a:cubicBezTo>
                  <a:pt x="357" y="692"/>
                  <a:pt x="372" y="698"/>
                  <a:pt x="388" y="698"/>
                </a:cubicBezTo>
                <a:cubicBezTo>
                  <a:pt x="403" y="698"/>
                  <a:pt x="418" y="692"/>
                  <a:pt x="430" y="681"/>
                </a:cubicBezTo>
                <a:cubicBezTo>
                  <a:pt x="1002" y="108"/>
                  <a:pt x="1002" y="108"/>
                  <a:pt x="1002" y="108"/>
                </a:cubicBezTo>
                <a:cubicBezTo>
                  <a:pt x="1026" y="85"/>
                  <a:pt x="1026" y="47"/>
                  <a:pt x="1002" y="23"/>
                </a:cubicBezTo>
                <a:cubicBezTo>
                  <a:pt x="979" y="0"/>
                  <a:pt x="941" y="0"/>
                  <a:pt x="917" y="23"/>
                </a:cubicBezTo>
                <a:close/>
              </a:path>
            </a:pathLst>
          </a:custGeom>
          <a:solidFill>
            <a:srgbClr val="00996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200"/>
          </a:p>
        </p:txBody>
      </p:sp>
      <p:sp>
        <p:nvSpPr>
          <p:cNvPr id="59" name="Freeform 6">
            <a:extLst>
              <a:ext uri="{FF2B5EF4-FFF2-40B4-BE49-F238E27FC236}">
                <a16:creationId xmlns:a16="http://schemas.microsoft.com/office/drawing/2014/main" xmlns="" id="{AF71A893-D062-4446-A720-1491DF52E57C}"/>
              </a:ext>
            </a:extLst>
          </p:cNvPr>
          <p:cNvSpPr>
            <a:spLocks/>
          </p:cNvSpPr>
          <p:nvPr/>
        </p:nvSpPr>
        <p:spPr bwMode="auto">
          <a:xfrm>
            <a:off x="11017966" y="5019681"/>
            <a:ext cx="221168" cy="220626"/>
          </a:xfrm>
          <a:custGeom>
            <a:avLst/>
            <a:gdLst>
              <a:gd name="T0" fmla="*/ 917 w 1026"/>
              <a:gd name="T1" fmla="*/ 23 h 698"/>
              <a:gd name="T2" fmla="*/ 388 w 1026"/>
              <a:gd name="T3" fmla="*/ 553 h 698"/>
              <a:gd name="T4" fmla="*/ 109 w 1026"/>
              <a:gd name="T5" fmla="*/ 274 h 698"/>
              <a:gd name="T6" fmla="*/ 24 w 1026"/>
              <a:gd name="T7" fmla="*/ 274 h 698"/>
              <a:gd name="T8" fmla="*/ 24 w 1026"/>
              <a:gd name="T9" fmla="*/ 359 h 698"/>
              <a:gd name="T10" fmla="*/ 345 w 1026"/>
              <a:gd name="T11" fmla="*/ 681 h 698"/>
              <a:gd name="T12" fmla="*/ 388 w 1026"/>
              <a:gd name="T13" fmla="*/ 698 h 698"/>
              <a:gd name="T14" fmla="*/ 430 w 1026"/>
              <a:gd name="T15" fmla="*/ 681 h 698"/>
              <a:gd name="T16" fmla="*/ 1002 w 1026"/>
              <a:gd name="T17" fmla="*/ 108 h 698"/>
              <a:gd name="T18" fmla="*/ 1002 w 1026"/>
              <a:gd name="T19" fmla="*/ 23 h 698"/>
              <a:gd name="T20" fmla="*/ 917 w 1026"/>
              <a:gd name="T21" fmla="*/ 23 h 6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026" h="698">
                <a:moveTo>
                  <a:pt x="917" y="23"/>
                </a:moveTo>
                <a:cubicBezTo>
                  <a:pt x="388" y="553"/>
                  <a:pt x="388" y="553"/>
                  <a:pt x="388" y="553"/>
                </a:cubicBezTo>
                <a:cubicBezTo>
                  <a:pt x="109" y="274"/>
                  <a:pt x="109" y="274"/>
                  <a:pt x="109" y="274"/>
                </a:cubicBezTo>
                <a:cubicBezTo>
                  <a:pt x="85" y="251"/>
                  <a:pt x="47" y="251"/>
                  <a:pt x="24" y="274"/>
                </a:cubicBezTo>
                <a:cubicBezTo>
                  <a:pt x="0" y="298"/>
                  <a:pt x="0" y="336"/>
                  <a:pt x="24" y="359"/>
                </a:cubicBezTo>
                <a:cubicBezTo>
                  <a:pt x="345" y="681"/>
                  <a:pt x="345" y="681"/>
                  <a:pt x="345" y="681"/>
                </a:cubicBezTo>
                <a:cubicBezTo>
                  <a:pt x="357" y="692"/>
                  <a:pt x="372" y="698"/>
                  <a:pt x="388" y="698"/>
                </a:cubicBezTo>
                <a:cubicBezTo>
                  <a:pt x="403" y="698"/>
                  <a:pt x="418" y="692"/>
                  <a:pt x="430" y="681"/>
                </a:cubicBezTo>
                <a:cubicBezTo>
                  <a:pt x="1002" y="108"/>
                  <a:pt x="1002" y="108"/>
                  <a:pt x="1002" y="108"/>
                </a:cubicBezTo>
                <a:cubicBezTo>
                  <a:pt x="1026" y="85"/>
                  <a:pt x="1026" y="47"/>
                  <a:pt x="1002" y="23"/>
                </a:cubicBezTo>
                <a:cubicBezTo>
                  <a:pt x="979" y="0"/>
                  <a:pt x="941" y="0"/>
                  <a:pt x="917" y="23"/>
                </a:cubicBezTo>
                <a:close/>
              </a:path>
            </a:pathLst>
          </a:custGeom>
          <a:solidFill>
            <a:srgbClr val="00996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200"/>
          </a:p>
        </p:txBody>
      </p:sp>
      <p:sp>
        <p:nvSpPr>
          <p:cNvPr id="60" name="Freeform 6">
            <a:extLst>
              <a:ext uri="{FF2B5EF4-FFF2-40B4-BE49-F238E27FC236}">
                <a16:creationId xmlns:a16="http://schemas.microsoft.com/office/drawing/2014/main" xmlns="" id="{738C11E8-FB24-214E-BFD7-40E8E34B83E2}"/>
              </a:ext>
            </a:extLst>
          </p:cNvPr>
          <p:cNvSpPr>
            <a:spLocks/>
          </p:cNvSpPr>
          <p:nvPr/>
        </p:nvSpPr>
        <p:spPr bwMode="auto">
          <a:xfrm>
            <a:off x="9754026" y="4654330"/>
            <a:ext cx="221168" cy="220626"/>
          </a:xfrm>
          <a:custGeom>
            <a:avLst/>
            <a:gdLst>
              <a:gd name="T0" fmla="*/ 917 w 1026"/>
              <a:gd name="T1" fmla="*/ 23 h 698"/>
              <a:gd name="T2" fmla="*/ 388 w 1026"/>
              <a:gd name="T3" fmla="*/ 553 h 698"/>
              <a:gd name="T4" fmla="*/ 109 w 1026"/>
              <a:gd name="T5" fmla="*/ 274 h 698"/>
              <a:gd name="T6" fmla="*/ 24 w 1026"/>
              <a:gd name="T7" fmla="*/ 274 h 698"/>
              <a:gd name="T8" fmla="*/ 24 w 1026"/>
              <a:gd name="T9" fmla="*/ 359 h 698"/>
              <a:gd name="T10" fmla="*/ 345 w 1026"/>
              <a:gd name="T11" fmla="*/ 681 h 698"/>
              <a:gd name="T12" fmla="*/ 388 w 1026"/>
              <a:gd name="T13" fmla="*/ 698 h 698"/>
              <a:gd name="T14" fmla="*/ 430 w 1026"/>
              <a:gd name="T15" fmla="*/ 681 h 698"/>
              <a:gd name="T16" fmla="*/ 1002 w 1026"/>
              <a:gd name="T17" fmla="*/ 108 h 698"/>
              <a:gd name="T18" fmla="*/ 1002 w 1026"/>
              <a:gd name="T19" fmla="*/ 23 h 698"/>
              <a:gd name="T20" fmla="*/ 917 w 1026"/>
              <a:gd name="T21" fmla="*/ 23 h 6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026" h="698">
                <a:moveTo>
                  <a:pt x="917" y="23"/>
                </a:moveTo>
                <a:cubicBezTo>
                  <a:pt x="388" y="553"/>
                  <a:pt x="388" y="553"/>
                  <a:pt x="388" y="553"/>
                </a:cubicBezTo>
                <a:cubicBezTo>
                  <a:pt x="109" y="274"/>
                  <a:pt x="109" y="274"/>
                  <a:pt x="109" y="274"/>
                </a:cubicBezTo>
                <a:cubicBezTo>
                  <a:pt x="85" y="251"/>
                  <a:pt x="47" y="251"/>
                  <a:pt x="24" y="274"/>
                </a:cubicBezTo>
                <a:cubicBezTo>
                  <a:pt x="0" y="298"/>
                  <a:pt x="0" y="336"/>
                  <a:pt x="24" y="359"/>
                </a:cubicBezTo>
                <a:cubicBezTo>
                  <a:pt x="345" y="681"/>
                  <a:pt x="345" y="681"/>
                  <a:pt x="345" y="681"/>
                </a:cubicBezTo>
                <a:cubicBezTo>
                  <a:pt x="357" y="692"/>
                  <a:pt x="372" y="698"/>
                  <a:pt x="388" y="698"/>
                </a:cubicBezTo>
                <a:cubicBezTo>
                  <a:pt x="403" y="698"/>
                  <a:pt x="418" y="692"/>
                  <a:pt x="430" y="681"/>
                </a:cubicBezTo>
                <a:cubicBezTo>
                  <a:pt x="1002" y="108"/>
                  <a:pt x="1002" y="108"/>
                  <a:pt x="1002" y="108"/>
                </a:cubicBezTo>
                <a:cubicBezTo>
                  <a:pt x="1026" y="85"/>
                  <a:pt x="1026" y="47"/>
                  <a:pt x="1002" y="23"/>
                </a:cubicBezTo>
                <a:cubicBezTo>
                  <a:pt x="979" y="0"/>
                  <a:pt x="941" y="0"/>
                  <a:pt x="917" y="23"/>
                </a:cubicBezTo>
                <a:close/>
              </a:path>
            </a:pathLst>
          </a:custGeom>
          <a:solidFill>
            <a:srgbClr val="00996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200"/>
          </a:p>
        </p:txBody>
      </p:sp>
      <p:sp>
        <p:nvSpPr>
          <p:cNvPr id="61" name="Freeform 6">
            <a:extLst>
              <a:ext uri="{FF2B5EF4-FFF2-40B4-BE49-F238E27FC236}">
                <a16:creationId xmlns:a16="http://schemas.microsoft.com/office/drawing/2014/main" xmlns="" id="{A863CC7B-7E2C-114B-96A1-1EE3CF574C5C}"/>
              </a:ext>
            </a:extLst>
          </p:cNvPr>
          <p:cNvSpPr>
            <a:spLocks/>
          </p:cNvSpPr>
          <p:nvPr/>
        </p:nvSpPr>
        <p:spPr bwMode="auto">
          <a:xfrm>
            <a:off x="9754026" y="5060777"/>
            <a:ext cx="221168" cy="220626"/>
          </a:xfrm>
          <a:custGeom>
            <a:avLst/>
            <a:gdLst>
              <a:gd name="T0" fmla="*/ 917 w 1026"/>
              <a:gd name="T1" fmla="*/ 23 h 698"/>
              <a:gd name="T2" fmla="*/ 388 w 1026"/>
              <a:gd name="T3" fmla="*/ 553 h 698"/>
              <a:gd name="T4" fmla="*/ 109 w 1026"/>
              <a:gd name="T5" fmla="*/ 274 h 698"/>
              <a:gd name="T6" fmla="*/ 24 w 1026"/>
              <a:gd name="T7" fmla="*/ 274 h 698"/>
              <a:gd name="T8" fmla="*/ 24 w 1026"/>
              <a:gd name="T9" fmla="*/ 359 h 698"/>
              <a:gd name="T10" fmla="*/ 345 w 1026"/>
              <a:gd name="T11" fmla="*/ 681 h 698"/>
              <a:gd name="T12" fmla="*/ 388 w 1026"/>
              <a:gd name="T13" fmla="*/ 698 h 698"/>
              <a:gd name="T14" fmla="*/ 430 w 1026"/>
              <a:gd name="T15" fmla="*/ 681 h 698"/>
              <a:gd name="T16" fmla="*/ 1002 w 1026"/>
              <a:gd name="T17" fmla="*/ 108 h 698"/>
              <a:gd name="T18" fmla="*/ 1002 w 1026"/>
              <a:gd name="T19" fmla="*/ 23 h 698"/>
              <a:gd name="T20" fmla="*/ 917 w 1026"/>
              <a:gd name="T21" fmla="*/ 23 h 6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026" h="698">
                <a:moveTo>
                  <a:pt x="917" y="23"/>
                </a:moveTo>
                <a:cubicBezTo>
                  <a:pt x="388" y="553"/>
                  <a:pt x="388" y="553"/>
                  <a:pt x="388" y="553"/>
                </a:cubicBezTo>
                <a:cubicBezTo>
                  <a:pt x="109" y="274"/>
                  <a:pt x="109" y="274"/>
                  <a:pt x="109" y="274"/>
                </a:cubicBezTo>
                <a:cubicBezTo>
                  <a:pt x="85" y="251"/>
                  <a:pt x="47" y="251"/>
                  <a:pt x="24" y="274"/>
                </a:cubicBezTo>
                <a:cubicBezTo>
                  <a:pt x="0" y="298"/>
                  <a:pt x="0" y="336"/>
                  <a:pt x="24" y="359"/>
                </a:cubicBezTo>
                <a:cubicBezTo>
                  <a:pt x="345" y="681"/>
                  <a:pt x="345" y="681"/>
                  <a:pt x="345" y="681"/>
                </a:cubicBezTo>
                <a:cubicBezTo>
                  <a:pt x="357" y="692"/>
                  <a:pt x="372" y="698"/>
                  <a:pt x="388" y="698"/>
                </a:cubicBezTo>
                <a:cubicBezTo>
                  <a:pt x="403" y="698"/>
                  <a:pt x="418" y="692"/>
                  <a:pt x="430" y="681"/>
                </a:cubicBezTo>
                <a:cubicBezTo>
                  <a:pt x="1002" y="108"/>
                  <a:pt x="1002" y="108"/>
                  <a:pt x="1002" y="108"/>
                </a:cubicBezTo>
                <a:cubicBezTo>
                  <a:pt x="1026" y="85"/>
                  <a:pt x="1026" y="47"/>
                  <a:pt x="1002" y="23"/>
                </a:cubicBezTo>
                <a:cubicBezTo>
                  <a:pt x="979" y="0"/>
                  <a:pt x="941" y="0"/>
                  <a:pt x="917" y="23"/>
                </a:cubicBezTo>
                <a:close/>
              </a:path>
            </a:pathLst>
          </a:custGeom>
          <a:solidFill>
            <a:srgbClr val="00996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200"/>
          </a:p>
        </p:txBody>
      </p:sp>
      <p:sp>
        <p:nvSpPr>
          <p:cNvPr id="62" name="Freeform 6">
            <a:extLst>
              <a:ext uri="{FF2B5EF4-FFF2-40B4-BE49-F238E27FC236}">
                <a16:creationId xmlns:a16="http://schemas.microsoft.com/office/drawing/2014/main" xmlns="" id="{08CC9524-2236-A04D-9B45-D0800ADC952E}"/>
              </a:ext>
            </a:extLst>
          </p:cNvPr>
          <p:cNvSpPr>
            <a:spLocks/>
          </p:cNvSpPr>
          <p:nvPr/>
        </p:nvSpPr>
        <p:spPr bwMode="auto">
          <a:xfrm>
            <a:off x="11017966" y="5424373"/>
            <a:ext cx="221168" cy="220626"/>
          </a:xfrm>
          <a:custGeom>
            <a:avLst/>
            <a:gdLst>
              <a:gd name="T0" fmla="*/ 917 w 1026"/>
              <a:gd name="T1" fmla="*/ 23 h 698"/>
              <a:gd name="T2" fmla="*/ 388 w 1026"/>
              <a:gd name="T3" fmla="*/ 553 h 698"/>
              <a:gd name="T4" fmla="*/ 109 w 1026"/>
              <a:gd name="T5" fmla="*/ 274 h 698"/>
              <a:gd name="T6" fmla="*/ 24 w 1026"/>
              <a:gd name="T7" fmla="*/ 274 h 698"/>
              <a:gd name="T8" fmla="*/ 24 w 1026"/>
              <a:gd name="T9" fmla="*/ 359 h 698"/>
              <a:gd name="T10" fmla="*/ 345 w 1026"/>
              <a:gd name="T11" fmla="*/ 681 h 698"/>
              <a:gd name="T12" fmla="*/ 388 w 1026"/>
              <a:gd name="T13" fmla="*/ 698 h 698"/>
              <a:gd name="T14" fmla="*/ 430 w 1026"/>
              <a:gd name="T15" fmla="*/ 681 h 698"/>
              <a:gd name="T16" fmla="*/ 1002 w 1026"/>
              <a:gd name="T17" fmla="*/ 108 h 698"/>
              <a:gd name="T18" fmla="*/ 1002 w 1026"/>
              <a:gd name="T19" fmla="*/ 23 h 698"/>
              <a:gd name="T20" fmla="*/ 917 w 1026"/>
              <a:gd name="T21" fmla="*/ 23 h 6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026" h="698">
                <a:moveTo>
                  <a:pt x="917" y="23"/>
                </a:moveTo>
                <a:cubicBezTo>
                  <a:pt x="388" y="553"/>
                  <a:pt x="388" y="553"/>
                  <a:pt x="388" y="553"/>
                </a:cubicBezTo>
                <a:cubicBezTo>
                  <a:pt x="109" y="274"/>
                  <a:pt x="109" y="274"/>
                  <a:pt x="109" y="274"/>
                </a:cubicBezTo>
                <a:cubicBezTo>
                  <a:pt x="85" y="251"/>
                  <a:pt x="47" y="251"/>
                  <a:pt x="24" y="274"/>
                </a:cubicBezTo>
                <a:cubicBezTo>
                  <a:pt x="0" y="298"/>
                  <a:pt x="0" y="336"/>
                  <a:pt x="24" y="359"/>
                </a:cubicBezTo>
                <a:cubicBezTo>
                  <a:pt x="345" y="681"/>
                  <a:pt x="345" y="681"/>
                  <a:pt x="345" y="681"/>
                </a:cubicBezTo>
                <a:cubicBezTo>
                  <a:pt x="357" y="692"/>
                  <a:pt x="372" y="698"/>
                  <a:pt x="388" y="698"/>
                </a:cubicBezTo>
                <a:cubicBezTo>
                  <a:pt x="403" y="698"/>
                  <a:pt x="418" y="692"/>
                  <a:pt x="430" y="681"/>
                </a:cubicBezTo>
                <a:cubicBezTo>
                  <a:pt x="1002" y="108"/>
                  <a:pt x="1002" y="108"/>
                  <a:pt x="1002" y="108"/>
                </a:cubicBezTo>
                <a:cubicBezTo>
                  <a:pt x="1026" y="85"/>
                  <a:pt x="1026" y="47"/>
                  <a:pt x="1002" y="23"/>
                </a:cubicBezTo>
                <a:cubicBezTo>
                  <a:pt x="979" y="0"/>
                  <a:pt x="941" y="0"/>
                  <a:pt x="917" y="23"/>
                </a:cubicBezTo>
                <a:close/>
              </a:path>
            </a:pathLst>
          </a:custGeom>
          <a:solidFill>
            <a:srgbClr val="00996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200"/>
          </a:p>
        </p:txBody>
      </p:sp>
      <p:sp>
        <p:nvSpPr>
          <p:cNvPr id="63" name="Freeform 6">
            <a:extLst>
              <a:ext uri="{FF2B5EF4-FFF2-40B4-BE49-F238E27FC236}">
                <a16:creationId xmlns:a16="http://schemas.microsoft.com/office/drawing/2014/main" xmlns="" id="{669C47A4-8BBE-B849-B714-F5395410E055}"/>
              </a:ext>
            </a:extLst>
          </p:cNvPr>
          <p:cNvSpPr>
            <a:spLocks/>
          </p:cNvSpPr>
          <p:nvPr/>
        </p:nvSpPr>
        <p:spPr bwMode="auto">
          <a:xfrm>
            <a:off x="11017966" y="5789724"/>
            <a:ext cx="221168" cy="220626"/>
          </a:xfrm>
          <a:custGeom>
            <a:avLst/>
            <a:gdLst>
              <a:gd name="T0" fmla="*/ 917 w 1026"/>
              <a:gd name="T1" fmla="*/ 23 h 698"/>
              <a:gd name="T2" fmla="*/ 388 w 1026"/>
              <a:gd name="T3" fmla="*/ 553 h 698"/>
              <a:gd name="T4" fmla="*/ 109 w 1026"/>
              <a:gd name="T5" fmla="*/ 274 h 698"/>
              <a:gd name="T6" fmla="*/ 24 w 1026"/>
              <a:gd name="T7" fmla="*/ 274 h 698"/>
              <a:gd name="T8" fmla="*/ 24 w 1026"/>
              <a:gd name="T9" fmla="*/ 359 h 698"/>
              <a:gd name="T10" fmla="*/ 345 w 1026"/>
              <a:gd name="T11" fmla="*/ 681 h 698"/>
              <a:gd name="T12" fmla="*/ 388 w 1026"/>
              <a:gd name="T13" fmla="*/ 698 h 698"/>
              <a:gd name="T14" fmla="*/ 430 w 1026"/>
              <a:gd name="T15" fmla="*/ 681 h 698"/>
              <a:gd name="T16" fmla="*/ 1002 w 1026"/>
              <a:gd name="T17" fmla="*/ 108 h 698"/>
              <a:gd name="T18" fmla="*/ 1002 w 1026"/>
              <a:gd name="T19" fmla="*/ 23 h 698"/>
              <a:gd name="T20" fmla="*/ 917 w 1026"/>
              <a:gd name="T21" fmla="*/ 23 h 6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026" h="698">
                <a:moveTo>
                  <a:pt x="917" y="23"/>
                </a:moveTo>
                <a:cubicBezTo>
                  <a:pt x="388" y="553"/>
                  <a:pt x="388" y="553"/>
                  <a:pt x="388" y="553"/>
                </a:cubicBezTo>
                <a:cubicBezTo>
                  <a:pt x="109" y="274"/>
                  <a:pt x="109" y="274"/>
                  <a:pt x="109" y="274"/>
                </a:cubicBezTo>
                <a:cubicBezTo>
                  <a:pt x="85" y="251"/>
                  <a:pt x="47" y="251"/>
                  <a:pt x="24" y="274"/>
                </a:cubicBezTo>
                <a:cubicBezTo>
                  <a:pt x="0" y="298"/>
                  <a:pt x="0" y="336"/>
                  <a:pt x="24" y="359"/>
                </a:cubicBezTo>
                <a:cubicBezTo>
                  <a:pt x="345" y="681"/>
                  <a:pt x="345" y="681"/>
                  <a:pt x="345" y="681"/>
                </a:cubicBezTo>
                <a:cubicBezTo>
                  <a:pt x="357" y="692"/>
                  <a:pt x="372" y="698"/>
                  <a:pt x="388" y="698"/>
                </a:cubicBezTo>
                <a:cubicBezTo>
                  <a:pt x="403" y="698"/>
                  <a:pt x="418" y="692"/>
                  <a:pt x="430" y="681"/>
                </a:cubicBezTo>
                <a:cubicBezTo>
                  <a:pt x="1002" y="108"/>
                  <a:pt x="1002" y="108"/>
                  <a:pt x="1002" y="108"/>
                </a:cubicBezTo>
                <a:cubicBezTo>
                  <a:pt x="1026" y="85"/>
                  <a:pt x="1026" y="47"/>
                  <a:pt x="1002" y="23"/>
                </a:cubicBezTo>
                <a:cubicBezTo>
                  <a:pt x="979" y="0"/>
                  <a:pt x="941" y="0"/>
                  <a:pt x="917" y="23"/>
                </a:cubicBezTo>
                <a:close/>
              </a:path>
            </a:pathLst>
          </a:custGeom>
          <a:solidFill>
            <a:srgbClr val="00996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200"/>
          </a:p>
        </p:txBody>
      </p:sp>
      <p:sp>
        <p:nvSpPr>
          <p:cNvPr id="64" name="Freeform 6">
            <a:extLst>
              <a:ext uri="{FF2B5EF4-FFF2-40B4-BE49-F238E27FC236}">
                <a16:creationId xmlns:a16="http://schemas.microsoft.com/office/drawing/2014/main" xmlns="" id="{FC113E9C-CB2D-824A-8913-0521B6B1DF72}"/>
              </a:ext>
            </a:extLst>
          </p:cNvPr>
          <p:cNvSpPr>
            <a:spLocks/>
          </p:cNvSpPr>
          <p:nvPr/>
        </p:nvSpPr>
        <p:spPr bwMode="auto">
          <a:xfrm>
            <a:off x="9758320" y="1988020"/>
            <a:ext cx="221168" cy="220626"/>
          </a:xfrm>
          <a:custGeom>
            <a:avLst/>
            <a:gdLst>
              <a:gd name="T0" fmla="*/ 917 w 1026"/>
              <a:gd name="T1" fmla="*/ 23 h 698"/>
              <a:gd name="T2" fmla="*/ 388 w 1026"/>
              <a:gd name="T3" fmla="*/ 553 h 698"/>
              <a:gd name="T4" fmla="*/ 109 w 1026"/>
              <a:gd name="T5" fmla="*/ 274 h 698"/>
              <a:gd name="T6" fmla="*/ 24 w 1026"/>
              <a:gd name="T7" fmla="*/ 274 h 698"/>
              <a:gd name="T8" fmla="*/ 24 w 1026"/>
              <a:gd name="T9" fmla="*/ 359 h 698"/>
              <a:gd name="T10" fmla="*/ 345 w 1026"/>
              <a:gd name="T11" fmla="*/ 681 h 698"/>
              <a:gd name="T12" fmla="*/ 388 w 1026"/>
              <a:gd name="T13" fmla="*/ 698 h 698"/>
              <a:gd name="T14" fmla="*/ 430 w 1026"/>
              <a:gd name="T15" fmla="*/ 681 h 698"/>
              <a:gd name="T16" fmla="*/ 1002 w 1026"/>
              <a:gd name="T17" fmla="*/ 108 h 698"/>
              <a:gd name="T18" fmla="*/ 1002 w 1026"/>
              <a:gd name="T19" fmla="*/ 23 h 698"/>
              <a:gd name="T20" fmla="*/ 917 w 1026"/>
              <a:gd name="T21" fmla="*/ 23 h 6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026" h="698">
                <a:moveTo>
                  <a:pt x="917" y="23"/>
                </a:moveTo>
                <a:cubicBezTo>
                  <a:pt x="388" y="553"/>
                  <a:pt x="388" y="553"/>
                  <a:pt x="388" y="553"/>
                </a:cubicBezTo>
                <a:cubicBezTo>
                  <a:pt x="109" y="274"/>
                  <a:pt x="109" y="274"/>
                  <a:pt x="109" y="274"/>
                </a:cubicBezTo>
                <a:cubicBezTo>
                  <a:pt x="85" y="251"/>
                  <a:pt x="47" y="251"/>
                  <a:pt x="24" y="274"/>
                </a:cubicBezTo>
                <a:cubicBezTo>
                  <a:pt x="0" y="298"/>
                  <a:pt x="0" y="336"/>
                  <a:pt x="24" y="359"/>
                </a:cubicBezTo>
                <a:cubicBezTo>
                  <a:pt x="345" y="681"/>
                  <a:pt x="345" y="681"/>
                  <a:pt x="345" y="681"/>
                </a:cubicBezTo>
                <a:cubicBezTo>
                  <a:pt x="357" y="692"/>
                  <a:pt x="372" y="698"/>
                  <a:pt x="388" y="698"/>
                </a:cubicBezTo>
                <a:cubicBezTo>
                  <a:pt x="403" y="698"/>
                  <a:pt x="418" y="692"/>
                  <a:pt x="430" y="681"/>
                </a:cubicBezTo>
                <a:cubicBezTo>
                  <a:pt x="1002" y="108"/>
                  <a:pt x="1002" y="108"/>
                  <a:pt x="1002" y="108"/>
                </a:cubicBezTo>
                <a:cubicBezTo>
                  <a:pt x="1026" y="85"/>
                  <a:pt x="1026" y="47"/>
                  <a:pt x="1002" y="23"/>
                </a:cubicBezTo>
                <a:cubicBezTo>
                  <a:pt x="979" y="0"/>
                  <a:pt x="941" y="0"/>
                  <a:pt x="917" y="23"/>
                </a:cubicBezTo>
                <a:close/>
              </a:path>
            </a:pathLst>
          </a:custGeom>
          <a:solidFill>
            <a:srgbClr val="00996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200"/>
          </a:p>
        </p:txBody>
      </p:sp>
      <p:sp>
        <p:nvSpPr>
          <p:cNvPr id="65" name="Freeform 6">
            <a:extLst>
              <a:ext uri="{FF2B5EF4-FFF2-40B4-BE49-F238E27FC236}">
                <a16:creationId xmlns:a16="http://schemas.microsoft.com/office/drawing/2014/main" xmlns="" id="{FC113E9C-CB2D-824A-8913-0521B6B1DF72}"/>
              </a:ext>
            </a:extLst>
          </p:cNvPr>
          <p:cNvSpPr>
            <a:spLocks/>
          </p:cNvSpPr>
          <p:nvPr/>
        </p:nvSpPr>
        <p:spPr bwMode="auto">
          <a:xfrm>
            <a:off x="11039302" y="2007475"/>
            <a:ext cx="221168" cy="220626"/>
          </a:xfrm>
          <a:custGeom>
            <a:avLst/>
            <a:gdLst>
              <a:gd name="T0" fmla="*/ 917 w 1026"/>
              <a:gd name="T1" fmla="*/ 23 h 698"/>
              <a:gd name="T2" fmla="*/ 388 w 1026"/>
              <a:gd name="T3" fmla="*/ 553 h 698"/>
              <a:gd name="T4" fmla="*/ 109 w 1026"/>
              <a:gd name="T5" fmla="*/ 274 h 698"/>
              <a:gd name="T6" fmla="*/ 24 w 1026"/>
              <a:gd name="T7" fmla="*/ 274 h 698"/>
              <a:gd name="T8" fmla="*/ 24 w 1026"/>
              <a:gd name="T9" fmla="*/ 359 h 698"/>
              <a:gd name="T10" fmla="*/ 345 w 1026"/>
              <a:gd name="T11" fmla="*/ 681 h 698"/>
              <a:gd name="T12" fmla="*/ 388 w 1026"/>
              <a:gd name="T13" fmla="*/ 698 h 698"/>
              <a:gd name="T14" fmla="*/ 430 w 1026"/>
              <a:gd name="T15" fmla="*/ 681 h 698"/>
              <a:gd name="T16" fmla="*/ 1002 w 1026"/>
              <a:gd name="T17" fmla="*/ 108 h 698"/>
              <a:gd name="T18" fmla="*/ 1002 w 1026"/>
              <a:gd name="T19" fmla="*/ 23 h 698"/>
              <a:gd name="T20" fmla="*/ 917 w 1026"/>
              <a:gd name="T21" fmla="*/ 23 h 6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026" h="698">
                <a:moveTo>
                  <a:pt x="917" y="23"/>
                </a:moveTo>
                <a:cubicBezTo>
                  <a:pt x="388" y="553"/>
                  <a:pt x="388" y="553"/>
                  <a:pt x="388" y="553"/>
                </a:cubicBezTo>
                <a:cubicBezTo>
                  <a:pt x="109" y="274"/>
                  <a:pt x="109" y="274"/>
                  <a:pt x="109" y="274"/>
                </a:cubicBezTo>
                <a:cubicBezTo>
                  <a:pt x="85" y="251"/>
                  <a:pt x="47" y="251"/>
                  <a:pt x="24" y="274"/>
                </a:cubicBezTo>
                <a:cubicBezTo>
                  <a:pt x="0" y="298"/>
                  <a:pt x="0" y="336"/>
                  <a:pt x="24" y="359"/>
                </a:cubicBezTo>
                <a:cubicBezTo>
                  <a:pt x="345" y="681"/>
                  <a:pt x="345" y="681"/>
                  <a:pt x="345" y="681"/>
                </a:cubicBezTo>
                <a:cubicBezTo>
                  <a:pt x="357" y="692"/>
                  <a:pt x="372" y="698"/>
                  <a:pt x="388" y="698"/>
                </a:cubicBezTo>
                <a:cubicBezTo>
                  <a:pt x="403" y="698"/>
                  <a:pt x="418" y="692"/>
                  <a:pt x="430" y="681"/>
                </a:cubicBezTo>
                <a:cubicBezTo>
                  <a:pt x="1002" y="108"/>
                  <a:pt x="1002" y="108"/>
                  <a:pt x="1002" y="108"/>
                </a:cubicBezTo>
                <a:cubicBezTo>
                  <a:pt x="1026" y="85"/>
                  <a:pt x="1026" y="47"/>
                  <a:pt x="1002" y="23"/>
                </a:cubicBezTo>
                <a:cubicBezTo>
                  <a:pt x="979" y="0"/>
                  <a:pt x="941" y="0"/>
                  <a:pt x="917" y="23"/>
                </a:cubicBezTo>
                <a:close/>
              </a:path>
            </a:pathLst>
          </a:custGeom>
          <a:solidFill>
            <a:srgbClr val="00996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200"/>
          </a:p>
        </p:txBody>
      </p:sp>
      <p:sp>
        <p:nvSpPr>
          <p:cNvPr id="66" name="Freeform 6">
            <a:extLst>
              <a:ext uri="{FF2B5EF4-FFF2-40B4-BE49-F238E27FC236}">
                <a16:creationId xmlns:a16="http://schemas.microsoft.com/office/drawing/2014/main" xmlns="" id="{FC113E9C-CB2D-824A-8913-0521B6B1DF72}"/>
              </a:ext>
            </a:extLst>
          </p:cNvPr>
          <p:cNvSpPr>
            <a:spLocks/>
          </p:cNvSpPr>
          <p:nvPr/>
        </p:nvSpPr>
        <p:spPr bwMode="auto">
          <a:xfrm>
            <a:off x="9753494" y="2380371"/>
            <a:ext cx="221168" cy="220626"/>
          </a:xfrm>
          <a:custGeom>
            <a:avLst/>
            <a:gdLst>
              <a:gd name="T0" fmla="*/ 917 w 1026"/>
              <a:gd name="T1" fmla="*/ 23 h 698"/>
              <a:gd name="T2" fmla="*/ 388 w 1026"/>
              <a:gd name="T3" fmla="*/ 553 h 698"/>
              <a:gd name="T4" fmla="*/ 109 w 1026"/>
              <a:gd name="T5" fmla="*/ 274 h 698"/>
              <a:gd name="T6" fmla="*/ 24 w 1026"/>
              <a:gd name="T7" fmla="*/ 274 h 698"/>
              <a:gd name="T8" fmla="*/ 24 w 1026"/>
              <a:gd name="T9" fmla="*/ 359 h 698"/>
              <a:gd name="T10" fmla="*/ 345 w 1026"/>
              <a:gd name="T11" fmla="*/ 681 h 698"/>
              <a:gd name="T12" fmla="*/ 388 w 1026"/>
              <a:gd name="T13" fmla="*/ 698 h 698"/>
              <a:gd name="T14" fmla="*/ 430 w 1026"/>
              <a:gd name="T15" fmla="*/ 681 h 698"/>
              <a:gd name="T16" fmla="*/ 1002 w 1026"/>
              <a:gd name="T17" fmla="*/ 108 h 698"/>
              <a:gd name="T18" fmla="*/ 1002 w 1026"/>
              <a:gd name="T19" fmla="*/ 23 h 698"/>
              <a:gd name="T20" fmla="*/ 917 w 1026"/>
              <a:gd name="T21" fmla="*/ 23 h 6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026" h="698">
                <a:moveTo>
                  <a:pt x="917" y="23"/>
                </a:moveTo>
                <a:cubicBezTo>
                  <a:pt x="388" y="553"/>
                  <a:pt x="388" y="553"/>
                  <a:pt x="388" y="553"/>
                </a:cubicBezTo>
                <a:cubicBezTo>
                  <a:pt x="109" y="274"/>
                  <a:pt x="109" y="274"/>
                  <a:pt x="109" y="274"/>
                </a:cubicBezTo>
                <a:cubicBezTo>
                  <a:pt x="85" y="251"/>
                  <a:pt x="47" y="251"/>
                  <a:pt x="24" y="274"/>
                </a:cubicBezTo>
                <a:cubicBezTo>
                  <a:pt x="0" y="298"/>
                  <a:pt x="0" y="336"/>
                  <a:pt x="24" y="359"/>
                </a:cubicBezTo>
                <a:cubicBezTo>
                  <a:pt x="345" y="681"/>
                  <a:pt x="345" y="681"/>
                  <a:pt x="345" y="681"/>
                </a:cubicBezTo>
                <a:cubicBezTo>
                  <a:pt x="357" y="692"/>
                  <a:pt x="372" y="698"/>
                  <a:pt x="388" y="698"/>
                </a:cubicBezTo>
                <a:cubicBezTo>
                  <a:pt x="403" y="698"/>
                  <a:pt x="418" y="692"/>
                  <a:pt x="430" y="681"/>
                </a:cubicBezTo>
                <a:cubicBezTo>
                  <a:pt x="1002" y="108"/>
                  <a:pt x="1002" y="108"/>
                  <a:pt x="1002" y="108"/>
                </a:cubicBezTo>
                <a:cubicBezTo>
                  <a:pt x="1026" y="85"/>
                  <a:pt x="1026" y="47"/>
                  <a:pt x="1002" y="23"/>
                </a:cubicBezTo>
                <a:cubicBezTo>
                  <a:pt x="979" y="0"/>
                  <a:pt x="941" y="0"/>
                  <a:pt x="917" y="23"/>
                </a:cubicBezTo>
                <a:close/>
              </a:path>
            </a:pathLst>
          </a:custGeom>
          <a:solidFill>
            <a:srgbClr val="00996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200"/>
          </a:p>
        </p:txBody>
      </p:sp>
      <p:sp>
        <p:nvSpPr>
          <p:cNvPr id="67" name="Freeform 6">
            <a:extLst>
              <a:ext uri="{FF2B5EF4-FFF2-40B4-BE49-F238E27FC236}">
                <a16:creationId xmlns:a16="http://schemas.microsoft.com/office/drawing/2014/main" xmlns="" id="{FC113E9C-CB2D-824A-8913-0521B6B1DF72}"/>
              </a:ext>
            </a:extLst>
          </p:cNvPr>
          <p:cNvSpPr>
            <a:spLocks/>
          </p:cNvSpPr>
          <p:nvPr/>
        </p:nvSpPr>
        <p:spPr bwMode="auto">
          <a:xfrm>
            <a:off x="11034476" y="2382554"/>
            <a:ext cx="221168" cy="220626"/>
          </a:xfrm>
          <a:custGeom>
            <a:avLst/>
            <a:gdLst>
              <a:gd name="T0" fmla="*/ 917 w 1026"/>
              <a:gd name="T1" fmla="*/ 23 h 698"/>
              <a:gd name="T2" fmla="*/ 388 w 1026"/>
              <a:gd name="T3" fmla="*/ 553 h 698"/>
              <a:gd name="T4" fmla="*/ 109 w 1026"/>
              <a:gd name="T5" fmla="*/ 274 h 698"/>
              <a:gd name="T6" fmla="*/ 24 w 1026"/>
              <a:gd name="T7" fmla="*/ 274 h 698"/>
              <a:gd name="T8" fmla="*/ 24 w 1026"/>
              <a:gd name="T9" fmla="*/ 359 h 698"/>
              <a:gd name="T10" fmla="*/ 345 w 1026"/>
              <a:gd name="T11" fmla="*/ 681 h 698"/>
              <a:gd name="T12" fmla="*/ 388 w 1026"/>
              <a:gd name="T13" fmla="*/ 698 h 698"/>
              <a:gd name="T14" fmla="*/ 430 w 1026"/>
              <a:gd name="T15" fmla="*/ 681 h 698"/>
              <a:gd name="T16" fmla="*/ 1002 w 1026"/>
              <a:gd name="T17" fmla="*/ 108 h 698"/>
              <a:gd name="T18" fmla="*/ 1002 w 1026"/>
              <a:gd name="T19" fmla="*/ 23 h 698"/>
              <a:gd name="T20" fmla="*/ 917 w 1026"/>
              <a:gd name="T21" fmla="*/ 23 h 6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026" h="698">
                <a:moveTo>
                  <a:pt x="917" y="23"/>
                </a:moveTo>
                <a:cubicBezTo>
                  <a:pt x="388" y="553"/>
                  <a:pt x="388" y="553"/>
                  <a:pt x="388" y="553"/>
                </a:cubicBezTo>
                <a:cubicBezTo>
                  <a:pt x="109" y="274"/>
                  <a:pt x="109" y="274"/>
                  <a:pt x="109" y="274"/>
                </a:cubicBezTo>
                <a:cubicBezTo>
                  <a:pt x="85" y="251"/>
                  <a:pt x="47" y="251"/>
                  <a:pt x="24" y="274"/>
                </a:cubicBezTo>
                <a:cubicBezTo>
                  <a:pt x="0" y="298"/>
                  <a:pt x="0" y="336"/>
                  <a:pt x="24" y="359"/>
                </a:cubicBezTo>
                <a:cubicBezTo>
                  <a:pt x="345" y="681"/>
                  <a:pt x="345" y="681"/>
                  <a:pt x="345" y="681"/>
                </a:cubicBezTo>
                <a:cubicBezTo>
                  <a:pt x="357" y="692"/>
                  <a:pt x="372" y="698"/>
                  <a:pt x="388" y="698"/>
                </a:cubicBezTo>
                <a:cubicBezTo>
                  <a:pt x="403" y="698"/>
                  <a:pt x="418" y="692"/>
                  <a:pt x="430" y="681"/>
                </a:cubicBezTo>
                <a:cubicBezTo>
                  <a:pt x="1002" y="108"/>
                  <a:pt x="1002" y="108"/>
                  <a:pt x="1002" y="108"/>
                </a:cubicBezTo>
                <a:cubicBezTo>
                  <a:pt x="1026" y="85"/>
                  <a:pt x="1026" y="47"/>
                  <a:pt x="1002" y="23"/>
                </a:cubicBezTo>
                <a:cubicBezTo>
                  <a:pt x="979" y="0"/>
                  <a:pt x="941" y="0"/>
                  <a:pt x="917" y="23"/>
                </a:cubicBezTo>
                <a:close/>
              </a:path>
            </a:pathLst>
          </a:custGeom>
          <a:solidFill>
            <a:srgbClr val="00996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200"/>
          </a:p>
        </p:txBody>
      </p:sp>
      <p:sp>
        <p:nvSpPr>
          <p:cNvPr id="68" name="TextBox 67"/>
          <p:cNvSpPr txBox="1"/>
          <p:nvPr/>
        </p:nvSpPr>
        <p:spPr>
          <a:xfrm>
            <a:off x="1415501" y="6367238"/>
            <a:ext cx="6628097" cy="153888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r>
              <a:rPr lang="ru-RU" sz="1000" spc="30" baseline="30000" dirty="0">
                <a:solidFill>
                  <a:schemeClr val="bg1">
                    <a:lumMod val="50000"/>
                  </a:schemeClr>
                </a:solidFill>
                <a:latin typeface="PT_Russia Text" panose="02000503000000020004" pitchFamily="2" charset="0"/>
                <a:ea typeface="PT_Russia Text" panose="02000503000000020004" pitchFamily="2" charset="0"/>
                <a:cs typeface="Tahoma" panose="020B0604030504040204" pitchFamily="34" charset="0"/>
              </a:rPr>
              <a:t>*</a:t>
            </a:r>
            <a:r>
              <a:rPr lang="ru-RU" sz="1000" spc="30" dirty="0">
                <a:solidFill>
                  <a:schemeClr val="bg1">
                    <a:lumMod val="50000"/>
                  </a:schemeClr>
                </a:solidFill>
                <a:latin typeface="PT_Russia Text" panose="02000503000000020004" pitchFamily="2" charset="0"/>
                <a:ea typeface="PT_Russia Text" panose="02000503000000020004" pitchFamily="2" charset="0"/>
                <a:cs typeface="Tahoma" panose="020B0604030504040204" pitchFamily="34" charset="0"/>
              </a:rPr>
              <a:t> Целевой уровень цифровой трансформации устанавливается индивидуально для каждой услуги </a:t>
            </a:r>
          </a:p>
        </p:txBody>
      </p:sp>
    </p:spTree>
    <p:extLst>
      <p:ext uri="{BB962C8B-B14F-4D97-AF65-F5344CB8AC3E}">
        <p14:creationId xmlns:p14="http://schemas.microsoft.com/office/powerpoint/2010/main" val="31960968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Группа 15"/>
          <p:cNvGrpSpPr/>
          <p:nvPr/>
        </p:nvGrpSpPr>
        <p:grpSpPr>
          <a:xfrm>
            <a:off x="1" y="0"/>
            <a:ext cx="1092820" cy="6858000"/>
            <a:chOff x="1" y="0"/>
            <a:chExt cx="1092820" cy="6858000"/>
          </a:xfrm>
        </p:grpSpPr>
        <p:sp>
          <p:nvSpPr>
            <p:cNvPr id="21" name="Прямоугольник 20">
              <a:extLst>
                <a:ext uri="{FF2B5EF4-FFF2-40B4-BE49-F238E27FC236}">
                  <a16:creationId xmlns:a16="http://schemas.microsoft.com/office/drawing/2014/main" xmlns="" id="{2185949D-510E-B640-98BC-CA920DF06249}"/>
                </a:ext>
              </a:extLst>
            </p:cNvPr>
            <p:cNvSpPr/>
            <p:nvPr/>
          </p:nvSpPr>
          <p:spPr>
            <a:xfrm>
              <a:off x="1" y="0"/>
              <a:ext cx="1092820" cy="6858000"/>
            </a:xfrm>
            <a:prstGeom prst="rect">
              <a:avLst/>
            </a:prstGeom>
            <a:solidFill>
              <a:srgbClr val="E2E2E2">
                <a:alpha val="4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xmlns="" id="{11B9542C-D315-5B41-98B6-3DF7E819C1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294411" y="344752"/>
              <a:ext cx="504000" cy="504000"/>
            </a:xfrm>
            <a:prstGeom prst="rect">
              <a:avLst/>
            </a:prstGeom>
          </p:spPr>
        </p:pic>
        <p:cxnSp>
          <p:nvCxnSpPr>
            <p:cNvPr id="7" name="Прямая соединительная линия 6"/>
            <p:cNvCxnSpPr/>
            <p:nvPr/>
          </p:nvCxnSpPr>
          <p:spPr>
            <a:xfrm>
              <a:off x="1073776" y="0"/>
              <a:ext cx="0" cy="370912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/>
            <p:cNvCxnSpPr/>
            <p:nvPr/>
          </p:nvCxnSpPr>
          <p:spPr>
            <a:xfrm>
              <a:off x="1073776" y="370912"/>
              <a:ext cx="0" cy="311669"/>
            </a:xfrm>
            <a:prstGeom prst="line">
              <a:avLst/>
            </a:prstGeom>
            <a:ln w="38100">
              <a:solidFill>
                <a:srgbClr val="0932C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Прямая соединительная линия 37"/>
            <p:cNvCxnSpPr/>
            <p:nvPr/>
          </p:nvCxnSpPr>
          <p:spPr>
            <a:xfrm>
              <a:off x="1073776" y="682581"/>
              <a:ext cx="0" cy="36993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AE68803-1925-654B-9030-485A64E3C90A}"/>
              </a:ext>
            </a:extLst>
          </p:cNvPr>
          <p:cNvSpPr txBox="1"/>
          <p:nvPr/>
        </p:nvSpPr>
        <p:spPr>
          <a:xfrm>
            <a:off x="1320698" y="318854"/>
            <a:ext cx="8787944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sz="2200" b="1" spc="80" dirty="0">
                <a:latin typeface="PT_Russia Text" panose="02000503000000020004" pitchFamily="2" charset="0"/>
                <a:ea typeface="PT_Russia Text" panose="02000503000000020004" pitchFamily="2" charset="0"/>
                <a:cs typeface="Tahoma" panose="020B0604030504040204" pitchFamily="34" charset="0"/>
              </a:rPr>
              <a:t>Типовая дорожная карта трансформации государственных услуг</a:t>
            </a:r>
          </a:p>
        </p:txBody>
      </p:sp>
      <p:sp>
        <p:nvSpPr>
          <p:cNvPr id="27" name="Номер слайда 12">
            <a:extLst>
              <a:ext uri="{FF2B5EF4-FFF2-40B4-BE49-F238E27FC236}">
                <a16:creationId xmlns:a16="http://schemas.microsoft.com/office/drawing/2014/main" xmlns="" id="{E4FB0AF5-F4C2-984D-A784-4E9FFA8F8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500389"/>
            <a:ext cx="1092821" cy="280658"/>
          </a:xfrm>
        </p:spPr>
        <p:txBody>
          <a:bodyPr/>
          <a:lstStyle/>
          <a:p>
            <a:pPr algn="ctr"/>
            <a:fld id="{021CF636-712B-4B80-AAF7-79D563FA4FF5}" type="slidenum">
              <a:rPr lang="ru-RU" sz="1000" smtClean="0">
                <a:solidFill>
                  <a:schemeClr val="bg1">
                    <a:lumMod val="65000"/>
                  </a:schemeClr>
                </a:solidFill>
                <a:latin typeface="PT_Russia Text" panose="02000503000000020004" pitchFamily="2" charset="0"/>
                <a:ea typeface="PT_Russia Text" panose="02000503000000020004" pitchFamily="2" charset="0"/>
                <a:cs typeface="Tahoma" panose="020B0604030504040204" pitchFamily="34" charset="0"/>
              </a:rPr>
              <a:pPr algn="ctr"/>
              <a:t>11</a:t>
            </a:fld>
            <a:endParaRPr lang="ru-RU" sz="1000" dirty="0">
              <a:solidFill>
                <a:schemeClr val="bg1">
                  <a:lumMod val="65000"/>
                </a:schemeClr>
              </a:solidFill>
              <a:latin typeface="PT_Russia Text" panose="02000503000000020004" pitchFamily="2" charset="0"/>
              <a:ea typeface="PT_Russia Text" panose="02000503000000020004" pitchFamily="2" charset="0"/>
              <a:cs typeface="Tahoma" panose="020B060403050404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AFFFBF7-07C8-FB42-A7E9-8B344E9EFD9C}"/>
              </a:ext>
            </a:extLst>
          </p:cNvPr>
          <p:cNvSpPr txBox="1"/>
          <p:nvPr/>
        </p:nvSpPr>
        <p:spPr>
          <a:xfrm>
            <a:off x="1416050" y="1433834"/>
            <a:ext cx="9483723" cy="48781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60000" indent="-360000">
              <a:lnSpc>
                <a:spcPct val="120000"/>
              </a:lnSpc>
              <a:spcBef>
                <a:spcPts val="400"/>
              </a:spcBef>
              <a:buClr>
                <a:schemeClr val="bg1">
                  <a:lumMod val="65000"/>
                </a:schemeClr>
              </a:buClr>
              <a:buFont typeface="+mj-lt"/>
              <a:buAutoNum type="arabicPeriod"/>
            </a:pPr>
            <a:r>
              <a:rPr lang="ru-RU" sz="1400" dirty="0">
                <a:solidFill>
                  <a:schemeClr val="bg2">
                    <a:lumMod val="25000"/>
                  </a:schemeClr>
                </a:solidFill>
                <a:latin typeface="PT_Russia Text" panose="02000503000000020004" pitchFamily="2" charset="0"/>
                <a:ea typeface="PT_Russia Text" panose="02000503000000020004" pitchFamily="2" charset="0"/>
                <a:cs typeface="Tahoma" panose="020B0604030504040204" pitchFamily="34" charset="0"/>
              </a:rPr>
              <a:t>Подготовка описания текущей модели оказания госуслуги и показателей</a:t>
            </a:r>
          </a:p>
          <a:p>
            <a:pPr marL="360000" indent="-360000">
              <a:lnSpc>
                <a:spcPct val="120000"/>
              </a:lnSpc>
              <a:spcBef>
                <a:spcPts val="400"/>
              </a:spcBef>
              <a:buClr>
                <a:schemeClr val="bg1">
                  <a:lumMod val="65000"/>
                </a:schemeClr>
              </a:buClr>
              <a:buFont typeface="+mj-lt"/>
              <a:buAutoNum type="arabicPeriod"/>
            </a:pPr>
            <a:r>
              <a:rPr lang="ru-RU" sz="1400" dirty="0">
                <a:solidFill>
                  <a:schemeClr val="bg2">
                    <a:lumMod val="25000"/>
                  </a:schemeClr>
                </a:solidFill>
                <a:latin typeface="PT_Russia Text" panose="02000503000000020004" pitchFamily="2" charset="0"/>
                <a:ea typeface="PT_Russia Text" panose="02000503000000020004" pitchFamily="2" charset="0"/>
                <a:cs typeface="Tahoma" panose="020B0604030504040204" pitchFamily="34" charset="0"/>
              </a:rPr>
              <a:t>Подготовка описания целевой модели</a:t>
            </a:r>
          </a:p>
          <a:p>
            <a:pPr marL="360000" indent="-360000">
              <a:lnSpc>
                <a:spcPct val="120000"/>
              </a:lnSpc>
              <a:spcBef>
                <a:spcPts val="400"/>
              </a:spcBef>
              <a:buClr>
                <a:schemeClr val="bg1">
                  <a:lumMod val="65000"/>
                </a:schemeClr>
              </a:buClr>
              <a:buFont typeface="+mj-lt"/>
              <a:buAutoNum type="arabicPeriod"/>
            </a:pPr>
            <a:r>
              <a:rPr lang="ru-RU" sz="1400" dirty="0">
                <a:solidFill>
                  <a:schemeClr val="bg2">
                    <a:lumMod val="25000"/>
                  </a:schemeClr>
                </a:solidFill>
                <a:latin typeface="PT_Russia Text" panose="02000503000000020004" pitchFamily="2" charset="0"/>
                <a:ea typeface="PT_Russia Text" panose="02000503000000020004" pitchFamily="2" charset="0"/>
                <a:cs typeface="Tahoma" panose="020B0604030504040204" pitchFamily="34" charset="0"/>
              </a:rPr>
              <a:t>Разработка карты межведомственных запросов, необходимых для оказания услуги</a:t>
            </a:r>
          </a:p>
          <a:p>
            <a:pPr marL="360000" indent="-360000">
              <a:lnSpc>
                <a:spcPct val="120000"/>
              </a:lnSpc>
              <a:spcBef>
                <a:spcPts val="400"/>
              </a:spcBef>
              <a:buClr>
                <a:schemeClr val="bg1">
                  <a:lumMod val="65000"/>
                </a:schemeClr>
              </a:buClr>
              <a:buFont typeface="+mj-lt"/>
              <a:buAutoNum type="arabicPeriod"/>
            </a:pPr>
            <a:r>
              <a:rPr lang="ru-RU" sz="1400" dirty="0">
                <a:solidFill>
                  <a:schemeClr val="bg2">
                    <a:lumMod val="25000"/>
                  </a:schemeClr>
                </a:solidFill>
                <a:latin typeface="PT_Russia Text" panose="02000503000000020004" pitchFamily="2" charset="0"/>
                <a:ea typeface="PT_Russia Text" panose="02000503000000020004" pitchFamily="2" charset="0"/>
                <a:cs typeface="Tahoma" panose="020B0604030504040204" pitchFamily="34" charset="0"/>
              </a:rPr>
              <a:t>Разработка чек-листа для принятия решения и шаблонов самих решений </a:t>
            </a:r>
          </a:p>
          <a:p>
            <a:pPr marL="360000" indent="-360000">
              <a:lnSpc>
                <a:spcPct val="120000"/>
              </a:lnSpc>
              <a:spcBef>
                <a:spcPts val="400"/>
              </a:spcBef>
              <a:buClr>
                <a:schemeClr val="bg1">
                  <a:lumMod val="65000"/>
                </a:schemeClr>
              </a:buClr>
              <a:buFont typeface="+mj-lt"/>
              <a:buAutoNum type="arabicPeriod"/>
            </a:pPr>
            <a:r>
              <a:rPr lang="ru-RU" sz="1400" dirty="0">
                <a:solidFill>
                  <a:schemeClr val="bg2">
                    <a:lumMod val="25000"/>
                  </a:schemeClr>
                </a:solidFill>
                <a:latin typeface="PT_Russia Text" panose="02000503000000020004" pitchFamily="2" charset="0"/>
                <a:ea typeface="PT_Russia Text" panose="02000503000000020004" pitchFamily="2" charset="0"/>
                <a:cs typeface="Tahoma" panose="020B0604030504040204" pitchFamily="34" charset="0"/>
              </a:rPr>
              <a:t>Внесение изменений в нормативные правовые акты</a:t>
            </a:r>
          </a:p>
          <a:p>
            <a:pPr marL="360000" indent="-360000">
              <a:lnSpc>
                <a:spcPct val="120000"/>
              </a:lnSpc>
              <a:spcBef>
                <a:spcPts val="400"/>
              </a:spcBef>
              <a:buClr>
                <a:schemeClr val="bg1">
                  <a:lumMod val="65000"/>
                </a:schemeClr>
              </a:buClr>
              <a:buFont typeface="+mj-lt"/>
              <a:buAutoNum type="arabicPeriod"/>
            </a:pPr>
            <a:r>
              <a:rPr lang="ru-RU" sz="1400" dirty="0">
                <a:solidFill>
                  <a:schemeClr val="bg2">
                    <a:lumMod val="25000"/>
                  </a:schemeClr>
                </a:solidFill>
                <a:latin typeface="PT_Russia Text" panose="02000503000000020004" pitchFamily="2" charset="0"/>
                <a:ea typeface="PT_Russia Text" panose="02000503000000020004" pitchFamily="2" charset="0"/>
                <a:cs typeface="Tahoma" panose="020B0604030504040204" pitchFamily="34" charset="0"/>
              </a:rPr>
              <a:t>Подготовка нового проекта административного регламента</a:t>
            </a:r>
          </a:p>
          <a:p>
            <a:pPr marL="360000" indent="-360000">
              <a:lnSpc>
                <a:spcPct val="120000"/>
              </a:lnSpc>
              <a:spcBef>
                <a:spcPts val="400"/>
              </a:spcBef>
              <a:buClr>
                <a:schemeClr val="bg1">
                  <a:lumMod val="65000"/>
                </a:schemeClr>
              </a:buClr>
              <a:buFont typeface="+mj-lt"/>
              <a:buAutoNum type="arabicPeriod"/>
            </a:pPr>
            <a:r>
              <a:rPr lang="ru-RU" sz="1400" dirty="0">
                <a:solidFill>
                  <a:schemeClr val="bg2">
                    <a:lumMod val="25000"/>
                  </a:schemeClr>
                </a:solidFill>
                <a:latin typeface="PT_Russia Text" panose="02000503000000020004" pitchFamily="2" charset="0"/>
                <a:ea typeface="PT_Russia Text" panose="02000503000000020004" pitchFamily="2" charset="0"/>
                <a:cs typeface="Tahoma" panose="020B0604030504040204" pitchFamily="34" charset="0"/>
              </a:rPr>
              <a:t>Разработка описания услуги и интерактивной формы</a:t>
            </a:r>
          </a:p>
          <a:p>
            <a:pPr marL="360000" indent="-360000">
              <a:lnSpc>
                <a:spcPct val="120000"/>
              </a:lnSpc>
              <a:spcBef>
                <a:spcPts val="400"/>
              </a:spcBef>
              <a:buClr>
                <a:schemeClr val="bg1">
                  <a:lumMod val="65000"/>
                </a:schemeClr>
              </a:buClr>
              <a:buFont typeface="+mj-lt"/>
              <a:buAutoNum type="arabicPeriod"/>
            </a:pPr>
            <a:r>
              <a:rPr lang="ru-RU" sz="1400" dirty="0">
                <a:solidFill>
                  <a:schemeClr val="bg2">
                    <a:lumMod val="25000"/>
                  </a:schemeClr>
                </a:solidFill>
                <a:latin typeface="PT_Russia Text" panose="02000503000000020004" pitchFamily="2" charset="0"/>
                <a:ea typeface="PT_Russia Text" panose="02000503000000020004" pitchFamily="2" charset="0"/>
                <a:cs typeface="Tahoma" panose="020B0604030504040204" pitchFamily="34" charset="0"/>
              </a:rPr>
              <a:t>Согласование проекта административного регламента</a:t>
            </a:r>
          </a:p>
          <a:p>
            <a:pPr marL="360000" indent="-360000">
              <a:lnSpc>
                <a:spcPct val="120000"/>
              </a:lnSpc>
              <a:spcBef>
                <a:spcPts val="400"/>
              </a:spcBef>
              <a:buClr>
                <a:schemeClr val="bg1">
                  <a:lumMod val="65000"/>
                </a:schemeClr>
              </a:buClr>
              <a:buFont typeface="+mj-lt"/>
              <a:buAutoNum type="arabicPeriod"/>
            </a:pPr>
            <a:r>
              <a:rPr lang="ru-RU" sz="1400" dirty="0">
                <a:solidFill>
                  <a:schemeClr val="bg2">
                    <a:lumMod val="25000"/>
                  </a:schemeClr>
                </a:solidFill>
                <a:latin typeface="PT_Russia Text" panose="02000503000000020004" pitchFamily="2" charset="0"/>
                <a:ea typeface="PT_Russia Text" panose="02000503000000020004" pitchFamily="2" charset="0"/>
                <a:cs typeface="Tahoma" panose="020B0604030504040204" pitchFamily="34" charset="0"/>
              </a:rPr>
              <a:t>Разработка макета электронной формы заявления на ЕПГУ и статусной модели</a:t>
            </a:r>
          </a:p>
          <a:p>
            <a:pPr marL="360000" indent="-360000">
              <a:lnSpc>
                <a:spcPct val="120000"/>
              </a:lnSpc>
              <a:spcBef>
                <a:spcPts val="400"/>
              </a:spcBef>
              <a:buClr>
                <a:schemeClr val="bg1">
                  <a:lumMod val="65000"/>
                </a:schemeClr>
              </a:buClr>
              <a:buFont typeface="+mj-lt"/>
              <a:buAutoNum type="arabicPeriod"/>
            </a:pPr>
            <a:r>
              <a:rPr lang="ru-RU" sz="1400" dirty="0">
                <a:solidFill>
                  <a:schemeClr val="bg2">
                    <a:lumMod val="25000"/>
                  </a:schemeClr>
                </a:solidFill>
                <a:latin typeface="PT_Russia Text" panose="02000503000000020004" pitchFamily="2" charset="0"/>
                <a:ea typeface="PT_Russia Text" panose="02000503000000020004" pitchFamily="2" charset="0"/>
                <a:cs typeface="Tahoma" panose="020B0604030504040204" pitchFamily="34" charset="0"/>
              </a:rPr>
              <a:t>Подготовка задания на доработку ведомственной системы и ФЭО</a:t>
            </a:r>
          </a:p>
          <a:p>
            <a:pPr marL="360000" indent="-360000">
              <a:lnSpc>
                <a:spcPct val="120000"/>
              </a:lnSpc>
              <a:spcBef>
                <a:spcPts val="400"/>
              </a:spcBef>
              <a:buClr>
                <a:schemeClr val="bg1">
                  <a:lumMod val="65000"/>
                </a:schemeClr>
              </a:buClr>
              <a:buFont typeface="+mj-lt"/>
              <a:buAutoNum type="arabicPeriod"/>
            </a:pPr>
            <a:r>
              <a:rPr lang="ru-RU" sz="1400" dirty="0">
                <a:solidFill>
                  <a:schemeClr val="bg2">
                    <a:lumMod val="25000"/>
                  </a:schemeClr>
                </a:solidFill>
                <a:latin typeface="PT_Russia Text" panose="02000503000000020004" pitchFamily="2" charset="0"/>
                <a:ea typeface="PT_Russia Text" panose="02000503000000020004" pitchFamily="2" charset="0"/>
                <a:cs typeface="Tahoma" panose="020B0604030504040204" pitchFamily="34" charset="0"/>
              </a:rPr>
              <a:t>Подготовка задания на реализацию межведзапросов</a:t>
            </a:r>
          </a:p>
          <a:p>
            <a:pPr marL="360000" indent="-360000">
              <a:lnSpc>
                <a:spcPct val="120000"/>
              </a:lnSpc>
              <a:spcBef>
                <a:spcPts val="400"/>
              </a:spcBef>
              <a:buClr>
                <a:schemeClr val="bg1">
                  <a:lumMod val="65000"/>
                </a:schemeClr>
              </a:buClr>
              <a:buFont typeface="+mj-lt"/>
              <a:buAutoNum type="arabicPeriod"/>
            </a:pPr>
            <a:r>
              <a:rPr lang="ru-RU" sz="1400" dirty="0">
                <a:solidFill>
                  <a:schemeClr val="bg2">
                    <a:lumMod val="25000"/>
                  </a:schemeClr>
                </a:solidFill>
                <a:latin typeface="PT_Russia Text" panose="02000503000000020004" pitchFamily="2" charset="0"/>
                <a:ea typeface="PT_Russia Text" panose="02000503000000020004" pitchFamily="2" charset="0"/>
                <a:cs typeface="Tahoma" panose="020B0604030504040204" pitchFamily="34" charset="0"/>
              </a:rPr>
              <a:t>Реализация ЭФЗ на ЕПГУ</a:t>
            </a:r>
          </a:p>
          <a:p>
            <a:pPr marL="360000" indent="-360000">
              <a:lnSpc>
                <a:spcPct val="120000"/>
              </a:lnSpc>
              <a:spcBef>
                <a:spcPts val="400"/>
              </a:spcBef>
              <a:buClr>
                <a:schemeClr val="bg1">
                  <a:lumMod val="65000"/>
                </a:schemeClr>
              </a:buClr>
              <a:buFont typeface="+mj-lt"/>
              <a:buAutoNum type="arabicPeriod"/>
            </a:pPr>
            <a:r>
              <a:rPr lang="ru-RU" sz="1400" dirty="0">
                <a:solidFill>
                  <a:schemeClr val="bg2">
                    <a:lumMod val="25000"/>
                  </a:schemeClr>
                </a:solidFill>
                <a:latin typeface="PT_Russia Text" panose="02000503000000020004" pitchFamily="2" charset="0"/>
                <a:ea typeface="PT_Russia Text" panose="02000503000000020004" pitchFamily="2" charset="0"/>
                <a:cs typeface="Tahoma" panose="020B0604030504040204" pitchFamily="34" charset="0"/>
              </a:rPr>
              <a:t>Реализация межведзапросов в СМЭВ</a:t>
            </a:r>
          </a:p>
          <a:p>
            <a:pPr marL="360000" indent="-360000">
              <a:lnSpc>
                <a:spcPct val="120000"/>
              </a:lnSpc>
              <a:spcBef>
                <a:spcPts val="400"/>
              </a:spcBef>
              <a:buClr>
                <a:schemeClr val="bg1">
                  <a:lumMod val="65000"/>
                </a:schemeClr>
              </a:buClr>
              <a:buFont typeface="+mj-lt"/>
              <a:buAutoNum type="arabicPeriod"/>
            </a:pPr>
            <a:r>
              <a:rPr lang="ru-RU" sz="1400" dirty="0">
                <a:solidFill>
                  <a:schemeClr val="bg2">
                    <a:lumMod val="25000"/>
                  </a:schemeClr>
                </a:solidFill>
                <a:latin typeface="PT_Russia Text" panose="02000503000000020004" pitchFamily="2" charset="0"/>
                <a:ea typeface="PT_Russia Text" panose="02000503000000020004" pitchFamily="2" charset="0"/>
                <a:cs typeface="Tahoma" panose="020B0604030504040204" pitchFamily="34" charset="0"/>
              </a:rPr>
              <a:t>Доработка ведомственной системы и интеграция ее с ИЭП</a:t>
            </a:r>
          </a:p>
          <a:p>
            <a:pPr marL="360000" indent="-360000">
              <a:lnSpc>
                <a:spcPct val="120000"/>
              </a:lnSpc>
              <a:spcBef>
                <a:spcPts val="400"/>
              </a:spcBef>
              <a:buClr>
                <a:schemeClr val="bg1">
                  <a:lumMod val="65000"/>
                </a:schemeClr>
              </a:buClr>
              <a:buFont typeface="+mj-lt"/>
              <a:buAutoNum type="arabicPeriod"/>
            </a:pPr>
            <a:r>
              <a:rPr lang="ru-RU" sz="1400" dirty="0">
                <a:solidFill>
                  <a:schemeClr val="bg2">
                    <a:lumMod val="25000"/>
                  </a:schemeClr>
                </a:solidFill>
                <a:latin typeface="PT_Russia Text" panose="02000503000000020004" pitchFamily="2" charset="0"/>
                <a:ea typeface="PT_Russia Text" panose="02000503000000020004" pitchFamily="2" charset="0"/>
                <a:cs typeface="Tahoma" panose="020B0604030504040204" pitchFamily="34" charset="0"/>
              </a:rPr>
              <a:t>Приёмка услуги</a:t>
            </a:r>
          </a:p>
          <a:p>
            <a:pPr marL="360000" indent="-360000">
              <a:lnSpc>
                <a:spcPct val="120000"/>
              </a:lnSpc>
              <a:spcBef>
                <a:spcPts val="400"/>
              </a:spcBef>
              <a:buClr>
                <a:schemeClr val="bg1">
                  <a:lumMod val="65000"/>
                </a:schemeClr>
              </a:buClr>
              <a:buFont typeface="+mj-lt"/>
              <a:buAutoNum type="arabicPeriod"/>
            </a:pPr>
            <a:r>
              <a:rPr lang="ru-RU" sz="1400" dirty="0">
                <a:solidFill>
                  <a:schemeClr val="bg2">
                    <a:lumMod val="25000"/>
                  </a:schemeClr>
                </a:solidFill>
                <a:latin typeface="PT_Russia Text" panose="02000503000000020004" pitchFamily="2" charset="0"/>
                <a:ea typeface="PT_Russia Text" panose="02000503000000020004" pitchFamily="2" charset="0"/>
                <a:cs typeface="Tahoma" panose="020B0604030504040204" pitchFamily="34" charset="0"/>
              </a:rPr>
              <a:t>Опытная эксплуатация услуги и ввод в </a:t>
            </a:r>
            <a:r>
              <a:rPr lang="ru-RU" sz="1400" dirty="0" err="1">
                <a:solidFill>
                  <a:schemeClr val="bg2">
                    <a:lumMod val="25000"/>
                  </a:schemeClr>
                </a:solidFill>
                <a:latin typeface="PT_Russia Text" panose="02000503000000020004" pitchFamily="2" charset="0"/>
                <a:ea typeface="PT_Russia Text" panose="02000503000000020004" pitchFamily="2" charset="0"/>
                <a:cs typeface="Tahoma" panose="020B0604030504040204" pitchFamily="34" charset="0"/>
              </a:rPr>
              <a:t>прод</a:t>
            </a:r>
            <a:endParaRPr lang="ru-RU" sz="1400" dirty="0">
              <a:solidFill>
                <a:schemeClr val="bg2">
                  <a:lumMod val="25000"/>
                </a:schemeClr>
              </a:solidFill>
              <a:latin typeface="PT_Russia Text" panose="02000503000000020004" pitchFamily="2" charset="0"/>
              <a:ea typeface="PT_Russia Text" panose="02000503000000020004" pitchFamily="2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15621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Группа 15"/>
          <p:cNvGrpSpPr/>
          <p:nvPr/>
        </p:nvGrpSpPr>
        <p:grpSpPr>
          <a:xfrm>
            <a:off x="1" y="0"/>
            <a:ext cx="1092820" cy="6858000"/>
            <a:chOff x="1" y="0"/>
            <a:chExt cx="1092820" cy="6858000"/>
          </a:xfrm>
        </p:grpSpPr>
        <p:sp>
          <p:nvSpPr>
            <p:cNvPr id="21" name="Прямоугольник 20">
              <a:extLst>
                <a:ext uri="{FF2B5EF4-FFF2-40B4-BE49-F238E27FC236}">
                  <a16:creationId xmlns:a16="http://schemas.microsoft.com/office/drawing/2014/main" xmlns="" id="{2185949D-510E-B640-98BC-CA920DF06249}"/>
                </a:ext>
              </a:extLst>
            </p:cNvPr>
            <p:cNvSpPr/>
            <p:nvPr/>
          </p:nvSpPr>
          <p:spPr>
            <a:xfrm>
              <a:off x="1" y="0"/>
              <a:ext cx="1092820" cy="6858000"/>
            </a:xfrm>
            <a:prstGeom prst="rect">
              <a:avLst/>
            </a:prstGeom>
            <a:solidFill>
              <a:srgbClr val="E2E2E2">
                <a:alpha val="4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xmlns="" id="{11B9542C-D315-5B41-98B6-3DF7E819C1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294411" y="344752"/>
              <a:ext cx="504000" cy="504000"/>
            </a:xfrm>
            <a:prstGeom prst="rect">
              <a:avLst/>
            </a:prstGeom>
          </p:spPr>
        </p:pic>
        <p:cxnSp>
          <p:nvCxnSpPr>
            <p:cNvPr id="7" name="Прямая соединительная линия 6"/>
            <p:cNvCxnSpPr/>
            <p:nvPr/>
          </p:nvCxnSpPr>
          <p:spPr>
            <a:xfrm>
              <a:off x="1073776" y="0"/>
              <a:ext cx="0" cy="370912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/>
            <p:cNvCxnSpPr/>
            <p:nvPr/>
          </p:nvCxnSpPr>
          <p:spPr>
            <a:xfrm>
              <a:off x="1073776" y="370912"/>
              <a:ext cx="0" cy="311669"/>
            </a:xfrm>
            <a:prstGeom prst="line">
              <a:avLst/>
            </a:prstGeom>
            <a:ln w="38100">
              <a:solidFill>
                <a:srgbClr val="0932C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Прямая соединительная линия 37"/>
            <p:cNvCxnSpPr/>
            <p:nvPr/>
          </p:nvCxnSpPr>
          <p:spPr>
            <a:xfrm>
              <a:off x="1073776" y="682581"/>
              <a:ext cx="0" cy="36993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AE68803-1925-654B-9030-485A64E3C90A}"/>
              </a:ext>
            </a:extLst>
          </p:cNvPr>
          <p:cNvSpPr txBox="1"/>
          <p:nvPr/>
        </p:nvSpPr>
        <p:spPr>
          <a:xfrm>
            <a:off x="1320698" y="488131"/>
            <a:ext cx="9343630" cy="4308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sz="2200" b="1" spc="80" dirty="0">
                <a:latin typeface="PT_Russia Text" panose="02000503000000020004" pitchFamily="2" charset="0"/>
                <a:ea typeface="PT_Russia Text" panose="02000503000000020004" pitchFamily="2" charset="0"/>
                <a:cs typeface="Tahoma" panose="020B0604030504040204" pitchFamily="34" charset="0"/>
              </a:rPr>
              <a:t>Типизация услуг в регионе</a:t>
            </a:r>
          </a:p>
        </p:txBody>
      </p:sp>
      <p:sp>
        <p:nvSpPr>
          <p:cNvPr id="27" name="Номер слайда 12">
            <a:extLst>
              <a:ext uri="{FF2B5EF4-FFF2-40B4-BE49-F238E27FC236}">
                <a16:creationId xmlns:a16="http://schemas.microsoft.com/office/drawing/2014/main" xmlns="" id="{E4FB0AF5-F4C2-984D-A784-4E9FFA8F8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500389"/>
            <a:ext cx="1092821" cy="280658"/>
          </a:xfrm>
        </p:spPr>
        <p:txBody>
          <a:bodyPr/>
          <a:lstStyle/>
          <a:p>
            <a:pPr algn="ctr"/>
            <a:fld id="{021CF636-712B-4B80-AAF7-79D563FA4FF5}" type="slidenum">
              <a:rPr lang="ru-RU" sz="1000" smtClean="0">
                <a:solidFill>
                  <a:schemeClr val="bg1">
                    <a:lumMod val="65000"/>
                  </a:schemeClr>
                </a:solidFill>
                <a:latin typeface="PT_Russia Text" panose="02000503000000020004" pitchFamily="2" charset="0"/>
                <a:ea typeface="PT_Russia Text" panose="02000503000000020004" pitchFamily="2" charset="0"/>
                <a:cs typeface="Tahoma" panose="020B0604030504040204" pitchFamily="34" charset="0"/>
              </a:rPr>
              <a:pPr algn="ctr"/>
              <a:t>12</a:t>
            </a:fld>
            <a:endParaRPr lang="ru-RU" sz="1000" dirty="0">
              <a:solidFill>
                <a:schemeClr val="bg1">
                  <a:lumMod val="65000"/>
                </a:schemeClr>
              </a:solidFill>
              <a:latin typeface="PT_Russia Text" panose="02000503000000020004" pitchFamily="2" charset="0"/>
              <a:ea typeface="PT_Russia Text" panose="02000503000000020004" pitchFamily="2" charset="0"/>
              <a:cs typeface="Tahoma" panose="020B060403050404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320698" y="4034378"/>
            <a:ext cx="8535402" cy="19174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6000" indent="-216000">
              <a:lnSpc>
                <a:spcPct val="120000"/>
              </a:lnSpc>
              <a:spcBef>
                <a:spcPts val="1000"/>
              </a:spcBef>
              <a:buClr>
                <a:schemeClr val="bg1">
                  <a:lumMod val="65000"/>
                </a:schemeClr>
              </a:buClr>
            </a:pPr>
            <a:r>
              <a:rPr lang="ru-RU" sz="1300" b="1" spc="40" dirty="0">
                <a:solidFill>
                  <a:schemeClr val="bg2">
                    <a:lumMod val="25000"/>
                  </a:schemeClr>
                </a:solidFill>
                <a:latin typeface="PT_Russia Text" panose="02000503000000020004" pitchFamily="2" charset="0"/>
                <a:ea typeface="PT_Russia Text" panose="02000503000000020004" pitchFamily="2" charset="0"/>
                <a:cs typeface="Tahoma" panose="020B0604030504040204" pitchFamily="34" charset="0"/>
              </a:rPr>
              <a:t>По поручениям:</a:t>
            </a:r>
          </a:p>
          <a:p>
            <a:pPr marL="216000" indent="-216000">
              <a:lnSpc>
                <a:spcPct val="120000"/>
              </a:lnSpc>
              <a:spcBef>
                <a:spcPts val="1000"/>
              </a:spcBef>
              <a:buClr>
                <a:schemeClr val="bg1">
                  <a:lumMod val="65000"/>
                </a:schemeClr>
              </a:buClr>
              <a:buFont typeface="+mj-lt"/>
              <a:buAutoNum type="arabicPeriod"/>
            </a:pPr>
            <a:r>
              <a:rPr lang="ru-RU" sz="1300" spc="40" dirty="0">
                <a:solidFill>
                  <a:schemeClr val="bg2">
                    <a:lumMod val="25000"/>
                  </a:schemeClr>
                </a:solidFill>
                <a:latin typeface="PT_Russia Text" panose="02000503000000020004" pitchFamily="2" charset="0"/>
                <a:ea typeface="PT_Russia Text" panose="02000503000000020004" pitchFamily="2" charset="0"/>
                <a:cs typeface="Tahoma" panose="020B0604030504040204" pitchFamily="34" charset="0"/>
              </a:rPr>
              <a:t>Провести анализ НПА на предмет </a:t>
            </a:r>
            <a:r>
              <a:rPr lang="ru-RU" sz="1300" spc="40" dirty="0" err="1">
                <a:solidFill>
                  <a:schemeClr val="bg2">
                    <a:lumMod val="25000"/>
                  </a:schemeClr>
                </a:solidFill>
                <a:latin typeface="PT_Russia Text" panose="02000503000000020004" pitchFamily="2" charset="0"/>
                <a:ea typeface="PT_Russia Text" panose="02000503000000020004" pitchFamily="2" charset="0"/>
                <a:cs typeface="Tahoma" panose="020B0604030504040204" pitchFamily="34" charset="0"/>
              </a:rPr>
              <a:t>непротиворечия</a:t>
            </a:r>
            <a:r>
              <a:rPr lang="ru-RU" sz="1300" spc="40" dirty="0">
                <a:solidFill>
                  <a:schemeClr val="bg2">
                    <a:lumMod val="25000"/>
                  </a:schemeClr>
                </a:solidFill>
                <a:latin typeface="PT_Russia Text" panose="02000503000000020004" pitchFamily="2" charset="0"/>
                <a:ea typeface="PT_Russia Text" panose="02000503000000020004" pitchFamily="2" charset="0"/>
                <a:cs typeface="Tahoma" panose="020B0604030504040204" pitchFamily="34" charset="0"/>
              </a:rPr>
              <a:t> целям цифровой трансформации (</a:t>
            </a:r>
            <a:r>
              <a:rPr lang="ru-RU" sz="1300" spc="40" dirty="0" err="1">
                <a:solidFill>
                  <a:schemeClr val="bg2">
                    <a:lumMod val="25000"/>
                  </a:schemeClr>
                </a:solidFill>
                <a:latin typeface="PT_Russia Text" panose="02000503000000020004" pitchFamily="2" charset="0"/>
                <a:ea typeface="PT_Russia Text" panose="02000503000000020004" pitchFamily="2" charset="0"/>
                <a:cs typeface="Tahoma" panose="020B0604030504040204" pitchFamily="34" charset="0"/>
              </a:rPr>
              <a:t>проактивность</a:t>
            </a:r>
            <a:r>
              <a:rPr lang="ru-RU" sz="1300" spc="40" dirty="0">
                <a:solidFill>
                  <a:schemeClr val="bg2">
                    <a:lumMod val="25000"/>
                  </a:schemeClr>
                </a:solidFill>
                <a:latin typeface="PT_Russia Text" panose="02000503000000020004" pitchFamily="2" charset="0"/>
                <a:ea typeface="PT_Russia Text" panose="02000503000000020004" pitchFamily="2" charset="0"/>
                <a:cs typeface="Tahoma" panose="020B0604030504040204" pitchFamily="34" charset="0"/>
              </a:rPr>
              <a:t>, </a:t>
            </a:r>
            <a:r>
              <a:rPr lang="ru-RU" sz="1300" spc="40" dirty="0" err="1">
                <a:solidFill>
                  <a:schemeClr val="bg2">
                    <a:lumMod val="25000"/>
                  </a:schemeClr>
                </a:solidFill>
                <a:latin typeface="PT_Russia Text" panose="02000503000000020004" pitchFamily="2" charset="0"/>
                <a:ea typeface="PT_Russia Text" panose="02000503000000020004" pitchFamily="2" charset="0"/>
                <a:cs typeface="Tahoma" panose="020B0604030504040204" pitchFamily="34" charset="0"/>
              </a:rPr>
              <a:t>реестровость</a:t>
            </a:r>
            <a:r>
              <a:rPr lang="ru-RU" sz="1300" spc="40" dirty="0">
                <a:solidFill>
                  <a:schemeClr val="bg2">
                    <a:lumMod val="25000"/>
                  </a:schemeClr>
                </a:solidFill>
                <a:latin typeface="PT_Russia Text" panose="02000503000000020004" pitchFamily="2" charset="0"/>
                <a:ea typeface="PT_Russia Text" panose="02000503000000020004" pitchFamily="2" charset="0"/>
                <a:cs typeface="Tahoma" panose="020B0604030504040204" pitchFamily="34" charset="0"/>
              </a:rPr>
              <a:t> и т.д.)</a:t>
            </a:r>
          </a:p>
          <a:p>
            <a:pPr marL="216000" indent="-216000">
              <a:lnSpc>
                <a:spcPct val="120000"/>
              </a:lnSpc>
              <a:spcBef>
                <a:spcPts val="1000"/>
              </a:spcBef>
              <a:buClr>
                <a:schemeClr val="bg1">
                  <a:lumMod val="65000"/>
                </a:schemeClr>
              </a:buClr>
              <a:buFont typeface="+mj-lt"/>
              <a:buAutoNum type="arabicPeriod"/>
            </a:pPr>
            <a:r>
              <a:rPr lang="ru-RU" sz="1300" spc="40" dirty="0">
                <a:solidFill>
                  <a:schemeClr val="bg2">
                    <a:lumMod val="25000"/>
                  </a:schemeClr>
                </a:solidFill>
                <a:latin typeface="PT_Russia Text" panose="02000503000000020004" pitchFamily="2" charset="0"/>
                <a:ea typeface="PT_Russia Text" panose="02000503000000020004" pitchFamily="2" charset="0"/>
                <a:cs typeface="Tahoma" panose="020B0604030504040204" pitchFamily="34" charset="0"/>
              </a:rPr>
              <a:t>Подготовить предложения по внесению изменений в федеральные НПА и направить в соответствующие федеральные органы власти</a:t>
            </a:r>
          </a:p>
          <a:p>
            <a:pPr marL="216000" indent="-216000">
              <a:lnSpc>
                <a:spcPct val="120000"/>
              </a:lnSpc>
              <a:spcBef>
                <a:spcPts val="1000"/>
              </a:spcBef>
              <a:buClr>
                <a:schemeClr val="bg1">
                  <a:lumMod val="65000"/>
                </a:schemeClr>
              </a:buClr>
              <a:buFont typeface="+mj-lt"/>
              <a:buAutoNum type="arabicPeriod"/>
            </a:pPr>
            <a:r>
              <a:rPr lang="ru-RU" sz="1300" spc="40" dirty="0">
                <a:solidFill>
                  <a:schemeClr val="bg2">
                    <a:lumMod val="25000"/>
                  </a:schemeClr>
                </a:solidFill>
                <a:latin typeface="PT_Russia Text" panose="02000503000000020004" pitchFamily="2" charset="0"/>
                <a:ea typeface="PT_Russia Text" panose="02000503000000020004" pitchFamily="2" charset="0"/>
                <a:cs typeface="Tahoma" panose="020B0604030504040204" pitchFamily="34" charset="0"/>
              </a:rPr>
              <a:t>Подготовить изменения по внесению изменений в региональные НПА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1320698" y="1810435"/>
            <a:ext cx="9224719" cy="18405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  <a:buClr>
                <a:schemeClr val="bg1">
                  <a:lumMod val="65000"/>
                </a:schemeClr>
              </a:buClr>
            </a:pPr>
            <a:r>
              <a:rPr lang="ru-RU" sz="1300" spc="40" dirty="0" err="1">
                <a:solidFill>
                  <a:schemeClr val="bg2">
                    <a:lumMod val="25000"/>
                  </a:schemeClr>
                </a:solidFill>
                <a:latin typeface="PT_Russia Text" panose="02000503000000020004" pitchFamily="2" charset="0"/>
                <a:ea typeface="PT_Russia Text" panose="02000503000000020004" pitchFamily="2" charset="0"/>
                <a:cs typeface="Tahoma" panose="020B0604030504040204" pitchFamily="34" charset="0"/>
              </a:rPr>
              <a:t>Минкомсвязь</a:t>
            </a:r>
            <a:r>
              <a:rPr lang="ru-RU" sz="1300" spc="40" dirty="0">
                <a:solidFill>
                  <a:schemeClr val="bg2">
                    <a:lumMod val="25000"/>
                  </a:schemeClr>
                </a:solidFill>
                <a:latin typeface="PT_Russia Text" panose="02000503000000020004" pitchFamily="2" charset="0"/>
                <a:ea typeface="PT_Russia Text" panose="02000503000000020004" pitchFamily="2" charset="0"/>
                <a:cs typeface="Tahoma" panose="020B0604030504040204" pitchFamily="34" charset="0"/>
              </a:rPr>
              <a:t> России и Минэкономразвития России разрабатывают перечень приоритетных региональных и муниципальных услуг для цифровой трансформации. Данный перечень для регионов является открытым и может быть дополнен следующими услугами:</a:t>
            </a:r>
          </a:p>
          <a:p>
            <a:pPr marL="180000" indent="-180000"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</a:pPr>
            <a:r>
              <a:rPr lang="ru-RU" sz="1300" spc="40" dirty="0">
                <a:solidFill>
                  <a:schemeClr val="bg2">
                    <a:lumMod val="25000"/>
                  </a:schemeClr>
                </a:solidFill>
                <a:latin typeface="PT_Russia Text" panose="02000503000000020004" pitchFamily="2" charset="0"/>
                <a:ea typeface="PT_Russia Text" panose="02000503000000020004" pitchFamily="2" charset="0"/>
                <a:cs typeface="Tahoma" panose="020B0604030504040204" pitchFamily="34" charset="0"/>
              </a:rPr>
              <a:t>услугами из перечня 143 типовых услуг</a:t>
            </a:r>
          </a:p>
          <a:p>
            <a:pPr marL="180000" indent="-180000"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</a:pPr>
            <a:r>
              <a:rPr lang="ru-RU" sz="1300" spc="40" dirty="0">
                <a:solidFill>
                  <a:schemeClr val="bg2">
                    <a:lumMod val="25000"/>
                  </a:schemeClr>
                </a:solidFill>
                <a:latin typeface="PT_Russia Text" panose="02000503000000020004" pitchFamily="2" charset="0"/>
                <a:ea typeface="PT_Russia Text" panose="02000503000000020004" pitchFamily="2" charset="0"/>
                <a:cs typeface="Tahoma" panose="020B0604030504040204" pitchFamily="34" charset="0"/>
              </a:rPr>
              <a:t>региональных и муниципальных услуг, входящих в состав </a:t>
            </a:r>
            <a:r>
              <a:rPr lang="ru-RU" sz="1300" spc="40" dirty="0" err="1">
                <a:solidFill>
                  <a:schemeClr val="bg2">
                    <a:lumMod val="25000"/>
                  </a:schemeClr>
                </a:solidFill>
                <a:latin typeface="PT_Russia Text" panose="02000503000000020004" pitchFamily="2" charset="0"/>
                <a:ea typeface="PT_Russia Text" panose="02000503000000020004" pitchFamily="2" charset="0"/>
                <a:cs typeface="Tahoma" panose="020B0604030504040204" pitchFamily="34" charset="0"/>
              </a:rPr>
              <a:t>суперсервисов</a:t>
            </a:r>
            <a:endParaRPr lang="ru-RU" sz="1300" spc="40" dirty="0">
              <a:solidFill>
                <a:schemeClr val="bg2">
                  <a:lumMod val="25000"/>
                </a:schemeClr>
              </a:solidFill>
              <a:latin typeface="PT_Russia Text" panose="02000503000000020004" pitchFamily="2" charset="0"/>
              <a:ea typeface="PT_Russia Text" panose="02000503000000020004" pitchFamily="2" charset="0"/>
              <a:cs typeface="Tahoma" panose="020B0604030504040204" pitchFamily="34" charset="0"/>
            </a:endParaRPr>
          </a:p>
          <a:p>
            <a:pPr marL="180000" indent="-180000"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</a:pPr>
            <a:r>
              <a:rPr lang="ru-RU" sz="1300" spc="40" dirty="0">
                <a:solidFill>
                  <a:schemeClr val="bg2">
                    <a:lumMod val="25000"/>
                  </a:schemeClr>
                </a:solidFill>
                <a:latin typeface="PT_Russia Text" panose="02000503000000020004" pitchFamily="2" charset="0"/>
                <a:ea typeface="PT_Russia Text" panose="02000503000000020004" pitchFamily="2" charset="0"/>
                <a:cs typeface="Tahoma" panose="020B0604030504040204" pitchFamily="34" charset="0"/>
              </a:rPr>
              <a:t>иных социально-значимых и популярных региональных и муниципальных услуг в регионе</a:t>
            </a:r>
          </a:p>
        </p:txBody>
      </p:sp>
    </p:spTree>
    <p:extLst>
      <p:ext uri="{BB962C8B-B14F-4D97-AF65-F5344CB8AC3E}">
        <p14:creationId xmlns:p14="http://schemas.microsoft.com/office/powerpoint/2010/main" val="40172690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Группа 15"/>
          <p:cNvGrpSpPr/>
          <p:nvPr/>
        </p:nvGrpSpPr>
        <p:grpSpPr>
          <a:xfrm>
            <a:off x="1" y="0"/>
            <a:ext cx="1092820" cy="6858000"/>
            <a:chOff x="1" y="0"/>
            <a:chExt cx="1092820" cy="6858000"/>
          </a:xfrm>
        </p:grpSpPr>
        <p:sp>
          <p:nvSpPr>
            <p:cNvPr id="21" name="Прямоугольник 20">
              <a:extLst>
                <a:ext uri="{FF2B5EF4-FFF2-40B4-BE49-F238E27FC236}">
                  <a16:creationId xmlns:a16="http://schemas.microsoft.com/office/drawing/2014/main" xmlns="" id="{2185949D-510E-B640-98BC-CA920DF06249}"/>
                </a:ext>
              </a:extLst>
            </p:cNvPr>
            <p:cNvSpPr/>
            <p:nvPr/>
          </p:nvSpPr>
          <p:spPr>
            <a:xfrm>
              <a:off x="1" y="0"/>
              <a:ext cx="1092820" cy="6858000"/>
            </a:xfrm>
            <a:prstGeom prst="rect">
              <a:avLst/>
            </a:prstGeom>
            <a:solidFill>
              <a:srgbClr val="E2E2E2">
                <a:alpha val="4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xmlns="" id="{11B9542C-D315-5B41-98B6-3DF7E819C1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294411" y="344752"/>
              <a:ext cx="504000" cy="504000"/>
            </a:xfrm>
            <a:prstGeom prst="rect">
              <a:avLst/>
            </a:prstGeom>
          </p:spPr>
        </p:pic>
        <p:cxnSp>
          <p:nvCxnSpPr>
            <p:cNvPr id="7" name="Прямая соединительная линия 6"/>
            <p:cNvCxnSpPr/>
            <p:nvPr/>
          </p:nvCxnSpPr>
          <p:spPr>
            <a:xfrm>
              <a:off x="1073776" y="0"/>
              <a:ext cx="0" cy="370912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/>
            <p:cNvCxnSpPr/>
            <p:nvPr/>
          </p:nvCxnSpPr>
          <p:spPr>
            <a:xfrm>
              <a:off x="1073776" y="370912"/>
              <a:ext cx="0" cy="311669"/>
            </a:xfrm>
            <a:prstGeom prst="line">
              <a:avLst/>
            </a:prstGeom>
            <a:ln w="38100">
              <a:solidFill>
                <a:srgbClr val="0932C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Прямая соединительная линия 37"/>
            <p:cNvCxnSpPr/>
            <p:nvPr/>
          </p:nvCxnSpPr>
          <p:spPr>
            <a:xfrm>
              <a:off x="1073776" y="682581"/>
              <a:ext cx="0" cy="36993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Номер слайда 12">
            <a:extLst>
              <a:ext uri="{FF2B5EF4-FFF2-40B4-BE49-F238E27FC236}">
                <a16:creationId xmlns:a16="http://schemas.microsoft.com/office/drawing/2014/main" xmlns="" id="{E4FB0AF5-F4C2-984D-A784-4E9FFA8F8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500389"/>
            <a:ext cx="1092821" cy="280658"/>
          </a:xfrm>
        </p:spPr>
        <p:txBody>
          <a:bodyPr/>
          <a:lstStyle/>
          <a:p>
            <a:pPr algn="ctr"/>
            <a:fld id="{021CF636-712B-4B80-AAF7-79D563FA4FF5}" type="slidenum">
              <a:rPr lang="ru-RU" sz="1000" smtClean="0">
                <a:solidFill>
                  <a:schemeClr val="bg1">
                    <a:lumMod val="65000"/>
                  </a:schemeClr>
                </a:solidFill>
                <a:latin typeface="PT_Russia Text" panose="02000503000000020004" pitchFamily="2" charset="0"/>
                <a:ea typeface="PT_Russia Text" panose="02000503000000020004" pitchFamily="2" charset="0"/>
                <a:cs typeface="Tahoma" panose="020B0604030504040204" pitchFamily="34" charset="0"/>
              </a:rPr>
              <a:pPr algn="ctr"/>
              <a:t>13</a:t>
            </a:fld>
            <a:endParaRPr lang="ru-RU" sz="1000" dirty="0">
              <a:solidFill>
                <a:schemeClr val="bg1">
                  <a:lumMod val="65000"/>
                </a:schemeClr>
              </a:solidFill>
              <a:latin typeface="PT_Russia Text" panose="02000503000000020004" pitchFamily="2" charset="0"/>
              <a:ea typeface="PT_Russia Text" panose="02000503000000020004" pitchFamily="2" charset="0"/>
              <a:cs typeface="Tahoma" panose="020B060403050404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653D2FED-42AE-D34E-9BBA-79B7082B87EC}"/>
              </a:ext>
            </a:extLst>
          </p:cNvPr>
          <p:cNvSpPr txBox="1"/>
          <p:nvPr/>
        </p:nvSpPr>
        <p:spPr>
          <a:xfrm>
            <a:off x="6406738" y="1394938"/>
            <a:ext cx="5424961" cy="3323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indent="-180000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  <a:buClr>
                <a:srgbClr val="3D43A1"/>
              </a:buClr>
            </a:pPr>
            <a:r>
              <a:rPr lang="ru-RU" sz="1300" b="1" spc="60" dirty="0">
                <a:solidFill>
                  <a:srgbClr val="3D43A1"/>
                </a:solidFill>
                <a:latin typeface="PT_Russia Text" panose="02000503000000020004" pitchFamily="2" charset="0"/>
                <a:ea typeface="PT_Russia Text" panose="02000503000000020004" pitchFamily="2" charset="0"/>
                <a:cs typeface="Tahoma" panose="020B0604030504040204" pitchFamily="34" charset="0"/>
              </a:rPr>
              <a:t>Библиотека типовых решений</a:t>
            </a:r>
            <a:endParaRPr lang="ru-RU" sz="1300" spc="60" dirty="0">
              <a:latin typeface="PT_Russia Text" panose="02000503000000020004" pitchFamily="2" charset="0"/>
              <a:ea typeface="PT_Russia Text" panose="02000503000000020004" pitchFamily="2" charset="0"/>
              <a:cs typeface="Tahoma" panose="020B0604030504040204" pitchFamily="34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6406739" y="1804336"/>
            <a:ext cx="4906530" cy="3572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</a:pPr>
            <a:r>
              <a:rPr lang="ru-RU" sz="1300" dirty="0">
                <a:solidFill>
                  <a:schemeClr val="bg2">
                    <a:lumMod val="25000"/>
                  </a:schemeClr>
                </a:solidFill>
                <a:latin typeface="PT_Russia Text" panose="02000503000000020004" pitchFamily="2" charset="0"/>
                <a:ea typeface="PT_Russia Text" panose="02000503000000020004" pitchFamily="2" charset="0"/>
                <a:cs typeface="Tahoma" panose="020B0604030504040204" pitchFamily="34" charset="0"/>
              </a:rPr>
              <a:t>15 февраля на Российском Инвестиционном Форуме в Сочи АНО «Агентство стратегических инициатив по продвижению новых проектов» запустили «Конкурс цифровых решений» по направлениям:</a:t>
            </a:r>
          </a:p>
          <a:p>
            <a:pPr marL="180000" indent="-180000" defTabSz="457200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  <a:tabLst>
                <a:tab pos="53340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</a:tabLst>
              <a:defRPr sz="2200">
                <a:solidFill>
                  <a:srgbClr val="535353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lang="ru-RU" sz="1300" dirty="0">
              <a:solidFill>
                <a:schemeClr val="bg2">
                  <a:lumMod val="25000"/>
                </a:schemeClr>
              </a:solidFill>
              <a:latin typeface="PT_Russia Text" panose="02000503000000020004" pitchFamily="2" charset="0"/>
              <a:ea typeface="PT_Russia Text" panose="02000503000000020004" pitchFamily="2" charset="0"/>
              <a:cs typeface="Tahoma" panose="020B0604030504040204" pitchFamily="34" charset="0"/>
            </a:endParaRPr>
          </a:p>
          <a:p>
            <a:pPr marL="180000" indent="-180000" defTabSz="457200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  <a:tabLst>
                <a:tab pos="53340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</a:tabLst>
              <a:defRPr sz="2200">
                <a:solidFill>
                  <a:srgbClr val="535353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lang="ru-RU" sz="1300" dirty="0">
              <a:solidFill>
                <a:schemeClr val="bg2">
                  <a:lumMod val="25000"/>
                </a:schemeClr>
              </a:solidFill>
              <a:latin typeface="PT_Russia Text" panose="02000503000000020004" pitchFamily="2" charset="0"/>
              <a:ea typeface="PT_Russia Text" panose="02000503000000020004" pitchFamily="2" charset="0"/>
              <a:cs typeface="Tahoma" panose="020B0604030504040204" pitchFamily="34" charset="0"/>
            </a:endParaRPr>
          </a:p>
          <a:p>
            <a:pPr marL="180000" indent="-180000" defTabSz="457200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  <a:tabLst>
                <a:tab pos="53340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</a:tabLst>
              <a:defRPr sz="2200">
                <a:solidFill>
                  <a:srgbClr val="535353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lang="ru-RU" sz="1300" dirty="0">
              <a:solidFill>
                <a:schemeClr val="bg2">
                  <a:lumMod val="25000"/>
                </a:schemeClr>
              </a:solidFill>
              <a:latin typeface="PT_Russia Text" panose="02000503000000020004" pitchFamily="2" charset="0"/>
              <a:ea typeface="PT_Russia Text" panose="02000503000000020004" pitchFamily="2" charset="0"/>
              <a:cs typeface="Tahoma" panose="020B0604030504040204" pitchFamily="34" charset="0"/>
            </a:endParaRPr>
          </a:p>
          <a:p>
            <a:pPr marL="180000" indent="-180000" defTabSz="457200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  <a:tabLst>
                <a:tab pos="53340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</a:tabLst>
              <a:defRPr sz="2200">
                <a:solidFill>
                  <a:srgbClr val="535353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lang="ru-RU" sz="1300" dirty="0">
              <a:solidFill>
                <a:schemeClr val="bg2">
                  <a:lumMod val="25000"/>
                </a:schemeClr>
              </a:solidFill>
              <a:latin typeface="PT_Russia Text" panose="02000503000000020004" pitchFamily="2" charset="0"/>
              <a:ea typeface="PT_Russia Text" panose="02000503000000020004" pitchFamily="2" charset="0"/>
              <a:cs typeface="Tahoma" panose="020B0604030504040204" pitchFamily="34" charset="0"/>
            </a:endParaRPr>
          </a:p>
          <a:p>
            <a:pPr marL="180000" indent="-180000" defTabSz="457200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  <a:tabLst>
                <a:tab pos="53340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</a:tabLst>
              <a:defRPr sz="2200">
                <a:solidFill>
                  <a:srgbClr val="535353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lang="ru-RU" sz="1300" dirty="0">
              <a:solidFill>
                <a:schemeClr val="bg2">
                  <a:lumMod val="25000"/>
                </a:schemeClr>
              </a:solidFill>
              <a:latin typeface="PT_Russia Text" panose="02000503000000020004" pitchFamily="2" charset="0"/>
              <a:ea typeface="PT_Russia Text" panose="02000503000000020004" pitchFamily="2" charset="0"/>
              <a:cs typeface="Tahoma" panose="020B0604030504040204" pitchFamily="34" charset="0"/>
            </a:endParaRPr>
          </a:p>
          <a:p>
            <a:pPr marL="180000" indent="-180000" defTabSz="457200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  <a:tabLst>
                <a:tab pos="53340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</a:tabLst>
              <a:defRPr sz="2200">
                <a:solidFill>
                  <a:srgbClr val="535353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lang="ru-RU" sz="1300" dirty="0">
              <a:solidFill>
                <a:schemeClr val="bg2">
                  <a:lumMod val="25000"/>
                </a:schemeClr>
              </a:solidFill>
              <a:latin typeface="PT_Russia Text" panose="02000503000000020004" pitchFamily="2" charset="0"/>
              <a:ea typeface="PT_Russia Text" panose="02000503000000020004" pitchFamily="2" charset="0"/>
              <a:cs typeface="Tahoma" panose="020B0604030504040204" pitchFamily="34" charset="0"/>
            </a:endParaRPr>
          </a:p>
          <a:p>
            <a:pPr defTabSz="457200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  <a:tabLst>
                <a:tab pos="53340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</a:tabLst>
              <a:defRPr sz="2200">
                <a:solidFill>
                  <a:srgbClr val="535353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lang="ru-RU" sz="1300" dirty="0">
                <a:solidFill>
                  <a:schemeClr val="bg2">
                    <a:lumMod val="25000"/>
                  </a:schemeClr>
                </a:solidFill>
                <a:latin typeface="PT_Russia Text" panose="02000503000000020004" pitchFamily="2" charset="0"/>
                <a:ea typeface="PT_Russia Text" panose="02000503000000020004" pitchFamily="2" charset="0"/>
                <a:cs typeface="Tahoma" panose="020B0604030504040204" pitchFamily="34" charset="0"/>
              </a:rPr>
              <a:t>Таким образом будет сформирована библиотека типовых решений, из которой заинтересованные субъекты смогут выбрать готовое решение в определенной отрасли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6419675" y="2894877"/>
            <a:ext cx="2345635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000" indent="-180000" defTabSz="457200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tabLst>
                <a:tab pos="53340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</a:tabLst>
              <a:defRPr sz="2200">
                <a:solidFill>
                  <a:srgbClr val="535353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lang="ru-RU" sz="1300" dirty="0">
                <a:solidFill>
                  <a:schemeClr val="bg2">
                    <a:lumMod val="25000"/>
                  </a:schemeClr>
                </a:solidFill>
                <a:latin typeface="PT_Russia Text" panose="02000503000000020004" pitchFamily="2" charset="0"/>
                <a:ea typeface="PT_Russia Text" panose="02000503000000020004" pitchFamily="2" charset="0"/>
                <a:cs typeface="Tahoma" panose="020B0604030504040204" pitchFamily="34" charset="0"/>
              </a:rPr>
              <a:t>Государственные услуги</a:t>
            </a:r>
          </a:p>
          <a:p>
            <a:pPr marL="180000" indent="-180000" defTabSz="457200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tabLst>
                <a:tab pos="53340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</a:tabLst>
              <a:defRPr sz="2200">
                <a:solidFill>
                  <a:srgbClr val="535353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lang="ru-RU" sz="1300" dirty="0">
                <a:solidFill>
                  <a:schemeClr val="bg2">
                    <a:lumMod val="25000"/>
                  </a:schemeClr>
                </a:solidFill>
                <a:latin typeface="PT_Russia Text" panose="02000503000000020004" pitchFamily="2" charset="0"/>
                <a:ea typeface="PT_Russia Text" panose="02000503000000020004" pitchFamily="2" charset="0"/>
                <a:cs typeface="Tahoma" panose="020B0604030504040204" pitchFamily="34" charset="0"/>
              </a:rPr>
              <a:t>Здравоохранение</a:t>
            </a:r>
          </a:p>
          <a:p>
            <a:pPr marL="180000" indent="-180000" defTabSz="457200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tabLst>
                <a:tab pos="53340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</a:tabLst>
              <a:defRPr sz="2200">
                <a:solidFill>
                  <a:srgbClr val="535353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lang="ru-RU" sz="1300" dirty="0">
                <a:solidFill>
                  <a:schemeClr val="bg2">
                    <a:lumMod val="25000"/>
                  </a:schemeClr>
                </a:solidFill>
                <a:latin typeface="PT_Russia Text" panose="02000503000000020004" pitchFamily="2" charset="0"/>
                <a:ea typeface="PT_Russia Text" panose="02000503000000020004" pitchFamily="2" charset="0"/>
                <a:cs typeface="Tahoma" panose="020B0604030504040204" pitchFamily="34" charset="0"/>
              </a:rPr>
              <a:t>Образование</a:t>
            </a:r>
          </a:p>
          <a:p>
            <a:pPr marL="180000" indent="-180000" defTabSz="457200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tabLst>
                <a:tab pos="53340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</a:tabLst>
              <a:defRPr sz="2200">
                <a:solidFill>
                  <a:srgbClr val="535353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lang="ru-RU" sz="1300" dirty="0">
                <a:solidFill>
                  <a:schemeClr val="bg2">
                    <a:lumMod val="25000"/>
                  </a:schemeClr>
                </a:solidFill>
                <a:latin typeface="PT_Russia Text" panose="02000503000000020004" pitchFamily="2" charset="0"/>
                <a:ea typeface="PT_Russia Text" panose="02000503000000020004" pitchFamily="2" charset="0"/>
                <a:cs typeface="Tahoma" panose="020B0604030504040204" pitchFamily="34" charset="0"/>
              </a:rPr>
              <a:t>Кадастровый учёт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9311962" y="2894877"/>
            <a:ext cx="2345635" cy="12064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000" indent="-180000" defTabSz="457200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tabLst>
                <a:tab pos="53340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</a:tabLst>
              <a:defRPr sz="2200">
                <a:solidFill>
                  <a:srgbClr val="535353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lang="ru-RU" sz="1300" dirty="0">
                <a:solidFill>
                  <a:schemeClr val="bg2">
                    <a:lumMod val="25000"/>
                  </a:schemeClr>
                </a:solidFill>
                <a:latin typeface="PT_Russia Text" panose="02000503000000020004" pitchFamily="2" charset="0"/>
                <a:ea typeface="PT_Russia Text" panose="02000503000000020004" pitchFamily="2" charset="0"/>
                <a:cs typeface="Tahoma" panose="020B0604030504040204" pitchFamily="34" charset="0"/>
              </a:rPr>
              <a:t>Туризм и культура</a:t>
            </a:r>
          </a:p>
          <a:p>
            <a:pPr marL="180000" indent="-180000" defTabSz="457200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tabLst>
                <a:tab pos="53340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</a:tabLst>
              <a:defRPr sz="2200">
                <a:solidFill>
                  <a:srgbClr val="535353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lang="ru-RU" sz="1300" dirty="0">
                <a:solidFill>
                  <a:schemeClr val="bg2">
                    <a:lumMod val="25000"/>
                  </a:schemeClr>
                </a:solidFill>
                <a:latin typeface="PT_Russia Text" panose="02000503000000020004" pitchFamily="2" charset="0"/>
                <a:ea typeface="PT_Russia Text" panose="02000503000000020004" pitchFamily="2" charset="0"/>
                <a:cs typeface="Tahoma" panose="020B0604030504040204" pitchFamily="34" charset="0"/>
              </a:rPr>
              <a:t>Сельское хозяйство</a:t>
            </a:r>
          </a:p>
          <a:p>
            <a:pPr marL="180000" indent="-180000" defTabSz="457200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tabLst>
                <a:tab pos="53340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</a:tabLst>
              <a:defRPr sz="2200">
                <a:solidFill>
                  <a:srgbClr val="535353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lang="ru-RU" sz="1300" dirty="0">
                <a:solidFill>
                  <a:schemeClr val="bg2">
                    <a:lumMod val="25000"/>
                  </a:schemeClr>
                </a:solidFill>
                <a:latin typeface="PT_Russia Text" panose="02000503000000020004" pitchFamily="2" charset="0"/>
                <a:ea typeface="PT_Russia Text" panose="02000503000000020004" pitchFamily="2" charset="0"/>
                <a:cs typeface="Tahoma" panose="020B0604030504040204" pitchFamily="34" charset="0"/>
              </a:rPr>
              <a:t>Социальная сфера</a:t>
            </a:r>
          </a:p>
          <a:p>
            <a:pPr marL="180000" indent="-180000" defTabSz="457200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tabLst>
                <a:tab pos="53340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</a:tabLst>
              <a:defRPr sz="2200">
                <a:solidFill>
                  <a:srgbClr val="535353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lang="ru-RU" sz="1300" dirty="0">
                <a:solidFill>
                  <a:schemeClr val="bg2">
                    <a:lumMod val="25000"/>
                  </a:schemeClr>
                </a:solidFill>
                <a:latin typeface="PT_Russia Text" panose="02000503000000020004" pitchFamily="2" charset="0"/>
                <a:ea typeface="PT_Russia Text" panose="02000503000000020004" pitchFamily="2" charset="0"/>
                <a:cs typeface="Tahoma" panose="020B0604030504040204" pitchFamily="34" charset="0"/>
              </a:rPr>
              <a:t>Городская среда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9AE68803-1925-654B-9030-485A64E3C90A}"/>
              </a:ext>
            </a:extLst>
          </p:cNvPr>
          <p:cNvSpPr txBox="1"/>
          <p:nvPr/>
        </p:nvSpPr>
        <p:spPr>
          <a:xfrm>
            <a:off x="1320698" y="488131"/>
            <a:ext cx="9343630" cy="4308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ru-RU"/>
            </a:defPPr>
            <a:lvl1pPr>
              <a:defRPr sz="2200" b="1" spc="80">
                <a:latin typeface="PT_Russia Text" panose="02000503000000020004" pitchFamily="2" charset="0"/>
                <a:ea typeface="PT_Russia Text" panose="02000503000000020004" pitchFamily="2" charset="0"/>
                <a:cs typeface="Tahoma" panose="020B0604030504040204" pitchFamily="34" charset="0"/>
              </a:defRPr>
            </a:lvl1pPr>
          </a:lstStyle>
          <a:p>
            <a:r>
              <a:rPr lang="ru-RU" dirty="0"/>
              <a:t>Облачные решения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653D2FED-42AE-D34E-9BBA-79B7082B87EC}"/>
              </a:ext>
            </a:extLst>
          </p:cNvPr>
          <p:cNvSpPr txBox="1"/>
          <p:nvPr/>
        </p:nvSpPr>
        <p:spPr>
          <a:xfrm>
            <a:off x="1325671" y="1405093"/>
            <a:ext cx="4818418" cy="3323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  <a:buClr>
                <a:srgbClr val="3D43A1"/>
              </a:buClr>
            </a:pPr>
            <a:r>
              <a:rPr lang="ru-RU" sz="1300" b="1" dirty="0">
                <a:solidFill>
                  <a:srgbClr val="3D43A1"/>
                </a:solidFill>
                <a:latin typeface="PT_Russia Text" panose="02000503000000020004" pitchFamily="2" charset="0"/>
                <a:ea typeface="PT_Russia Text" panose="02000503000000020004" pitchFamily="2" charset="0"/>
                <a:cs typeface="Tahoma" panose="020B0604030504040204" pitchFamily="34" charset="0"/>
              </a:rPr>
              <a:t>Облачные решения </a:t>
            </a:r>
            <a:endParaRPr lang="ru-RU" sz="1300" dirty="0">
              <a:latin typeface="PT_Russia Text" panose="02000503000000020004" pitchFamily="2" charset="0"/>
              <a:ea typeface="PT_Russia Text" panose="02000503000000020004" pitchFamily="2" charset="0"/>
              <a:cs typeface="Tahoma" panose="020B060403050404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319204" y="1814491"/>
            <a:ext cx="4682762" cy="40688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</a:pPr>
            <a:r>
              <a:rPr lang="ru-RU" sz="1300" dirty="0">
                <a:solidFill>
                  <a:schemeClr val="bg2">
                    <a:lumMod val="25000"/>
                  </a:schemeClr>
                </a:solidFill>
                <a:uFill>
                  <a:solidFill>
                    <a:srgbClr val="000000"/>
                  </a:solidFill>
                </a:uFill>
                <a:latin typeface="PT_Russia Text" panose="02000503000000020004" pitchFamily="2" charset="0"/>
                <a:ea typeface="PT_Russia Text" panose="02000503000000020004" pitchFamily="2" charset="0"/>
                <a:cs typeface="Tahoma" panose="020B0604030504040204" pitchFamily="34" charset="0"/>
              </a:rPr>
              <a:t>В субъектах будет доступна для использования облачная инфраструктура, обеспечивающая возможность самостоятельной настройки услуг (форм заявлений на ЕПГУ и процедур оказания услуг), интегрированная со всеми компонентами электронного правительства</a:t>
            </a:r>
          </a:p>
          <a:p>
            <a:pPr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</a:pPr>
            <a:r>
              <a:rPr lang="ru-RU" sz="1300" dirty="0">
                <a:solidFill>
                  <a:schemeClr val="bg2">
                    <a:lumMod val="25000"/>
                  </a:schemeClr>
                </a:solidFill>
                <a:uFill>
                  <a:solidFill>
                    <a:srgbClr val="000000"/>
                  </a:solidFill>
                </a:uFill>
                <a:latin typeface="PT_Russia Text" panose="02000503000000020004" pitchFamily="2" charset="0"/>
                <a:ea typeface="PT_Russia Text" panose="02000503000000020004" pitchFamily="2" charset="0"/>
                <a:cs typeface="Tahoma" panose="020B0604030504040204" pitchFamily="34" charset="0"/>
              </a:rPr>
              <a:t>Облачная инфраструктура состоит из компонентов:</a:t>
            </a:r>
          </a:p>
          <a:p>
            <a:pPr marL="285750" indent="-285750"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sz="1300" b="1" dirty="0">
                <a:solidFill>
                  <a:schemeClr val="bg2">
                    <a:lumMod val="25000"/>
                  </a:schemeClr>
                </a:solidFill>
                <a:latin typeface="PT_Russia Text" panose="02000503000000020004" pitchFamily="2" charset="0"/>
                <a:ea typeface="PT_Russia Text" panose="02000503000000020004" pitchFamily="2" charset="0"/>
                <a:cs typeface="Tahoma" panose="020B0604030504040204" pitchFamily="34" charset="0"/>
              </a:rPr>
              <a:t>Конструктор форм</a:t>
            </a:r>
          </a:p>
          <a:p>
            <a:pPr marL="273050"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</a:pPr>
            <a:r>
              <a:rPr lang="ru-RU" sz="1300" dirty="0">
                <a:solidFill>
                  <a:schemeClr val="bg2">
                    <a:lumMod val="25000"/>
                  </a:schemeClr>
                </a:solidFill>
                <a:latin typeface="PT_Russia Text" panose="02000503000000020004" pitchFamily="2" charset="0"/>
                <a:ea typeface="PT_Russia Text" panose="02000503000000020004" pitchFamily="2" charset="0"/>
                <a:cs typeface="Tahoma" panose="020B0604030504040204" pitchFamily="34" charset="0"/>
              </a:rPr>
              <a:t>Инструмент разработки и публикации форм услуг на ЕПГУ</a:t>
            </a:r>
          </a:p>
          <a:p>
            <a:pPr marL="285750" indent="-285750"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sz="1300" b="1" dirty="0">
                <a:solidFill>
                  <a:schemeClr val="bg2">
                    <a:lumMod val="25000"/>
                  </a:schemeClr>
                </a:solidFill>
                <a:latin typeface="PT_Russia Text" panose="02000503000000020004" pitchFamily="2" charset="0"/>
                <a:ea typeface="PT_Russia Text" panose="02000503000000020004" pitchFamily="2" charset="0"/>
                <a:cs typeface="Tahoma" panose="020B0604030504040204" pitchFamily="34" charset="0"/>
              </a:rPr>
              <a:t>Платформа государственных сервисов</a:t>
            </a:r>
          </a:p>
          <a:p>
            <a:pPr marL="273050"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</a:pPr>
            <a:r>
              <a:rPr lang="ru-RU" sz="1300" dirty="0">
                <a:solidFill>
                  <a:schemeClr val="bg2">
                    <a:lumMod val="25000"/>
                  </a:schemeClr>
                </a:solidFill>
                <a:latin typeface="PT_Russia Text" panose="02000503000000020004" pitchFamily="2" charset="0"/>
                <a:ea typeface="PT_Russia Text" panose="02000503000000020004" pitchFamily="2" charset="0"/>
                <a:cs typeface="Tahoma" panose="020B0604030504040204" pitchFamily="34" charset="0"/>
              </a:rPr>
              <a:t>Система выполнения административных процедур оказания услуг</a:t>
            </a:r>
          </a:p>
          <a:p>
            <a:pPr marL="273050"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</a:pPr>
            <a:endParaRPr lang="ru-RU" sz="1300" dirty="0">
              <a:solidFill>
                <a:schemeClr val="bg2">
                  <a:lumMod val="25000"/>
                </a:schemeClr>
              </a:solidFill>
              <a:uFill>
                <a:solidFill>
                  <a:srgbClr val="000000"/>
                </a:solidFill>
              </a:uFill>
              <a:latin typeface="PT_Russia Text" panose="02000503000000020004" pitchFamily="2" charset="0"/>
              <a:ea typeface="PT_Russia Text" panose="02000503000000020004" pitchFamily="2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66417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19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443B419E-8D72-3449-90D9-70EB7B572450}"/>
              </a:ext>
            </a:extLst>
          </p:cNvPr>
          <p:cNvSpPr txBox="1">
            <a:spLocks/>
          </p:cNvSpPr>
          <p:nvPr/>
        </p:nvSpPr>
        <p:spPr>
          <a:xfrm>
            <a:off x="2716405" y="2705090"/>
            <a:ext cx="7080736" cy="16466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3000" b="1" spc="200" dirty="0">
                <a:solidFill>
                  <a:schemeClr val="bg1"/>
                </a:solidFill>
                <a:latin typeface="PT_Russia Text" panose="02000503000000020004" pitchFamily="2" charset="0"/>
                <a:ea typeface="PT_Russia Text" panose="02000503000000020004" pitchFamily="2" charset="0"/>
                <a:cs typeface="Tahoma" panose="020B0604030504040204" pitchFamily="34" charset="0"/>
              </a:rPr>
              <a:t>Цифровой профиль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0CDA4ADC-2578-9249-A11E-E6F94C82C2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416050" y="3042842"/>
            <a:ext cx="971138" cy="971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6099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Группа 34"/>
          <p:cNvGrpSpPr/>
          <p:nvPr/>
        </p:nvGrpSpPr>
        <p:grpSpPr>
          <a:xfrm>
            <a:off x="1" y="0"/>
            <a:ext cx="1092820" cy="6858000"/>
            <a:chOff x="1" y="0"/>
            <a:chExt cx="1092820" cy="6858000"/>
          </a:xfrm>
        </p:grpSpPr>
        <p:sp>
          <p:nvSpPr>
            <p:cNvPr id="36" name="Прямоугольник 35">
              <a:extLst>
                <a:ext uri="{FF2B5EF4-FFF2-40B4-BE49-F238E27FC236}">
                  <a16:creationId xmlns:a16="http://schemas.microsoft.com/office/drawing/2014/main" xmlns="" id="{2185949D-510E-B640-98BC-CA920DF06249}"/>
                </a:ext>
              </a:extLst>
            </p:cNvPr>
            <p:cNvSpPr/>
            <p:nvPr/>
          </p:nvSpPr>
          <p:spPr>
            <a:xfrm>
              <a:off x="1" y="0"/>
              <a:ext cx="1092820" cy="6858000"/>
            </a:xfrm>
            <a:prstGeom prst="rect">
              <a:avLst/>
            </a:prstGeom>
            <a:solidFill>
              <a:srgbClr val="E2E2E2">
                <a:alpha val="4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xmlns="" id="{11B9542C-D315-5B41-98B6-3DF7E819C1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294411" y="344752"/>
              <a:ext cx="504000" cy="504000"/>
            </a:xfrm>
            <a:prstGeom prst="rect">
              <a:avLst/>
            </a:prstGeom>
          </p:spPr>
        </p:pic>
        <p:cxnSp>
          <p:nvCxnSpPr>
            <p:cNvPr id="38" name="Прямая соединительная линия 37"/>
            <p:cNvCxnSpPr/>
            <p:nvPr/>
          </p:nvCxnSpPr>
          <p:spPr>
            <a:xfrm>
              <a:off x="1073776" y="0"/>
              <a:ext cx="0" cy="370912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Прямая соединительная линия 39"/>
            <p:cNvCxnSpPr/>
            <p:nvPr/>
          </p:nvCxnSpPr>
          <p:spPr>
            <a:xfrm>
              <a:off x="1073776" y="370912"/>
              <a:ext cx="0" cy="311669"/>
            </a:xfrm>
            <a:prstGeom prst="line">
              <a:avLst/>
            </a:prstGeom>
            <a:ln w="38100">
              <a:solidFill>
                <a:srgbClr val="0932C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Прямая соединительная линия 40"/>
            <p:cNvCxnSpPr/>
            <p:nvPr/>
          </p:nvCxnSpPr>
          <p:spPr>
            <a:xfrm>
              <a:off x="1073776" y="682581"/>
              <a:ext cx="0" cy="36993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9AE68803-1925-654B-9030-485A64E3C90A}"/>
              </a:ext>
            </a:extLst>
          </p:cNvPr>
          <p:cNvSpPr txBox="1"/>
          <p:nvPr/>
        </p:nvSpPr>
        <p:spPr>
          <a:xfrm>
            <a:off x="1320698" y="488131"/>
            <a:ext cx="7512123" cy="4308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sz="2200" b="1" spc="80" dirty="0">
                <a:latin typeface="PT_Russia Text" panose="02000503000000020004" pitchFamily="2" charset="0"/>
                <a:ea typeface="PT_Russia Text" panose="02000503000000020004" pitchFamily="2" charset="0"/>
                <a:cs typeface="Tahoma" panose="020B0604030504040204" pitchFamily="34" charset="0"/>
              </a:rPr>
              <a:t>Рост пользователей ЕСИА</a:t>
            </a:r>
          </a:p>
        </p:txBody>
      </p:sp>
      <p:sp>
        <p:nvSpPr>
          <p:cNvPr id="43" name="Номер слайда 12">
            <a:extLst>
              <a:ext uri="{FF2B5EF4-FFF2-40B4-BE49-F238E27FC236}">
                <a16:creationId xmlns:a16="http://schemas.microsoft.com/office/drawing/2014/main" xmlns="" id="{E4FB0AF5-F4C2-984D-A784-4E9FFA8F8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500389"/>
            <a:ext cx="1092821" cy="280658"/>
          </a:xfrm>
        </p:spPr>
        <p:txBody>
          <a:bodyPr/>
          <a:lstStyle/>
          <a:p>
            <a:pPr algn="ctr"/>
            <a:fld id="{021CF636-712B-4B80-AAF7-79D563FA4FF5}" type="slidenum">
              <a:rPr lang="ru-RU" sz="1000" smtClean="0">
                <a:solidFill>
                  <a:schemeClr val="bg1">
                    <a:lumMod val="65000"/>
                  </a:schemeClr>
                </a:solidFill>
                <a:latin typeface="PT_Russia Text" panose="02000503000000020004" pitchFamily="2" charset="0"/>
                <a:ea typeface="PT_Russia Text" panose="02000503000000020004" pitchFamily="2" charset="0"/>
                <a:cs typeface="Tahoma" panose="020B0604030504040204" pitchFamily="34" charset="0"/>
              </a:rPr>
              <a:pPr algn="ctr"/>
              <a:t>15</a:t>
            </a:fld>
            <a:endParaRPr lang="ru-RU" sz="1000" dirty="0">
              <a:solidFill>
                <a:schemeClr val="bg1">
                  <a:lumMod val="65000"/>
                </a:schemeClr>
              </a:solidFill>
              <a:latin typeface="PT_Russia Text" panose="02000503000000020004" pitchFamily="2" charset="0"/>
              <a:ea typeface="PT_Russia Text" panose="02000503000000020004" pitchFamily="2" charset="0"/>
              <a:cs typeface="Tahoma" panose="020B0604030504040204" pitchFamily="34" charset="0"/>
            </a:endParaRPr>
          </a:p>
        </p:txBody>
      </p:sp>
      <p:graphicFrame>
        <p:nvGraphicFramePr>
          <p:cNvPr id="39" name="Таблица 38">
            <a:extLst>
              <a:ext uri="{FF2B5EF4-FFF2-40B4-BE49-F238E27FC236}">
                <a16:creationId xmlns:a16="http://schemas.microsoft.com/office/drawing/2014/main" xmlns="" id="{23C0240C-9F6A-AD40-9D7D-E056505E3E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5489172"/>
              </p:ext>
            </p:extLst>
          </p:nvPr>
        </p:nvGraphicFramePr>
        <p:xfrm>
          <a:off x="1416050" y="1828804"/>
          <a:ext cx="10333036" cy="382558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92036">
                  <a:extLst>
                    <a:ext uri="{9D8B030D-6E8A-4147-A177-3AD203B41FA5}">
                      <a16:colId xmlns:a16="http://schemas.microsoft.com/office/drawing/2014/main" xmlns="" val="3790517071"/>
                    </a:ext>
                  </a:extLst>
                </a:gridCol>
                <a:gridCol w="1685250">
                  <a:extLst>
                    <a:ext uri="{9D8B030D-6E8A-4147-A177-3AD203B41FA5}">
                      <a16:colId xmlns:a16="http://schemas.microsoft.com/office/drawing/2014/main" xmlns="" val="1991643915"/>
                    </a:ext>
                  </a:extLst>
                </a:gridCol>
                <a:gridCol w="1685250">
                  <a:extLst>
                    <a:ext uri="{9D8B030D-6E8A-4147-A177-3AD203B41FA5}">
                      <a16:colId xmlns:a16="http://schemas.microsoft.com/office/drawing/2014/main" xmlns="" val="3250024801"/>
                    </a:ext>
                  </a:extLst>
                </a:gridCol>
                <a:gridCol w="1685250">
                  <a:extLst>
                    <a:ext uri="{9D8B030D-6E8A-4147-A177-3AD203B41FA5}">
                      <a16:colId xmlns:a16="http://schemas.microsoft.com/office/drawing/2014/main" xmlns="" val="3118520230"/>
                    </a:ext>
                  </a:extLst>
                </a:gridCol>
                <a:gridCol w="1685250">
                  <a:extLst>
                    <a:ext uri="{9D8B030D-6E8A-4147-A177-3AD203B41FA5}">
                      <a16:colId xmlns:a16="http://schemas.microsoft.com/office/drawing/2014/main" xmlns="" val="4044932251"/>
                    </a:ext>
                  </a:extLst>
                </a:gridCol>
              </a:tblGrid>
              <a:tr h="363793">
                <a:tc>
                  <a:txBody>
                    <a:bodyPr/>
                    <a:lstStyle/>
                    <a:p>
                      <a:pPr algn="l" fontAlgn="ctr"/>
                      <a:endParaRPr lang="ru-RU" sz="1200" b="1" i="0" u="none" strike="noStrike" spc="50" baseline="0" dirty="0">
                        <a:solidFill>
                          <a:schemeClr val="tx1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41636" marR="5636" marT="5636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3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на 01.01.2017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5636" marR="5636" marT="5636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3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на 01.01.2018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5636" marR="5636" marT="5636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3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на 01.01.2019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5636" marR="5636" marT="5636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3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на </a:t>
                      </a:r>
                      <a:r>
                        <a:rPr lang="en-US" sz="1200" b="1" u="none" strike="noStrike" dirty="0">
                          <a:solidFill>
                            <a:schemeClr val="tx1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0</a:t>
                      </a:r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4.04.2019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5636" marR="41636" marT="5636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3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57372007"/>
                  </a:ext>
                </a:extLst>
              </a:tr>
              <a:tr h="576966">
                <a:tc>
                  <a:txBody>
                    <a:bodyPr/>
                    <a:lstStyle/>
                    <a:p>
                      <a:pPr marL="92075" indent="0" algn="l" fontAlgn="ctr"/>
                      <a:r>
                        <a:rPr lang="ru-RU" sz="1200" u="none" strike="noStrike" spc="50" baseline="0" dirty="0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Количество УЗ </a:t>
                      </a:r>
                      <a:br>
                        <a:rPr lang="ru-RU" sz="1200" u="none" strike="noStrike" spc="50" baseline="0" dirty="0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</a:br>
                      <a:r>
                        <a:rPr lang="ru-RU" sz="1200" u="none" strike="noStrike" spc="50" baseline="0" dirty="0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физических лиц (млн.)</a:t>
                      </a:r>
                      <a:endParaRPr lang="ru-RU" sz="1200" b="0" i="0" u="none" strike="noStrike" spc="50" baseline="0" dirty="0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41636" marR="5636" marT="5636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39,3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5636" marR="221636" marT="5636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63,9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5636" marR="221636" marT="5636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85,6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5636" marR="221636" marT="5636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90,6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5636" marR="221636" marT="5636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08195429"/>
                  </a:ext>
                </a:extLst>
              </a:tr>
              <a:tr h="576966">
                <a:tc>
                  <a:txBody>
                    <a:bodyPr/>
                    <a:lstStyle/>
                    <a:p>
                      <a:pPr marL="266700" lvl="1" indent="0" algn="l" fontAlgn="ctr"/>
                      <a:r>
                        <a:rPr lang="ru-RU" sz="1200" u="none" strike="noStrike" spc="50" baseline="0" dirty="0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количество упрощенных </a:t>
                      </a:r>
                      <a:br>
                        <a:rPr lang="ru-RU" sz="1200" u="none" strike="noStrike" spc="50" baseline="0" dirty="0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</a:br>
                      <a:r>
                        <a:rPr lang="ru-RU" sz="1200" u="none" strike="noStrike" spc="50" baseline="0" dirty="0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УЗ (млн.)</a:t>
                      </a:r>
                      <a:endParaRPr lang="ru-RU" sz="1200" b="0" i="0" u="none" strike="noStrike" spc="50" baseline="0" dirty="0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41636" marR="5636" marT="5636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9,7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5636" marR="221636" marT="5636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16,3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5636" marR="221636" marT="5636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21,1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5636" marR="221636" marT="5636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22,3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5636" marR="221636" marT="5636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466120878"/>
                  </a:ext>
                </a:extLst>
              </a:tr>
              <a:tr h="576966">
                <a:tc>
                  <a:txBody>
                    <a:bodyPr/>
                    <a:lstStyle/>
                    <a:p>
                      <a:pPr marL="266700" lvl="1" indent="0" algn="l" defTabSz="914400" rtl="0" eaLnBrk="1" fontAlgn="ctr" latinLnBrk="0" hangingPunct="1"/>
                      <a:r>
                        <a:rPr lang="ru-RU" sz="1200" u="none" strike="noStrike" kern="1200" spc="50" baseline="0" dirty="0">
                          <a:solidFill>
                            <a:schemeClr val="dk1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количество </a:t>
                      </a:r>
                      <a:br>
                        <a:rPr lang="ru-RU" sz="1200" u="none" strike="noStrike" kern="1200" spc="50" baseline="0" dirty="0">
                          <a:solidFill>
                            <a:schemeClr val="dk1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</a:br>
                      <a:r>
                        <a:rPr lang="ru-RU" sz="1200" u="none" strike="noStrike" kern="1200" spc="50" baseline="0" dirty="0">
                          <a:solidFill>
                            <a:schemeClr val="dk1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стандартных УЗ (млн.)</a:t>
                      </a:r>
                    </a:p>
                  </a:txBody>
                  <a:tcPr marL="41636" marR="5636" marT="5636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7,1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5636" marR="221636" marT="5636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9,0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5636" marR="221636" marT="5636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11,4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5636" marR="221636" marT="5636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12,1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5636" marR="221636" marT="5636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43860113"/>
                  </a:ext>
                </a:extLst>
              </a:tr>
              <a:tr h="576966">
                <a:tc>
                  <a:txBody>
                    <a:bodyPr/>
                    <a:lstStyle/>
                    <a:p>
                      <a:pPr marL="266700" lvl="1" indent="0" algn="l" defTabSz="914400" rtl="0" eaLnBrk="1" fontAlgn="ctr" latinLnBrk="0" hangingPunct="1"/>
                      <a:r>
                        <a:rPr lang="ru-RU" sz="1200" u="none" strike="noStrike" kern="1200" spc="50" baseline="0" dirty="0">
                          <a:solidFill>
                            <a:schemeClr val="dk1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количество подтвержденных УЗ (млн.)</a:t>
                      </a:r>
                    </a:p>
                  </a:txBody>
                  <a:tcPr marL="41636" marR="5636" marT="5636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22,5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5636" marR="221636" marT="5636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38,6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5636" marR="221636" marT="5636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53,1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5636" marR="221636" marT="5636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56,2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5636" marR="221636" marT="5636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95784615"/>
                  </a:ext>
                </a:extLst>
              </a:tr>
              <a:tr h="576966">
                <a:tc>
                  <a:txBody>
                    <a:bodyPr/>
                    <a:lstStyle/>
                    <a:p>
                      <a:pPr marL="92075" indent="0" algn="l" fontAlgn="ctr"/>
                      <a:r>
                        <a:rPr lang="ru-RU" sz="1200" u="none" strike="noStrike" spc="50" baseline="0" dirty="0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Количество УЗ юридических </a:t>
                      </a:r>
                      <a:br>
                        <a:rPr lang="ru-RU" sz="1200" u="none" strike="noStrike" spc="50" baseline="0" dirty="0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</a:br>
                      <a:r>
                        <a:rPr lang="ru-RU" sz="1200" u="none" strike="noStrike" spc="50" baseline="0" dirty="0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лиц (млн.) </a:t>
                      </a:r>
                      <a:endParaRPr lang="ru-RU" sz="1200" b="0" i="0" u="none" strike="noStrike" spc="50" baseline="0" dirty="0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41636" marR="5636" marT="5636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0,25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5636" marR="221636" marT="5636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0,35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5636" marR="221636" marT="5636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0,45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5636" marR="221636" marT="5636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0,56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5636" marR="221636" marT="5636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70539033"/>
                  </a:ext>
                </a:extLst>
              </a:tr>
              <a:tr h="576966">
                <a:tc>
                  <a:txBody>
                    <a:bodyPr/>
                    <a:lstStyle/>
                    <a:p>
                      <a:pPr marL="92075" indent="0" algn="l" fontAlgn="ctr"/>
                      <a:r>
                        <a:rPr lang="ru-RU" sz="1200" u="none" strike="noStrike" spc="50" baseline="0" dirty="0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Количество действующих центров</a:t>
                      </a:r>
                      <a:r>
                        <a:rPr lang="ru-RU" sz="1200" b="0" i="0" u="none" strike="noStrike" spc="50" baseline="0" dirty="0">
                          <a:solidFill>
                            <a:srgbClr val="000000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ru-RU" sz="1200" u="none" strike="noStrike" spc="50" baseline="0" dirty="0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обслуживания</a:t>
                      </a:r>
                      <a:endParaRPr lang="ru-RU" sz="1200" b="0" i="0" u="none" strike="noStrike" spc="50" baseline="0" dirty="0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41636" marR="5636" marT="5636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16 372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5636" marR="221636" marT="5636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21 045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5636" marR="221636" marT="5636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27 412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5636" marR="221636" marT="5636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28 311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5636" marR="221636" marT="5636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9387185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796882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Прямоугольник 23"/>
          <p:cNvSpPr/>
          <p:nvPr/>
        </p:nvSpPr>
        <p:spPr>
          <a:xfrm>
            <a:off x="1416051" y="2819795"/>
            <a:ext cx="10333038" cy="1930979"/>
          </a:xfrm>
          <a:prstGeom prst="rect">
            <a:avLst/>
          </a:prstGeom>
          <a:solidFill>
            <a:schemeClr val="bg1"/>
          </a:solidFill>
          <a:ln w="63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416051" y="4880403"/>
            <a:ext cx="10333038" cy="1289326"/>
          </a:xfrm>
          <a:prstGeom prst="rect">
            <a:avLst/>
          </a:prstGeom>
          <a:solidFill>
            <a:schemeClr val="bg1"/>
          </a:solidFill>
          <a:ln w="63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1416051" y="1400840"/>
            <a:ext cx="10333038" cy="1289326"/>
          </a:xfrm>
          <a:prstGeom prst="rect">
            <a:avLst/>
          </a:prstGeom>
          <a:solidFill>
            <a:schemeClr val="bg1"/>
          </a:solidFill>
          <a:ln w="63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35" name="Группа 34"/>
          <p:cNvGrpSpPr/>
          <p:nvPr/>
        </p:nvGrpSpPr>
        <p:grpSpPr>
          <a:xfrm>
            <a:off x="1" y="0"/>
            <a:ext cx="1092820" cy="6858000"/>
            <a:chOff x="1" y="0"/>
            <a:chExt cx="1092820" cy="6858000"/>
          </a:xfrm>
        </p:grpSpPr>
        <p:sp>
          <p:nvSpPr>
            <p:cNvPr id="36" name="Прямоугольник 35">
              <a:extLst>
                <a:ext uri="{FF2B5EF4-FFF2-40B4-BE49-F238E27FC236}">
                  <a16:creationId xmlns:a16="http://schemas.microsoft.com/office/drawing/2014/main" xmlns="" id="{2185949D-510E-B640-98BC-CA920DF06249}"/>
                </a:ext>
              </a:extLst>
            </p:cNvPr>
            <p:cNvSpPr/>
            <p:nvPr/>
          </p:nvSpPr>
          <p:spPr>
            <a:xfrm>
              <a:off x="1" y="0"/>
              <a:ext cx="1092820" cy="6858000"/>
            </a:xfrm>
            <a:prstGeom prst="rect">
              <a:avLst/>
            </a:prstGeom>
            <a:solidFill>
              <a:srgbClr val="E2E2E2">
                <a:alpha val="4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xmlns="" id="{11B9542C-D315-5B41-98B6-3DF7E819C1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294411" y="344752"/>
              <a:ext cx="504000" cy="504000"/>
            </a:xfrm>
            <a:prstGeom prst="rect">
              <a:avLst/>
            </a:prstGeom>
          </p:spPr>
        </p:pic>
        <p:cxnSp>
          <p:nvCxnSpPr>
            <p:cNvPr id="38" name="Прямая соединительная линия 37"/>
            <p:cNvCxnSpPr/>
            <p:nvPr/>
          </p:nvCxnSpPr>
          <p:spPr>
            <a:xfrm>
              <a:off x="1073776" y="0"/>
              <a:ext cx="0" cy="370912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Прямая соединительная линия 39"/>
            <p:cNvCxnSpPr/>
            <p:nvPr/>
          </p:nvCxnSpPr>
          <p:spPr>
            <a:xfrm>
              <a:off x="1073776" y="370912"/>
              <a:ext cx="0" cy="311669"/>
            </a:xfrm>
            <a:prstGeom prst="line">
              <a:avLst/>
            </a:prstGeom>
            <a:ln w="38100">
              <a:solidFill>
                <a:srgbClr val="0932C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Прямая соединительная линия 40"/>
            <p:cNvCxnSpPr/>
            <p:nvPr/>
          </p:nvCxnSpPr>
          <p:spPr>
            <a:xfrm>
              <a:off x="1073776" y="682581"/>
              <a:ext cx="0" cy="36993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9AE68803-1925-654B-9030-485A64E3C90A}"/>
              </a:ext>
            </a:extLst>
          </p:cNvPr>
          <p:cNvSpPr txBox="1"/>
          <p:nvPr/>
        </p:nvSpPr>
        <p:spPr>
          <a:xfrm>
            <a:off x="1320698" y="488131"/>
            <a:ext cx="7512123" cy="4308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sz="2200" b="1" spc="80" dirty="0">
                <a:latin typeface="PT_Russia Text" panose="02000503000000020004" pitchFamily="2" charset="0"/>
                <a:ea typeface="PT_Russia Text" panose="02000503000000020004" pitchFamily="2" charset="0"/>
                <a:cs typeface="Tahoma" panose="020B0604030504040204" pitchFamily="34" charset="0"/>
              </a:rPr>
              <a:t>Динамика использования ЕСИА</a:t>
            </a:r>
          </a:p>
        </p:txBody>
      </p:sp>
      <p:sp>
        <p:nvSpPr>
          <p:cNvPr id="43" name="Номер слайда 12">
            <a:extLst>
              <a:ext uri="{FF2B5EF4-FFF2-40B4-BE49-F238E27FC236}">
                <a16:creationId xmlns:a16="http://schemas.microsoft.com/office/drawing/2014/main" xmlns="" id="{E4FB0AF5-F4C2-984D-A784-4E9FFA8F8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500389"/>
            <a:ext cx="1092821" cy="280658"/>
          </a:xfrm>
        </p:spPr>
        <p:txBody>
          <a:bodyPr/>
          <a:lstStyle/>
          <a:p>
            <a:pPr algn="ctr"/>
            <a:fld id="{021CF636-712B-4B80-AAF7-79D563FA4FF5}" type="slidenum">
              <a:rPr lang="ru-RU" sz="1000" smtClean="0">
                <a:solidFill>
                  <a:schemeClr val="bg1">
                    <a:lumMod val="65000"/>
                  </a:schemeClr>
                </a:solidFill>
                <a:latin typeface="PT_Russia Text" panose="02000503000000020004" pitchFamily="2" charset="0"/>
                <a:ea typeface="PT_Russia Text" panose="02000503000000020004" pitchFamily="2" charset="0"/>
                <a:cs typeface="Tahoma" panose="020B0604030504040204" pitchFamily="34" charset="0"/>
              </a:rPr>
              <a:pPr algn="ctr"/>
              <a:t>16</a:t>
            </a:fld>
            <a:endParaRPr lang="ru-RU" sz="1000" dirty="0">
              <a:solidFill>
                <a:schemeClr val="bg1">
                  <a:lumMod val="65000"/>
                </a:schemeClr>
              </a:solidFill>
              <a:latin typeface="PT_Russia Text" panose="02000503000000020004" pitchFamily="2" charset="0"/>
              <a:ea typeface="PT_Russia Text" panose="02000503000000020004" pitchFamily="2" charset="0"/>
              <a:cs typeface="Tahoma" panose="020B0604030504040204" pitchFamily="34" charset="0"/>
            </a:endParaRPr>
          </a:p>
        </p:txBody>
      </p:sp>
      <p:graphicFrame>
        <p:nvGraphicFramePr>
          <p:cNvPr id="64" name="Chart 5">
            <a:extLst>
              <a:ext uri="{FF2B5EF4-FFF2-40B4-BE49-F238E27FC236}">
                <a16:creationId xmlns:a16="http://schemas.microsoft.com/office/drawing/2014/main" xmlns="" id="{DF55D34A-14AD-D046-986F-5ECB03F0009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38863022"/>
              </p:ext>
            </p:extLst>
          </p:nvPr>
        </p:nvGraphicFramePr>
        <p:xfrm>
          <a:off x="3877695" y="1174230"/>
          <a:ext cx="7667742" cy="16128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6" name="Chart 5">
            <a:extLst>
              <a:ext uri="{FF2B5EF4-FFF2-40B4-BE49-F238E27FC236}">
                <a16:creationId xmlns:a16="http://schemas.microsoft.com/office/drawing/2014/main" xmlns="" id="{9B505CFC-CF40-DA49-866F-48433873BD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05122778"/>
              </p:ext>
            </p:extLst>
          </p:nvPr>
        </p:nvGraphicFramePr>
        <p:xfrm>
          <a:off x="3877695" y="3137908"/>
          <a:ext cx="7667742" cy="16128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78" name="Chart 5">
            <a:extLst>
              <a:ext uri="{FF2B5EF4-FFF2-40B4-BE49-F238E27FC236}">
                <a16:creationId xmlns:a16="http://schemas.microsoft.com/office/drawing/2014/main" xmlns="" id="{B4E8113B-8A14-D94D-BE1E-426F3B23E7A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72693222"/>
              </p:ext>
            </p:extLst>
          </p:nvPr>
        </p:nvGraphicFramePr>
        <p:xfrm>
          <a:off x="3877695" y="5020023"/>
          <a:ext cx="7667742" cy="16128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82" name="Полилиния 81">
            <a:extLst>
              <a:ext uri="{FF2B5EF4-FFF2-40B4-BE49-F238E27FC236}">
                <a16:creationId xmlns:a16="http://schemas.microsoft.com/office/drawing/2014/main" xmlns="" id="{E3A8E524-43B6-5749-9B45-2291635D44B1}"/>
              </a:ext>
            </a:extLst>
          </p:cNvPr>
          <p:cNvSpPr/>
          <p:nvPr/>
        </p:nvSpPr>
        <p:spPr>
          <a:xfrm>
            <a:off x="4976553" y="3457597"/>
            <a:ext cx="1700811" cy="319314"/>
          </a:xfrm>
          <a:custGeom>
            <a:avLst/>
            <a:gdLst>
              <a:gd name="connsiteX0" fmla="*/ 0 w 1843315"/>
              <a:gd name="connsiteY0" fmla="*/ 319314 h 319314"/>
              <a:gd name="connsiteX1" fmla="*/ 0 w 1843315"/>
              <a:gd name="connsiteY1" fmla="*/ 0 h 319314"/>
              <a:gd name="connsiteX2" fmla="*/ 1843315 w 1843315"/>
              <a:gd name="connsiteY2" fmla="*/ 0 h 319314"/>
              <a:gd name="connsiteX3" fmla="*/ 1843315 w 1843315"/>
              <a:gd name="connsiteY3" fmla="*/ 261257 h 319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43315" h="319314">
                <a:moveTo>
                  <a:pt x="0" y="319314"/>
                </a:moveTo>
                <a:lnTo>
                  <a:pt x="0" y="0"/>
                </a:lnTo>
                <a:lnTo>
                  <a:pt x="1843315" y="0"/>
                </a:lnTo>
                <a:lnTo>
                  <a:pt x="1843315" y="261257"/>
                </a:lnTo>
              </a:path>
            </a:pathLst>
          </a:custGeom>
          <a:noFill/>
          <a:ln w="12700">
            <a:solidFill>
              <a:schemeClr val="accent3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3" name="Полилиния 82">
            <a:extLst>
              <a:ext uri="{FF2B5EF4-FFF2-40B4-BE49-F238E27FC236}">
                <a16:creationId xmlns:a16="http://schemas.microsoft.com/office/drawing/2014/main" xmlns="" id="{1D0912AD-6727-004A-B6C6-5B6408FE6D46}"/>
              </a:ext>
            </a:extLst>
          </p:cNvPr>
          <p:cNvSpPr/>
          <p:nvPr/>
        </p:nvSpPr>
        <p:spPr>
          <a:xfrm>
            <a:off x="6854564" y="3233285"/>
            <a:ext cx="1711663" cy="464577"/>
          </a:xfrm>
          <a:custGeom>
            <a:avLst/>
            <a:gdLst>
              <a:gd name="connsiteX0" fmla="*/ 0 w 1843315"/>
              <a:gd name="connsiteY0" fmla="*/ 319314 h 319314"/>
              <a:gd name="connsiteX1" fmla="*/ 0 w 1843315"/>
              <a:gd name="connsiteY1" fmla="*/ 0 h 319314"/>
              <a:gd name="connsiteX2" fmla="*/ 1843315 w 1843315"/>
              <a:gd name="connsiteY2" fmla="*/ 0 h 319314"/>
              <a:gd name="connsiteX3" fmla="*/ 1843315 w 1843315"/>
              <a:gd name="connsiteY3" fmla="*/ 261257 h 319314"/>
              <a:gd name="connsiteX0" fmla="*/ 0 w 1843315"/>
              <a:gd name="connsiteY0" fmla="*/ 319314 h 319314"/>
              <a:gd name="connsiteX1" fmla="*/ 0 w 1843315"/>
              <a:gd name="connsiteY1" fmla="*/ 0 h 319314"/>
              <a:gd name="connsiteX2" fmla="*/ 1843315 w 1843315"/>
              <a:gd name="connsiteY2" fmla="*/ 0 h 319314"/>
              <a:gd name="connsiteX3" fmla="*/ 1843315 w 1843315"/>
              <a:gd name="connsiteY3" fmla="*/ 197774 h 319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43315" h="319314">
                <a:moveTo>
                  <a:pt x="0" y="319314"/>
                </a:moveTo>
                <a:lnTo>
                  <a:pt x="0" y="0"/>
                </a:lnTo>
                <a:lnTo>
                  <a:pt x="1843315" y="0"/>
                </a:lnTo>
                <a:lnTo>
                  <a:pt x="1843315" y="197774"/>
                </a:lnTo>
              </a:path>
            </a:pathLst>
          </a:custGeom>
          <a:noFill/>
          <a:ln w="12700">
            <a:solidFill>
              <a:schemeClr val="accent3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4" name="Овал 83">
            <a:extLst>
              <a:ext uri="{FF2B5EF4-FFF2-40B4-BE49-F238E27FC236}">
                <a16:creationId xmlns:a16="http://schemas.microsoft.com/office/drawing/2014/main" xmlns="" id="{2E033C64-C2B5-954C-922A-A1F5FD015EE6}"/>
              </a:ext>
            </a:extLst>
          </p:cNvPr>
          <p:cNvSpPr/>
          <p:nvPr/>
        </p:nvSpPr>
        <p:spPr>
          <a:xfrm>
            <a:off x="5181073" y="3222314"/>
            <a:ext cx="1199281" cy="437602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ru-RU" sz="1200" b="1" dirty="0">
                <a:latin typeface="PT_Russia Text" panose="02000503000000020004" pitchFamily="2" charset="0"/>
                <a:ea typeface="PT_Russia Text" panose="02000503000000020004" pitchFamily="2" charset="0"/>
                <a:cs typeface="Tahoma" panose="020B0604030504040204" pitchFamily="34" charset="0"/>
              </a:rPr>
              <a:t>+1 млрд. </a:t>
            </a:r>
          </a:p>
        </p:txBody>
      </p:sp>
      <p:sp>
        <p:nvSpPr>
          <p:cNvPr id="85" name="Овал 84">
            <a:extLst>
              <a:ext uri="{FF2B5EF4-FFF2-40B4-BE49-F238E27FC236}">
                <a16:creationId xmlns:a16="http://schemas.microsoft.com/office/drawing/2014/main" xmlns="" id="{0E95EB6A-E215-1F40-8282-D81BA6232DFC}"/>
              </a:ext>
            </a:extLst>
          </p:cNvPr>
          <p:cNvSpPr/>
          <p:nvPr/>
        </p:nvSpPr>
        <p:spPr>
          <a:xfrm>
            <a:off x="7130336" y="3019995"/>
            <a:ext cx="1199281" cy="437602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ru-RU" sz="1200" b="1" dirty="0">
                <a:latin typeface="PT_Russia Text" panose="02000503000000020004" pitchFamily="2" charset="0"/>
                <a:ea typeface="PT_Russia Text" panose="02000503000000020004" pitchFamily="2" charset="0"/>
                <a:cs typeface="Tahoma" panose="020B0604030504040204" pitchFamily="34" charset="0"/>
              </a:rPr>
              <a:t>+1,7 млрд. </a:t>
            </a:r>
          </a:p>
        </p:txBody>
      </p:sp>
      <p:sp>
        <p:nvSpPr>
          <p:cNvPr id="86" name="Полилиния 85">
            <a:extLst>
              <a:ext uri="{FF2B5EF4-FFF2-40B4-BE49-F238E27FC236}">
                <a16:creationId xmlns:a16="http://schemas.microsoft.com/office/drawing/2014/main" xmlns="" id="{3B5EE17C-DC61-2B4C-8413-69B3E9FA5C4F}"/>
              </a:ext>
            </a:extLst>
          </p:cNvPr>
          <p:cNvSpPr/>
          <p:nvPr/>
        </p:nvSpPr>
        <p:spPr>
          <a:xfrm>
            <a:off x="8743427" y="3185750"/>
            <a:ext cx="1813210" cy="319314"/>
          </a:xfrm>
          <a:custGeom>
            <a:avLst/>
            <a:gdLst>
              <a:gd name="connsiteX0" fmla="*/ 0 w 1843315"/>
              <a:gd name="connsiteY0" fmla="*/ 319314 h 319314"/>
              <a:gd name="connsiteX1" fmla="*/ 0 w 1843315"/>
              <a:gd name="connsiteY1" fmla="*/ 0 h 319314"/>
              <a:gd name="connsiteX2" fmla="*/ 1843315 w 1843315"/>
              <a:gd name="connsiteY2" fmla="*/ 0 h 319314"/>
              <a:gd name="connsiteX3" fmla="*/ 1843315 w 1843315"/>
              <a:gd name="connsiteY3" fmla="*/ 261257 h 319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43315" h="319314">
                <a:moveTo>
                  <a:pt x="0" y="319314"/>
                </a:moveTo>
                <a:lnTo>
                  <a:pt x="0" y="0"/>
                </a:lnTo>
                <a:lnTo>
                  <a:pt x="1843315" y="0"/>
                </a:lnTo>
                <a:lnTo>
                  <a:pt x="1843315" y="261257"/>
                </a:lnTo>
              </a:path>
            </a:pathLst>
          </a:custGeom>
          <a:noFill/>
          <a:ln w="12700">
            <a:solidFill>
              <a:schemeClr val="accent3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7" name="Овал 86">
            <a:extLst>
              <a:ext uri="{FF2B5EF4-FFF2-40B4-BE49-F238E27FC236}">
                <a16:creationId xmlns:a16="http://schemas.microsoft.com/office/drawing/2014/main" xmlns="" id="{91F05B86-C2B6-D34C-9648-63A01ACB3E9B}"/>
              </a:ext>
            </a:extLst>
          </p:cNvPr>
          <p:cNvSpPr/>
          <p:nvPr/>
        </p:nvSpPr>
        <p:spPr>
          <a:xfrm>
            <a:off x="9079599" y="2966949"/>
            <a:ext cx="1199281" cy="437602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ru-RU" sz="1200" b="1" dirty="0">
                <a:latin typeface="PT_Russia Text" panose="02000503000000020004" pitchFamily="2" charset="0"/>
                <a:ea typeface="PT_Russia Text" panose="02000503000000020004" pitchFamily="2" charset="0"/>
                <a:cs typeface="Tahoma" panose="020B0604030504040204" pitchFamily="34" charset="0"/>
              </a:rPr>
              <a:t>+0,7 млрд. 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656579" y="1699254"/>
            <a:ext cx="1980588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00" dirty="0">
                <a:latin typeface="PT_Russia Text" panose="02000503000000020004" pitchFamily="2" charset="0"/>
                <a:ea typeface="PT_Russia Text" panose="02000503000000020004" pitchFamily="2" charset="0"/>
                <a:cs typeface="Tahoma" panose="020B0604030504040204" pitchFamily="34" charset="0"/>
              </a:rPr>
              <a:t>Количество ИС, интегрированных с ЕСИА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656579" y="3457597"/>
            <a:ext cx="1980588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00" dirty="0">
                <a:latin typeface="PT_Russia Text" panose="02000503000000020004" pitchFamily="2" charset="0"/>
                <a:ea typeface="PT_Russia Text" panose="02000503000000020004" pitchFamily="2" charset="0"/>
                <a:cs typeface="Tahoma" panose="020B0604030504040204" pitchFamily="34" charset="0"/>
              </a:rPr>
              <a:t>Количество запросов на авторизацию в ЕСИА, млрд.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656579" y="5178817"/>
            <a:ext cx="1980588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00" dirty="0">
                <a:latin typeface="PT_Russia Text" panose="02000503000000020004" pitchFamily="2" charset="0"/>
                <a:ea typeface="PT_Russia Text" panose="02000503000000020004" pitchFamily="2" charset="0"/>
                <a:cs typeface="Tahoma" panose="020B0604030504040204" pitchFamily="34" charset="0"/>
              </a:rPr>
              <a:t>Количество авторизаций в день, млн.</a:t>
            </a:r>
          </a:p>
        </p:txBody>
      </p:sp>
    </p:spTree>
    <p:extLst>
      <p:ext uri="{BB962C8B-B14F-4D97-AF65-F5344CB8AC3E}">
        <p14:creationId xmlns:p14="http://schemas.microsoft.com/office/powerpoint/2010/main" val="37752566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Овал 79">
            <a:extLst>
              <a:ext uri="{FF2B5EF4-FFF2-40B4-BE49-F238E27FC236}">
                <a16:creationId xmlns:a16="http://schemas.microsoft.com/office/drawing/2014/main" xmlns="" id="{122E94A5-17D0-4447-9D18-D3E0E948402E}"/>
              </a:ext>
            </a:extLst>
          </p:cNvPr>
          <p:cNvSpPr/>
          <p:nvPr/>
        </p:nvSpPr>
        <p:spPr>
          <a:xfrm>
            <a:off x="7200819" y="3011771"/>
            <a:ext cx="2118563" cy="2118563"/>
          </a:xfrm>
          <a:prstGeom prst="ellipse">
            <a:avLst/>
          </a:prstGeom>
          <a:solidFill>
            <a:srgbClr val="3D43A1">
              <a:alpha val="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Овал 43">
            <a:extLst>
              <a:ext uri="{FF2B5EF4-FFF2-40B4-BE49-F238E27FC236}">
                <a16:creationId xmlns:a16="http://schemas.microsoft.com/office/drawing/2014/main" xmlns="" id="{C27C8986-3E72-784A-8028-983083331358}"/>
              </a:ext>
            </a:extLst>
          </p:cNvPr>
          <p:cNvSpPr/>
          <p:nvPr/>
        </p:nvSpPr>
        <p:spPr>
          <a:xfrm>
            <a:off x="1907070" y="1849776"/>
            <a:ext cx="4630087" cy="4630087"/>
          </a:xfrm>
          <a:prstGeom prst="ellipse">
            <a:avLst/>
          </a:prstGeom>
          <a:solidFill>
            <a:srgbClr val="3D43A1">
              <a:alpha val="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xmlns="" id="{E89FF5BA-B7FB-4A5C-A219-930A09527676}"/>
              </a:ext>
            </a:extLst>
          </p:cNvPr>
          <p:cNvSpPr/>
          <p:nvPr/>
        </p:nvSpPr>
        <p:spPr>
          <a:xfrm>
            <a:off x="7247971" y="3764859"/>
            <a:ext cx="2016125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412740">
              <a:defRPr/>
            </a:pPr>
            <a:r>
              <a:rPr lang="ru-RU" sz="1400" b="1" kern="0" dirty="0">
                <a:solidFill>
                  <a:srgbClr val="3D43A1"/>
                </a:solidFill>
                <a:latin typeface="PT_Russia Text" panose="02000503000000020004" pitchFamily="2" charset="0"/>
                <a:ea typeface="PT_Russia Text" panose="02000503000000020004" pitchFamily="2" charset="0"/>
                <a:cs typeface="Tahoma" panose="020B0604030504040204" pitchFamily="34" charset="0"/>
                <a:sym typeface="Helvetica Neue"/>
              </a:rPr>
              <a:t>Прикладные сервисы</a:t>
            </a:r>
          </a:p>
        </p:txBody>
      </p:sp>
      <p:cxnSp>
        <p:nvCxnSpPr>
          <p:cNvPr id="29" name="Соединитель: уступ 28">
            <a:extLst>
              <a:ext uri="{FF2B5EF4-FFF2-40B4-BE49-F238E27FC236}">
                <a16:creationId xmlns:a16="http://schemas.microsoft.com/office/drawing/2014/main" xmlns="" id="{D9319A29-338E-4FD4-B6B6-984ABAA5DF41}"/>
              </a:ext>
            </a:extLst>
          </p:cNvPr>
          <p:cNvCxnSpPr>
            <a:cxnSpLocks/>
            <a:endCxn id="61" idx="1"/>
          </p:cNvCxnSpPr>
          <p:nvPr/>
        </p:nvCxnSpPr>
        <p:spPr>
          <a:xfrm>
            <a:off x="8163449" y="5115327"/>
            <a:ext cx="1309275" cy="1134000"/>
          </a:xfrm>
          <a:prstGeom prst="bentConnector3">
            <a:avLst>
              <a:gd name="adj1" fmla="val 493"/>
            </a:avLst>
          </a:prstGeom>
          <a:ln w="19050">
            <a:solidFill>
              <a:srgbClr val="3D43A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Скругленный прямоугольник 107">
            <a:extLst>
              <a:ext uri="{FF2B5EF4-FFF2-40B4-BE49-F238E27FC236}">
                <a16:creationId xmlns:a16="http://schemas.microsoft.com/office/drawing/2014/main" xmlns="" id="{8EAD8EF9-C59F-4CE5-A14A-A923BE91BFC1}"/>
              </a:ext>
            </a:extLst>
          </p:cNvPr>
          <p:cNvSpPr/>
          <p:nvPr/>
        </p:nvSpPr>
        <p:spPr>
          <a:xfrm>
            <a:off x="9452429" y="4755586"/>
            <a:ext cx="2339552" cy="504825"/>
          </a:xfrm>
          <a:prstGeom prst="roundRect">
            <a:avLst>
              <a:gd name="adj" fmla="val 50000"/>
            </a:avLst>
          </a:prstGeom>
          <a:solidFill>
            <a:srgbClr val="3D43A1"/>
          </a:solidFill>
          <a:ln w="15875" cap="rnd">
            <a:noFill/>
            <a:prstDash val="solid"/>
            <a:round/>
          </a:ln>
          <a:effectLst/>
        </p:spPr>
        <p:txBody>
          <a:bodyPr lIns="0" rIns="0" anchor="ctr"/>
          <a:lstStyle/>
          <a:p>
            <a:pPr marL="88900" defTabSz="412740">
              <a:defRPr/>
            </a:pPr>
            <a:r>
              <a:rPr lang="ru-RU" sz="1100" kern="0" dirty="0">
                <a:solidFill>
                  <a:prstClr val="white"/>
                </a:solidFill>
                <a:latin typeface="PT_Russia Text" panose="02000503000000020004" pitchFamily="2" charset="0"/>
                <a:ea typeface="PT_Russia Text" panose="02000503000000020004" pitchFamily="2" charset="0"/>
                <a:cs typeface="Tahoma" panose="020B0604030504040204" pitchFamily="34" charset="0"/>
                <a:sym typeface="Helvetica Neue"/>
              </a:rPr>
              <a:t>Аналитика для </a:t>
            </a:r>
            <a:r>
              <a:rPr lang="ru-RU" sz="1100" kern="0" dirty="0" err="1">
                <a:solidFill>
                  <a:prstClr val="white"/>
                </a:solidFill>
                <a:latin typeface="PT_Russia Text" panose="02000503000000020004" pitchFamily="2" charset="0"/>
                <a:ea typeface="PT_Russia Text" panose="02000503000000020004" pitchFamily="2" charset="0"/>
                <a:cs typeface="Tahoma" panose="020B0604030504040204" pitchFamily="34" charset="0"/>
                <a:sym typeface="Helvetica Neue"/>
              </a:rPr>
              <a:t>проактивных</a:t>
            </a:r>
            <a:r>
              <a:rPr lang="ru-RU" sz="1100" kern="0" dirty="0">
                <a:solidFill>
                  <a:prstClr val="white"/>
                </a:solidFill>
                <a:latin typeface="PT_Russia Text" panose="02000503000000020004" pitchFamily="2" charset="0"/>
                <a:ea typeface="PT_Russia Text" panose="02000503000000020004" pitchFamily="2" charset="0"/>
                <a:cs typeface="Tahoma" panose="020B0604030504040204" pitchFamily="34" charset="0"/>
                <a:sym typeface="Helvetica Neue"/>
              </a:rPr>
              <a:t> услуг</a:t>
            </a:r>
          </a:p>
        </p:txBody>
      </p:sp>
      <p:sp>
        <p:nvSpPr>
          <p:cNvPr id="31" name="Скругленный прямоугольник 107">
            <a:extLst>
              <a:ext uri="{FF2B5EF4-FFF2-40B4-BE49-F238E27FC236}">
                <a16:creationId xmlns:a16="http://schemas.microsoft.com/office/drawing/2014/main" xmlns="" id="{7EA9885D-588C-46A5-A1DE-9F7C2C863419}"/>
              </a:ext>
            </a:extLst>
          </p:cNvPr>
          <p:cNvSpPr/>
          <p:nvPr/>
        </p:nvSpPr>
        <p:spPr>
          <a:xfrm>
            <a:off x="9410379" y="4052999"/>
            <a:ext cx="2372487" cy="548728"/>
          </a:xfrm>
          <a:prstGeom prst="roundRect">
            <a:avLst>
              <a:gd name="adj" fmla="val 50000"/>
            </a:avLst>
          </a:prstGeom>
          <a:solidFill>
            <a:srgbClr val="3D43A1"/>
          </a:solidFill>
          <a:ln w="15875" cap="rnd">
            <a:noFill/>
            <a:prstDash val="solid"/>
            <a:round/>
          </a:ln>
          <a:effectLst/>
        </p:spPr>
        <p:txBody>
          <a:bodyPr lIns="0" rIns="0" anchor="ctr"/>
          <a:lstStyle/>
          <a:p>
            <a:pPr marL="88900" defTabSz="412740">
              <a:defRPr/>
            </a:pPr>
            <a:r>
              <a:rPr lang="ru-RU" sz="1100" kern="0" dirty="0">
                <a:solidFill>
                  <a:prstClr val="white"/>
                </a:solidFill>
                <a:latin typeface="PT_Russia Text" panose="02000503000000020004" pitchFamily="2" charset="0"/>
                <a:ea typeface="PT_Russia Text" panose="02000503000000020004" pitchFamily="2" charset="0"/>
                <a:cs typeface="Tahoma" panose="020B0604030504040204" pitchFamily="34" charset="0"/>
                <a:sym typeface="Helvetica Neue"/>
              </a:rPr>
              <a:t>Подписка на обновление данных</a:t>
            </a:r>
          </a:p>
        </p:txBody>
      </p:sp>
      <p:sp>
        <p:nvSpPr>
          <p:cNvPr id="32" name="Скругленный прямоугольник 107">
            <a:extLst>
              <a:ext uri="{FF2B5EF4-FFF2-40B4-BE49-F238E27FC236}">
                <a16:creationId xmlns:a16="http://schemas.microsoft.com/office/drawing/2014/main" xmlns="" id="{44BB6156-3D13-45E5-87BA-4FE160665181}"/>
              </a:ext>
            </a:extLst>
          </p:cNvPr>
          <p:cNvSpPr/>
          <p:nvPr/>
        </p:nvSpPr>
        <p:spPr>
          <a:xfrm>
            <a:off x="9410379" y="3164175"/>
            <a:ext cx="2372487" cy="691303"/>
          </a:xfrm>
          <a:prstGeom prst="roundRect">
            <a:avLst>
              <a:gd name="adj" fmla="val 50000"/>
            </a:avLst>
          </a:prstGeom>
          <a:solidFill>
            <a:srgbClr val="3D43A1"/>
          </a:solidFill>
          <a:ln w="15875" cap="rnd">
            <a:noFill/>
            <a:prstDash val="solid"/>
            <a:round/>
          </a:ln>
          <a:effectLst/>
        </p:spPr>
        <p:txBody>
          <a:bodyPr lIns="0" rIns="0" anchor="ctr"/>
          <a:lstStyle/>
          <a:p>
            <a:pPr marL="88900" defTabSz="412740">
              <a:defRPr/>
            </a:pPr>
            <a:r>
              <a:rPr lang="ru-RU" sz="1100" kern="0" dirty="0">
                <a:solidFill>
                  <a:prstClr val="white"/>
                </a:solidFill>
                <a:latin typeface="PT_Russia Text" panose="02000503000000020004" pitchFamily="2" charset="0"/>
                <a:ea typeface="PT_Russia Text" panose="02000503000000020004" pitchFamily="2" charset="0"/>
                <a:cs typeface="Tahoma" panose="020B0604030504040204" pitchFamily="34" charset="0"/>
                <a:sym typeface="Helvetica Neue"/>
              </a:rPr>
              <a:t>Идентификация клиентов  и </a:t>
            </a:r>
            <a:r>
              <a:rPr lang="en-US" sz="1100" kern="0" dirty="0">
                <a:solidFill>
                  <a:prstClr val="white"/>
                </a:solidFill>
                <a:latin typeface="PT_Russia Text" panose="02000503000000020004" pitchFamily="2" charset="0"/>
                <a:ea typeface="PT_Russia Text" panose="02000503000000020004" pitchFamily="2" charset="0"/>
                <a:cs typeface="Tahoma" panose="020B0604030504040204" pitchFamily="34" charset="0"/>
                <a:sym typeface="Helvetica Neue"/>
              </a:rPr>
              <a:t>SSO </a:t>
            </a:r>
            <a:r>
              <a:rPr lang="ru-RU" sz="1100" kern="0" dirty="0">
                <a:solidFill>
                  <a:prstClr val="white"/>
                </a:solidFill>
                <a:latin typeface="PT_Russia Text" panose="02000503000000020004" pitchFamily="2" charset="0"/>
                <a:ea typeface="PT_Russia Text" panose="02000503000000020004" pitchFamily="2" charset="0"/>
                <a:cs typeface="Tahoma" panose="020B0604030504040204" pitchFamily="34" charset="0"/>
                <a:sym typeface="Helvetica Neue"/>
              </a:rPr>
              <a:t>с использованием ЕСИА </a:t>
            </a:r>
            <a:r>
              <a:rPr lang="en-US" sz="1100" kern="0" dirty="0">
                <a:solidFill>
                  <a:prstClr val="white"/>
                </a:solidFill>
                <a:latin typeface="PT_Russia Text" panose="02000503000000020004" pitchFamily="2" charset="0"/>
                <a:ea typeface="PT_Russia Text" panose="02000503000000020004" pitchFamily="2" charset="0"/>
                <a:cs typeface="Tahoma" panose="020B0604030504040204" pitchFamily="34" charset="0"/>
                <a:sym typeface="Helvetica Neue"/>
              </a:rPr>
              <a:t>ID </a:t>
            </a:r>
            <a:r>
              <a:rPr lang="ru-RU" sz="1100" kern="0" dirty="0">
                <a:solidFill>
                  <a:prstClr val="white"/>
                </a:solidFill>
                <a:latin typeface="PT_Russia Text" panose="02000503000000020004" pitchFamily="2" charset="0"/>
                <a:ea typeface="PT_Russia Text" panose="02000503000000020004" pitchFamily="2" charset="0"/>
                <a:cs typeface="Tahoma" panose="020B0604030504040204" pitchFamily="34" charset="0"/>
                <a:sym typeface="Helvetica Neue"/>
              </a:rPr>
              <a:t>для ЮЛ и ИП</a:t>
            </a:r>
          </a:p>
        </p:txBody>
      </p:sp>
      <p:cxnSp>
        <p:nvCxnSpPr>
          <p:cNvPr id="33" name="Прямая соединительная линия 32">
            <a:extLst>
              <a:ext uri="{FF2B5EF4-FFF2-40B4-BE49-F238E27FC236}">
                <a16:creationId xmlns:a16="http://schemas.microsoft.com/office/drawing/2014/main" xmlns="" id="{994A12E5-753F-4EFE-8022-4711F98C1C49}"/>
              </a:ext>
            </a:extLst>
          </p:cNvPr>
          <p:cNvCxnSpPr>
            <a:cxnSpLocks/>
            <a:stCxn id="74" idx="3"/>
          </p:cNvCxnSpPr>
          <p:nvPr/>
        </p:nvCxnSpPr>
        <p:spPr>
          <a:xfrm>
            <a:off x="6983099" y="4075192"/>
            <a:ext cx="407362" cy="0"/>
          </a:xfrm>
          <a:prstGeom prst="line">
            <a:avLst/>
          </a:prstGeom>
          <a:ln w="28575">
            <a:solidFill>
              <a:srgbClr val="FFC000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7B448184-471E-4EE5-AD38-8C7A03068BFA}"/>
              </a:ext>
            </a:extLst>
          </p:cNvPr>
          <p:cNvSpPr txBox="1"/>
          <p:nvPr/>
        </p:nvSpPr>
        <p:spPr>
          <a:xfrm>
            <a:off x="2806184" y="3581802"/>
            <a:ext cx="1702534" cy="646331"/>
          </a:xfrm>
          <a:prstGeom prst="rect">
            <a:avLst/>
          </a:prstGeom>
          <a:noFill/>
          <a:ln w="12700" cap="flat" cmpd="sng" algn="ctr">
            <a:noFill/>
            <a:prstDash val="solid"/>
          </a:ln>
          <a:effectLst/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sz="2400" b="1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pPr algn="ctr" defTabSz="412740">
              <a:defRPr/>
            </a:pPr>
            <a:r>
              <a:rPr lang="ru-RU" sz="3600" b="0" kern="0" dirty="0">
                <a:solidFill>
                  <a:srgbClr val="3D43A1"/>
                </a:solidFill>
                <a:latin typeface="PT_Russia Text" panose="02000503000000020004" pitchFamily="2" charset="0"/>
                <a:ea typeface="PT_Russia Text" panose="02000503000000020004" pitchFamily="2" charset="0"/>
                <a:cs typeface="Tahoma" panose="020B0604030504040204" pitchFamily="34" charset="0"/>
                <a:sym typeface="Helvetica Neue"/>
              </a:rPr>
              <a:t>ЕСИА</a:t>
            </a:r>
          </a:p>
        </p:txBody>
      </p:sp>
      <p:sp>
        <p:nvSpPr>
          <p:cNvPr id="57" name="Скругленный прямоугольник 107">
            <a:extLst>
              <a:ext uri="{FF2B5EF4-FFF2-40B4-BE49-F238E27FC236}">
                <a16:creationId xmlns:a16="http://schemas.microsoft.com/office/drawing/2014/main" xmlns="" id="{AC4E127B-9A44-4CFC-A2CE-FD90CBA6ECB2}"/>
              </a:ext>
            </a:extLst>
          </p:cNvPr>
          <p:cNvSpPr/>
          <p:nvPr/>
        </p:nvSpPr>
        <p:spPr bwMode="auto">
          <a:xfrm>
            <a:off x="1422355" y="2202331"/>
            <a:ext cx="2560638" cy="1113613"/>
          </a:xfrm>
          <a:prstGeom prst="roundRect">
            <a:avLst>
              <a:gd name="adj" fmla="val 7058"/>
            </a:avLst>
          </a:prstGeom>
          <a:solidFill>
            <a:schemeClr val="bg1"/>
          </a:solidFill>
          <a:ln w="15875" cap="rnd">
            <a:solidFill>
              <a:schemeClr val="bg1">
                <a:lumMod val="85000"/>
              </a:schemeClr>
            </a:solidFill>
            <a:prstDash val="solid"/>
            <a:round/>
          </a:ln>
          <a:effectLst/>
        </p:spPr>
        <p:txBody>
          <a:bodyPr lIns="0" rIns="72000" anchor="b"/>
          <a:lstStyle/>
          <a:p>
            <a:pPr marL="180970" defTabSz="412740">
              <a:lnSpc>
                <a:spcPct val="90000"/>
              </a:lnSpc>
              <a:spcAft>
                <a:spcPts val="1200"/>
              </a:spcAft>
              <a:defRPr/>
            </a:pPr>
            <a:endParaRPr lang="ru-RU" sz="1400" b="1" kern="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sym typeface="Helvetica Neue"/>
            </a:endParaRPr>
          </a:p>
        </p:txBody>
      </p:sp>
      <p:sp>
        <p:nvSpPr>
          <p:cNvPr id="61" name="Скругленный прямоугольник 107">
            <a:extLst>
              <a:ext uri="{FF2B5EF4-FFF2-40B4-BE49-F238E27FC236}">
                <a16:creationId xmlns:a16="http://schemas.microsoft.com/office/drawing/2014/main" xmlns="" id="{A6C9A91C-CDEA-4E9D-9295-33D80FF175FF}"/>
              </a:ext>
            </a:extLst>
          </p:cNvPr>
          <p:cNvSpPr/>
          <p:nvPr/>
        </p:nvSpPr>
        <p:spPr>
          <a:xfrm>
            <a:off x="9472724" y="5996914"/>
            <a:ext cx="2323656" cy="504825"/>
          </a:xfrm>
          <a:prstGeom prst="roundRect">
            <a:avLst>
              <a:gd name="adj" fmla="val 50000"/>
            </a:avLst>
          </a:prstGeom>
          <a:solidFill>
            <a:srgbClr val="3D43A1"/>
          </a:solidFill>
          <a:ln w="15875" cap="rnd">
            <a:noFill/>
            <a:prstDash val="solid"/>
            <a:round/>
          </a:ln>
          <a:effectLst/>
        </p:spPr>
        <p:txBody>
          <a:bodyPr lIns="0" rIns="0" anchor="ctr"/>
          <a:lstStyle/>
          <a:p>
            <a:pPr marL="88900" defTabSz="412740">
              <a:defRPr/>
            </a:pPr>
            <a:r>
              <a:rPr lang="ru-RU" sz="1100" kern="0" dirty="0">
                <a:solidFill>
                  <a:prstClr val="white"/>
                </a:solidFill>
                <a:latin typeface="PT_Russia Text" panose="02000503000000020004" pitchFamily="2" charset="0"/>
                <a:ea typeface="PT_Russia Text" panose="02000503000000020004" pitchFamily="2" charset="0"/>
                <a:cs typeface="Tahoma" panose="020B0604030504040204" pitchFamily="34" charset="0"/>
                <a:sym typeface="Helvetica Neue"/>
              </a:rPr>
              <a:t>Прочие</a:t>
            </a:r>
          </a:p>
        </p:txBody>
      </p:sp>
      <p:cxnSp>
        <p:nvCxnSpPr>
          <p:cNvPr id="62" name="Соединитель: уступ 13">
            <a:extLst>
              <a:ext uri="{FF2B5EF4-FFF2-40B4-BE49-F238E27FC236}">
                <a16:creationId xmlns:a16="http://schemas.microsoft.com/office/drawing/2014/main" xmlns="" id="{72E1E557-3265-4391-B6C9-40FAC33D4E73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8275164" y="1885509"/>
            <a:ext cx="958702" cy="1262370"/>
          </a:xfrm>
          <a:prstGeom prst="bentConnector2">
            <a:avLst/>
          </a:prstGeom>
          <a:ln w="19050">
            <a:solidFill>
              <a:srgbClr val="3D43A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Прямая соединительная линия 65">
            <a:extLst>
              <a:ext uri="{FF2B5EF4-FFF2-40B4-BE49-F238E27FC236}">
                <a16:creationId xmlns:a16="http://schemas.microsoft.com/office/drawing/2014/main" xmlns="" id="{406EB67C-3D94-40B5-8480-F1043AC7FBB0}"/>
              </a:ext>
            </a:extLst>
          </p:cNvPr>
          <p:cNvCxnSpPr>
            <a:cxnSpLocks/>
          </p:cNvCxnSpPr>
          <p:nvPr/>
        </p:nvCxnSpPr>
        <p:spPr>
          <a:xfrm flipH="1">
            <a:off x="9057504" y="3541608"/>
            <a:ext cx="368341" cy="0"/>
          </a:xfrm>
          <a:prstGeom prst="line">
            <a:avLst/>
          </a:prstGeom>
          <a:ln w="19050">
            <a:solidFill>
              <a:srgbClr val="3D43A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Скругленный прямоугольник 107">
            <a:extLst>
              <a:ext uri="{FF2B5EF4-FFF2-40B4-BE49-F238E27FC236}">
                <a16:creationId xmlns:a16="http://schemas.microsoft.com/office/drawing/2014/main" xmlns="" id="{C2E0909A-356D-4F54-990B-290B3A7FDE5E}"/>
              </a:ext>
            </a:extLst>
          </p:cNvPr>
          <p:cNvSpPr/>
          <p:nvPr/>
        </p:nvSpPr>
        <p:spPr>
          <a:xfrm>
            <a:off x="9371652" y="2452215"/>
            <a:ext cx="2395999" cy="504825"/>
          </a:xfrm>
          <a:prstGeom prst="roundRect">
            <a:avLst>
              <a:gd name="adj" fmla="val 50000"/>
            </a:avLst>
          </a:prstGeom>
          <a:solidFill>
            <a:srgbClr val="3D43A1"/>
          </a:solidFill>
          <a:ln w="15875" cap="rnd">
            <a:noFill/>
            <a:prstDash val="solid"/>
            <a:round/>
          </a:ln>
          <a:effectLst/>
        </p:spPr>
        <p:txBody>
          <a:bodyPr lIns="0" rIns="0" anchor="ctr"/>
          <a:lstStyle/>
          <a:p>
            <a:pPr marL="88900" defTabSz="412740">
              <a:defRPr/>
            </a:pPr>
            <a:r>
              <a:rPr lang="ru-RU" sz="1100" kern="0" dirty="0">
                <a:solidFill>
                  <a:prstClr val="white"/>
                </a:solidFill>
                <a:latin typeface="PT_Russia Text" panose="02000503000000020004" pitchFamily="2" charset="0"/>
                <a:ea typeface="PT_Russia Text" panose="02000503000000020004" pitchFamily="2" charset="0"/>
                <a:cs typeface="Tahoma" panose="020B0604030504040204" pitchFamily="34" charset="0"/>
                <a:sym typeface="Helvetica Neue"/>
              </a:rPr>
              <a:t>«Мои документы»</a:t>
            </a:r>
          </a:p>
        </p:txBody>
      </p:sp>
      <p:sp>
        <p:nvSpPr>
          <p:cNvPr id="68" name="Скругленный прямоугольник 107">
            <a:extLst>
              <a:ext uri="{FF2B5EF4-FFF2-40B4-BE49-F238E27FC236}">
                <a16:creationId xmlns:a16="http://schemas.microsoft.com/office/drawing/2014/main" xmlns="" id="{3A4413E7-37D6-4E8C-B085-626800DE5FBA}"/>
              </a:ext>
            </a:extLst>
          </p:cNvPr>
          <p:cNvSpPr/>
          <p:nvPr/>
        </p:nvSpPr>
        <p:spPr>
          <a:xfrm>
            <a:off x="9380359" y="1784929"/>
            <a:ext cx="2395999" cy="504825"/>
          </a:xfrm>
          <a:prstGeom prst="roundRect">
            <a:avLst>
              <a:gd name="adj" fmla="val 50000"/>
            </a:avLst>
          </a:prstGeom>
          <a:solidFill>
            <a:srgbClr val="3D43A1"/>
          </a:solidFill>
          <a:ln w="15875" cap="rnd">
            <a:noFill/>
            <a:prstDash val="solid"/>
            <a:round/>
          </a:ln>
          <a:effectLst/>
        </p:spPr>
        <p:txBody>
          <a:bodyPr lIns="0" rIns="0" anchor="ctr"/>
          <a:lstStyle/>
          <a:p>
            <a:pPr marL="88900" defTabSz="412740">
              <a:defRPr/>
            </a:pPr>
            <a:r>
              <a:rPr lang="ru-RU" sz="1100" kern="0" dirty="0">
                <a:solidFill>
                  <a:prstClr val="white"/>
                </a:solidFill>
                <a:latin typeface="PT_Russia Text" panose="02000503000000020004" pitchFamily="2" charset="0"/>
                <a:ea typeface="PT_Russia Text" panose="02000503000000020004" pitchFamily="2" charset="0"/>
                <a:cs typeface="Tahoma" panose="020B0604030504040204" pitchFamily="34" charset="0"/>
                <a:sym typeface="Helvetica Neue"/>
              </a:rPr>
              <a:t>Предоставление данных гражданам и организациям</a:t>
            </a:r>
          </a:p>
        </p:txBody>
      </p:sp>
      <p:sp>
        <p:nvSpPr>
          <p:cNvPr id="69" name="Скругленный прямоугольник 107">
            <a:extLst>
              <a:ext uri="{FF2B5EF4-FFF2-40B4-BE49-F238E27FC236}">
                <a16:creationId xmlns:a16="http://schemas.microsoft.com/office/drawing/2014/main" xmlns="" id="{6B2D4913-4419-4CBF-A828-A595B77E7582}"/>
              </a:ext>
            </a:extLst>
          </p:cNvPr>
          <p:cNvSpPr/>
          <p:nvPr/>
        </p:nvSpPr>
        <p:spPr>
          <a:xfrm>
            <a:off x="9472724" y="5376250"/>
            <a:ext cx="2323656" cy="504825"/>
          </a:xfrm>
          <a:prstGeom prst="roundRect">
            <a:avLst>
              <a:gd name="adj" fmla="val 50000"/>
            </a:avLst>
          </a:prstGeom>
          <a:solidFill>
            <a:srgbClr val="3D43A1"/>
          </a:solidFill>
          <a:ln w="15875" cap="rnd">
            <a:noFill/>
            <a:prstDash val="solid"/>
            <a:round/>
          </a:ln>
          <a:effectLst/>
        </p:spPr>
        <p:txBody>
          <a:bodyPr lIns="0" rIns="0" anchor="ctr"/>
          <a:lstStyle/>
          <a:p>
            <a:pPr marL="88900" defTabSz="412740">
              <a:defRPr/>
            </a:pPr>
            <a:r>
              <a:rPr lang="ru-RU" sz="1100" kern="0" dirty="0">
                <a:solidFill>
                  <a:prstClr val="white"/>
                </a:solidFill>
                <a:latin typeface="PT_Russia Text" panose="02000503000000020004" pitchFamily="2" charset="0"/>
                <a:ea typeface="PT_Russia Text" panose="02000503000000020004" pitchFamily="2" charset="0"/>
                <a:cs typeface="Tahoma" panose="020B0604030504040204" pitchFamily="34" charset="0"/>
                <a:sym typeface="Helvetica Neue"/>
              </a:rPr>
              <a:t>Управление цифровыми согласиями</a:t>
            </a:r>
          </a:p>
        </p:txBody>
      </p:sp>
      <p:cxnSp>
        <p:nvCxnSpPr>
          <p:cNvPr id="70" name="Прямая соединительная линия 69">
            <a:extLst>
              <a:ext uri="{FF2B5EF4-FFF2-40B4-BE49-F238E27FC236}">
                <a16:creationId xmlns:a16="http://schemas.microsoft.com/office/drawing/2014/main" xmlns="" id="{83B370D9-00B8-461F-A006-41866EFB2050}"/>
              </a:ext>
            </a:extLst>
          </p:cNvPr>
          <p:cNvCxnSpPr>
            <a:cxnSpLocks/>
          </p:cNvCxnSpPr>
          <p:nvPr/>
        </p:nvCxnSpPr>
        <p:spPr>
          <a:xfrm flipH="1">
            <a:off x="9173062" y="4332596"/>
            <a:ext cx="237317" cy="0"/>
          </a:xfrm>
          <a:prstGeom prst="line">
            <a:avLst/>
          </a:prstGeom>
          <a:ln w="19050">
            <a:solidFill>
              <a:srgbClr val="3D43A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Прямая соединительная линия 70">
            <a:extLst>
              <a:ext uri="{FF2B5EF4-FFF2-40B4-BE49-F238E27FC236}">
                <a16:creationId xmlns:a16="http://schemas.microsoft.com/office/drawing/2014/main" xmlns="" id="{6E1413ED-78B0-4891-8214-98D90F6DF3E7}"/>
              </a:ext>
            </a:extLst>
          </p:cNvPr>
          <p:cNvCxnSpPr>
            <a:cxnSpLocks/>
          </p:cNvCxnSpPr>
          <p:nvPr/>
        </p:nvCxnSpPr>
        <p:spPr>
          <a:xfrm flipH="1">
            <a:off x="8673544" y="4986710"/>
            <a:ext cx="767921" cy="7317"/>
          </a:xfrm>
          <a:prstGeom prst="line">
            <a:avLst/>
          </a:prstGeom>
          <a:ln w="19050">
            <a:solidFill>
              <a:srgbClr val="3D43A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Соединитель: уступ 109">
            <a:extLst>
              <a:ext uri="{FF2B5EF4-FFF2-40B4-BE49-F238E27FC236}">
                <a16:creationId xmlns:a16="http://schemas.microsoft.com/office/drawing/2014/main" xmlns="" id="{EC596CFB-29E2-41F3-93C6-D8B38285AE36}"/>
              </a:ext>
            </a:extLst>
          </p:cNvPr>
          <p:cNvCxnSpPr>
            <a:cxnSpLocks/>
          </p:cNvCxnSpPr>
          <p:nvPr/>
        </p:nvCxnSpPr>
        <p:spPr>
          <a:xfrm rot="16200000" flipH="1">
            <a:off x="8644305" y="4795126"/>
            <a:ext cx="599851" cy="1051868"/>
          </a:xfrm>
          <a:prstGeom prst="bentConnector2">
            <a:avLst/>
          </a:prstGeom>
          <a:ln w="19050">
            <a:solidFill>
              <a:srgbClr val="3D43A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Соединитель: уступ 13">
            <a:extLst>
              <a:ext uri="{FF2B5EF4-FFF2-40B4-BE49-F238E27FC236}">
                <a16:creationId xmlns:a16="http://schemas.microsoft.com/office/drawing/2014/main" xmlns="" id="{948A1E5F-0E56-44FE-8279-52BA6FA46D43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8731132" y="2391708"/>
            <a:ext cx="317698" cy="927309"/>
          </a:xfrm>
          <a:prstGeom prst="bentConnector2">
            <a:avLst/>
          </a:prstGeom>
          <a:ln w="19050">
            <a:solidFill>
              <a:srgbClr val="3D43A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965F0B18-CE22-9A4E-959C-18120F626333}"/>
              </a:ext>
            </a:extLst>
          </p:cNvPr>
          <p:cNvSpPr txBox="1"/>
          <p:nvPr/>
        </p:nvSpPr>
        <p:spPr>
          <a:xfrm>
            <a:off x="1613044" y="2282105"/>
            <a:ext cx="23229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360"/>
              </a:lnSpc>
            </a:pPr>
            <a:r>
              <a:rPr lang="ru-RU" sz="1400" b="1" dirty="0">
                <a:solidFill>
                  <a:srgbClr val="3D43A1"/>
                </a:solidFill>
                <a:latin typeface="PT_Russia Text" panose="02000503000000020004" pitchFamily="2" charset="0"/>
                <a:ea typeface="PT_Russia Text" panose="02000503000000020004" pitchFamily="2" charset="0"/>
                <a:cs typeface="Tahoma" panose="020B0604030504040204" pitchFamily="34" charset="0"/>
              </a:rPr>
              <a:t>Личные документы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80426019-801E-1D4E-AA5D-5B456D4E5E36}"/>
              </a:ext>
            </a:extLst>
          </p:cNvPr>
          <p:cNvSpPr txBox="1"/>
          <p:nvPr/>
        </p:nvSpPr>
        <p:spPr>
          <a:xfrm>
            <a:off x="1613044" y="2649009"/>
            <a:ext cx="22244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3D43A1"/>
              </a:buClr>
            </a:pPr>
            <a:r>
              <a:rPr lang="ru-RU" sz="1200" dirty="0">
                <a:latin typeface="PT_Russia Text" panose="02000503000000020004" pitchFamily="2" charset="0"/>
                <a:ea typeface="PT_Russia Text" panose="02000503000000020004" pitchFamily="2" charset="0"/>
                <a:cs typeface="Tahoma" panose="020B0604030504040204" pitchFamily="34" charset="0"/>
              </a:rPr>
              <a:t>Хранит наиболее актуальные сведения</a:t>
            </a:r>
          </a:p>
        </p:txBody>
      </p:sp>
      <p:sp>
        <p:nvSpPr>
          <p:cNvPr id="47" name="Скругленный прямоугольник 107">
            <a:extLst>
              <a:ext uri="{FF2B5EF4-FFF2-40B4-BE49-F238E27FC236}">
                <a16:creationId xmlns:a16="http://schemas.microsoft.com/office/drawing/2014/main" xmlns="" id="{E5BBA359-3421-DC41-8C09-9D50C2C78AF2}"/>
              </a:ext>
            </a:extLst>
          </p:cNvPr>
          <p:cNvSpPr/>
          <p:nvPr/>
        </p:nvSpPr>
        <p:spPr bwMode="auto">
          <a:xfrm>
            <a:off x="1417273" y="4278689"/>
            <a:ext cx="2560638" cy="1655703"/>
          </a:xfrm>
          <a:prstGeom prst="roundRect">
            <a:avLst>
              <a:gd name="adj" fmla="val 7058"/>
            </a:avLst>
          </a:prstGeom>
          <a:solidFill>
            <a:schemeClr val="bg1"/>
          </a:solidFill>
          <a:ln w="15875" cap="rnd">
            <a:solidFill>
              <a:schemeClr val="bg1">
                <a:lumMod val="85000"/>
              </a:schemeClr>
            </a:solidFill>
            <a:prstDash val="solid"/>
            <a:round/>
          </a:ln>
          <a:effectLst/>
        </p:spPr>
        <p:txBody>
          <a:bodyPr lIns="0" rIns="72000" anchor="b"/>
          <a:lstStyle/>
          <a:p>
            <a:pPr marL="180970" defTabSz="412740">
              <a:lnSpc>
                <a:spcPct val="90000"/>
              </a:lnSpc>
              <a:spcAft>
                <a:spcPts val="1200"/>
              </a:spcAft>
              <a:defRPr/>
            </a:pPr>
            <a:endParaRPr lang="ru-RU" sz="1400" b="1" kern="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sym typeface="Helvetica Neue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8C9A4A60-05E7-714E-98AB-B4D24DD1AEC3}"/>
              </a:ext>
            </a:extLst>
          </p:cNvPr>
          <p:cNvSpPr txBox="1"/>
          <p:nvPr/>
        </p:nvSpPr>
        <p:spPr>
          <a:xfrm>
            <a:off x="1607962" y="4458730"/>
            <a:ext cx="21953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3D43A1"/>
                </a:solidFill>
                <a:latin typeface="PT_Russia Text" panose="02000503000000020004" pitchFamily="2" charset="0"/>
                <a:ea typeface="PT_Russia Text" panose="02000503000000020004" pitchFamily="2" charset="0"/>
                <a:cs typeface="Tahoma" panose="020B0604030504040204" pitchFamily="34" charset="0"/>
              </a:rPr>
              <a:t>Цифровые </a:t>
            </a:r>
            <a:r>
              <a:rPr lang="en-US" sz="1400" b="1" dirty="0">
                <a:solidFill>
                  <a:srgbClr val="3D43A1"/>
                </a:solidFill>
                <a:latin typeface="PT_Russia Text" panose="02000503000000020004" pitchFamily="2" charset="0"/>
                <a:ea typeface="PT_Russia Text" panose="02000503000000020004" pitchFamily="2" charset="0"/>
                <a:cs typeface="Tahoma" panose="020B0604030504040204" pitchFamily="34" charset="0"/>
              </a:rPr>
              <a:t>ID</a:t>
            </a:r>
            <a:r>
              <a:rPr lang="ru-RU" sz="1400" b="1" dirty="0">
                <a:solidFill>
                  <a:srgbClr val="3D43A1"/>
                </a:solidFill>
                <a:latin typeface="PT_Russia Text" panose="02000503000000020004" pitchFamily="2" charset="0"/>
                <a:ea typeface="PT_Russia Text" panose="02000503000000020004" pitchFamily="2" charset="0"/>
                <a:cs typeface="Tahoma" panose="020B0604030504040204" pitchFamily="34" charset="0"/>
              </a:rPr>
              <a:t/>
            </a:r>
            <a:br>
              <a:rPr lang="ru-RU" sz="1400" b="1" dirty="0">
                <a:solidFill>
                  <a:srgbClr val="3D43A1"/>
                </a:solidFill>
                <a:latin typeface="PT_Russia Text" panose="02000503000000020004" pitchFamily="2" charset="0"/>
                <a:ea typeface="PT_Russia Text" panose="02000503000000020004" pitchFamily="2" charset="0"/>
                <a:cs typeface="Tahoma" panose="020B0604030504040204" pitchFamily="34" charset="0"/>
              </a:rPr>
            </a:br>
            <a:r>
              <a:rPr lang="ru-RU" sz="1400" b="1" dirty="0">
                <a:solidFill>
                  <a:srgbClr val="3D43A1"/>
                </a:solidFill>
                <a:latin typeface="PT_Russia Text" panose="02000503000000020004" pitchFamily="2" charset="0"/>
                <a:ea typeface="PT_Russia Text" panose="02000503000000020004" pitchFamily="2" charset="0"/>
                <a:cs typeface="Tahoma" panose="020B0604030504040204" pitchFamily="34" charset="0"/>
              </a:rPr>
              <a:t>и реестр ссылок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DBE7DEF0-C0E5-6949-BE11-D94A7D0E38BE}"/>
              </a:ext>
            </a:extLst>
          </p:cNvPr>
          <p:cNvSpPr txBox="1"/>
          <p:nvPr/>
        </p:nvSpPr>
        <p:spPr>
          <a:xfrm>
            <a:off x="1607962" y="5043371"/>
            <a:ext cx="22244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3D43A1"/>
              </a:buClr>
            </a:pPr>
            <a:r>
              <a:rPr lang="ru-RU" sz="1200" dirty="0">
                <a:latin typeface="PT_Russia Text" panose="02000503000000020004" pitchFamily="2" charset="0"/>
                <a:ea typeface="PT_Russia Text" panose="02000503000000020004" pitchFamily="2" charset="0"/>
                <a:cs typeface="Tahoma" panose="020B0604030504040204" pitchFamily="34" charset="0"/>
              </a:rPr>
              <a:t>Позволяет собрать через сквозной </a:t>
            </a:r>
            <a:r>
              <a:rPr lang="en-US" sz="1200" dirty="0">
                <a:latin typeface="PT_Russia Text" panose="02000503000000020004" pitchFamily="2" charset="0"/>
                <a:ea typeface="PT_Russia Text" panose="02000503000000020004" pitchFamily="2" charset="0"/>
                <a:cs typeface="Tahoma" panose="020B0604030504040204" pitchFamily="34" charset="0"/>
              </a:rPr>
              <a:t>ID </a:t>
            </a:r>
            <a:r>
              <a:rPr lang="ru-RU" sz="1200" dirty="0">
                <a:latin typeface="PT_Russia Text" panose="02000503000000020004" pitchFamily="2" charset="0"/>
                <a:ea typeface="PT_Russia Text" panose="02000503000000020004" pitchFamily="2" charset="0"/>
                <a:cs typeface="Tahoma" panose="020B0604030504040204" pitchFamily="34" charset="0"/>
              </a:rPr>
              <a:t>необходимые </a:t>
            </a:r>
            <a:r>
              <a:rPr lang="ru-RU" sz="1200" dirty="0" err="1">
                <a:latin typeface="PT_Russia Text" panose="02000503000000020004" pitchFamily="2" charset="0"/>
                <a:ea typeface="PT_Russia Text" panose="02000503000000020004" pitchFamily="2" charset="0"/>
                <a:cs typeface="Tahoma" panose="020B0604030504040204" pitchFamily="34" charset="0"/>
              </a:rPr>
              <a:t>госданные</a:t>
            </a:r>
            <a:endParaRPr lang="ru-RU" sz="1200" dirty="0">
              <a:latin typeface="PT_Russia Text" panose="02000503000000020004" pitchFamily="2" charset="0"/>
              <a:ea typeface="PT_Russia Text" panose="02000503000000020004" pitchFamily="2" charset="0"/>
              <a:cs typeface="Tahoma" panose="020B0604030504040204" pitchFamily="34" charset="0"/>
            </a:endParaRPr>
          </a:p>
        </p:txBody>
      </p:sp>
      <p:sp>
        <p:nvSpPr>
          <p:cNvPr id="74" name="Скругленный прямоугольник 107">
            <a:extLst>
              <a:ext uri="{FF2B5EF4-FFF2-40B4-BE49-F238E27FC236}">
                <a16:creationId xmlns:a16="http://schemas.microsoft.com/office/drawing/2014/main" xmlns="" id="{DB01FD2C-3422-8E47-8162-058F129CB6B0}"/>
              </a:ext>
            </a:extLst>
          </p:cNvPr>
          <p:cNvSpPr/>
          <p:nvPr/>
        </p:nvSpPr>
        <p:spPr bwMode="auto">
          <a:xfrm>
            <a:off x="4679819" y="2452216"/>
            <a:ext cx="2303280" cy="3245952"/>
          </a:xfrm>
          <a:prstGeom prst="roundRect">
            <a:avLst>
              <a:gd name="adj" fmla="val 7058"/>
            </a:avLst>
          </a:prstGeom>
          <a:solidFill>
            <a:schemeClr val="bg1"/>
          </a:solidFill>
          <a:ln w="15875" cap="rnd">
            <a:solidFill>
              <a:schemeClr val="bg1">
                <a:lumMod val="85000"/>
              </a:schemeClr>
            </a:solidFill>
            <a:prstDash val="solid"/>
            <a:round/>
          </a:ln>
          <a:effectLst/>
        </p:spPr>
        <p:txBody>
          <a:bodyPr lIns="0" rIns="72000" anchor="b"/>
          <a:lstStyle/>
          <a:p>
            <a:pPr marL="180970" defTabSz="412740">
              <a:lnSpc>
                <a:spcPct val="90000"/>
              </a:lnSpc>
              <a:spcAft>
                <a:spcPts val="1200"/>
              </a:spcAft>
              <a:defRPr/>
            </a:pPr>
            <a:endParaRPr lang="ru-RU" sz="1400" b="1" kern="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sym typeface="Helvetica Neue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xmlns="" id="{741F51B6-5CA2-D847-A2BD-4028D122BE70}"/>
              </a:ext>
            </a:extLst>
          </p:cNvPr>
          <p:cNvSpPr txBox="1"/>
          <p:nvPr/>
        </p:nvSpPr>
        <p:spPr>
          <a:xfrm>
            <a:off x="4870508" y="2575717"/>
            <a:ext cx="21953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360"/>
              </a:lnSpc>
            </a:pPr>
            <a:r>
              <a:rPr lang="ru-RU" sz="1400" b="1" dirty="0">
                <a:solidFill>
                  <a:srgbClr val="3D43A1"/>
                </a:solidFill>
                <a:latin typeface="PT_Russia Text" panose="02000503000000020004" pitchFamily="2" charset="0"/>
                <a:ea typeface="PT_Russia Text" panose="02000503000000020004" pitchFamily="2" charset="0"/>
                <a:cs typeface="Tahoma" panose="020B0604030504040204" pitchFamily="34" charset="0"/>
              </a:rPr>
              <a:t>Функции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xmlns="" id="{1F90F70C-F39D-ED4F-BBF6-1BC6FA4F8D3E}"/>
              </a:ext>
            </a:extLst>
          </p:cNvPr>
          <p:cNvSpPr txBox="1"/>
          <p:nvPr/>
        </p:nvSpPr>
        <p:spPr>
          <a:xfrm>
            <a:off x="4873569" y="3049393"/>
            <a:ext cx="2054243" cy="24191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6000" indent="-216000">
              <a:lnSpc>
                <a:spcPct val="140000"/>
              </a:lnSpc>
              <a:buClr>
                <a:srgbClr val="3D43A1"/>
              </a:buClr>
              <a:buFont typeface="Wingdings" pitchFamily="2" charset="2"/>
              <a:buChar char="§"/>
            </a:pPr>
            <a:r>
              <a:rPr lang="ru-RU" sz="1200" dirty="0">
                <a:latin typeface="PT_Russia Text" panose="02000503000000020004" pitchFamily="2" charset="0"/>
                <a:ea typeface="PT_Russia Text" panose="02000503000000020004" pitchFamily="2" charset="0"/>
                <a:cs typeface="Tahoma" panose="020B0604030504040204" pitchFamily="34" charset="0"/>
              </a:rPr>
              <a:t>Передача данных</a:t>
            </a:r>
          </a:p>
          <a:p>
            <a:pPr marL="216000" indent="-216000">
              <a:lnSpc>
                <a:spcPct val="140000"/>
              </a:lnSpc>
              <a:buClr>
                <a:srgbClr val="3D43A1"/>
              </a:buClr>
              <a:buFont typeface="Wingdings" pitchFamily="2" charset="2"/>
              <a:buChar char="§"/>
            </a:pPr>
            <a:r>
              <a:rPr lang="ru-RU" sz="1200" dirty="0">
                <a:latin typeface="PT_Russia Text" panose="02000503000000020004" pitchFamily="2" charset="0"/>
                <a:ea typeface="PT_Russia Text" panose="02000503000000020004" pitchFamily="2" charset="0"/>
                <a:cs typeface="Tahoma" panose="020B0604030504040204" pitchFamily="34" charset="0"/>
              </a:rPr>
              <a:t>Хранение наиболее востребованных данных </a:t>
            </a:r>
          </a:p>
          <a:p>
            <a:pPr marL="216000" indent="-216000">
              <a:lnSpc>
                <a:spcPct val="140000"/>
              </a:lnSpc>
              <a:buClr>
                <a:srgbClr val="3D43A1"/>
              </a:buClr>
              <a:buFont typeface="Wingdings" pitchFamily="2" charset="2"/>
              <a:buChar char="§"/>
            </a:pPr>
            <a:r>
              <a:rPr lang="ru-RU" sz="1200" dirty="0">
                <a:latin typeface="PT_Russia Text" panose="02000503000000020004" pitchFamily="2" charset="0"/>
                <a:ea typeface="PT_Russia Text" panose="02000503000000020004" pitchFamily="2" charset="0"/>
                <a:cs typeface="Tahoma" panose="020B0604030504040204" pitchFamily="34" charset="0"/>
              </a:rPr>
              <a:t>Идентификация пользователей</a:t>
            </a:r>
          </a:p>
          <a:p>
            <a:pPr marL="216000" indent="-216000">
              <a:lnSpc>
                <a:spcPct val="140000"/>
              </a:lnSpc>
              <a:buClr>
                <a:srgbClr val="3D43A1"/>
              </a:buClr>
              <a:buFont typeface="Wingdings" pitchFamily="2" charset="2"/>
              <a:buChar char="§"/>
            </a:pPr>
            <a:r>
              <a:rPr lang="ru-RU" sz="1200" dirty="0">
                <a:latin typeface="PT_Russia Text" panose="02000503000000020004" pitchFamily="2" charset="0"/>
                <a:ea typeface="PT_Russia Text" panose="02000503000000020004" pitchFamily="2" charset="0"/>
                <a:cs typeface="Tahoma" panose="020B0604030504040204" pitchFamily="34" charset="0"/>
              </a:rPr>
              <a:t>Распоряжение данными</a:t>
            </a:r>
          </a:p>
          <a:p>
            <a:pPr marL="216000" indent="-216000">
              <a:lnSpc>
                <a:spcPct val="140000"/>
              </a:lnSpc>
              <a:buClr>
                <a:srgbClr val="3D43A1"/>
              </a:buClr>
              <a:buFont typeface="Wingdings" pitchFamily="2" charset="2"/>
              <a:buChar char="§"/>
            </a:pPr>
            <a:r>
              <a:rPr lang="ru-RU" sz="1200" dirty="0">
                <a:latin typeface="PT_Russia Text" panose="02000503000000020004" pitchFamily="2" charset="0"/>
                <a:ea typeface="PT_Russia Text" panose="02000503000000020004" pitchFamily="2" charset="0"/>
                <a:cs typeface="Tahoma" panose="020B0604030504040204" pitchFamily="34" charset="0"/>
              </a:rPr>
              <a:t>Электронная подпись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336538" y="1274520"/>
            <a:ext cx="7496283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00" spc="40" dirty="0">
                <a:latin typeface="PT_Russia Text" panose="02000503000000020004" pitchFamily="2" charset="0"/>
                <a:ea typeface="PT_Russia Text" panose="02000503000000020004" pitchFamily="2" charset="0"/>
                <a:cs typeface="Tahoma" panose="020B0604030504040204" pitchFamily="34" charset="0"/>
              </a:rPr>
              <a:t>Концепция и архитектура цифрового профиля (ЕСИА 2.0) одобрены Президиумом Правительственной комиссии 28.03.2019</a:t>
            </a:r>
          </a:p>
        </p:txBody>
      </p:sp>
      <p:grpSp>
        <p:nvGrpSpPr>
          <p:cNvPr id="35" name="Группа 34"/>
          <p:cNvGrpSpPr/>
          <p:nvPr/>
        </p:nvGrpSpPr>
        <p:grpSpPr>
          <a:xfrm>
            <a:off x="1" y="0"/>
            <a:ext cx="1092820" cy="6858000"/>
            <a:chOff x="1" y="0"/>
            <a:chExt cx="1092820" cy="6858000"/>
          </a:xfrm>
        </p:grpSpPr>
        <p:sp>
          <p:nvSpPr>
            <p:cNvPr id="36" name="Прямоугольник 35">
              <a:extLst>
                <a:ext uri="{FF2B5EF4-FFF2-40B4-BE49-F238E27FC236}">
                  <a16:creationId xmlns:a16="http://schemas.microsoft.com/office/drawing/2014/main" xmlns="" id="{2185949D-510E-B640-98BC-CA920DF06249}"/>
                </a:ext>
              </a:extLst>
            </p:cNvPr>
            <p:cNvSpPr/>
            <p:nvPr/>
          </p:nvSpPr>
          <p:spPr>
            <a:xfrm>
              <a:off x="1" y="0"/>
              <a:ext cx="1092820" cy="6858000"/>
            </a:xfrm>
            <a:prstGeom prst="rect">
              <a:avLst/>
            </a:prstGeom>
            <a:solidFill>
              <a:srgbClr val="E2E2E2">
                <a:alpha val="4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xmlns="" id="{11B9542C-D315-5B41-98B6-3DF7E819C1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294411" y="344752"/>
              <a:ext cx="504000" cy="504000"/>
            </a:xfrm>
            <a:prstGeom prst="rect">
              <a:avLst/>
            </a:prstGeom>
          </p:spPr>
        </p:pic>
        <p:cxnSp>
          <p:nvCxnSpPr>
            <p:cNvPr id="38" name="Прямая соединительная линия 37"/>
            <p:cNvCxnSpPr/>
            <p:nvPr/>
          </p:nvCxnSpPr>
          <p:spPr>
            <a:xfrm>
              <a:off x="1073776" y="0"/>
              <a:ext cx="0" cy="370912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Прямая соединительная линия 39"/>
            <p:cNvCxnSpPr/>
            <p:nvPr/>
          </p:nvCxnSpPr>
          <p:spPr>
            <a:xfrm>
              <a:off x="1073776" y="370912"/>
              <a:ext cx="0" cy="311669"/>
            </a:xfrm>
            <a:prstGeom prst="line">
              <a:avLst/>
            </a:prstGeom>
            <a:ln w="38100">
              <a:solidFill>
                <a:srgbClr val="0932C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Прямая соединительная линия 40"/>
            <p:cNvCxnSpPr/>
            <p:nvPr/>
          </p:nvCxnSpPr>
          <p:spPr>
            <a:xfrm>
              <a:off x="1073776" y="682581"/>
              <a:ext cx="0" cy="36993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9AE68803-1925-654B-9030-485A64E3C90A}"/>
              </a:ext>
            </a:extLst>
          </p:cNvPr>
          <p:cNvSpPr txBox="1"/>
          <p:nvPr/>
        </p:nvSpPr>
        <p:spPr>
          <a:xfrm>
            <a:off x="1320698" y="488131"/>
            <a:ext cx="7512123" cy="4308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sz="2200" b="1" spc="80" dirty="0">
                <a:latin typeface="PT_Russia Text" panose="02000503000000020004" pitchFamily="2" charset="0"/>
                <a:ea typeface="PT_Russia Text" panose="02000503000000020004" pitchFamily="2" charset="0"/>
                <a:cs typeface="Tahoma" panose="020B0604030504040204" pitchFamily="34" charset="0"/>
              </a:rPr>
              <a:t>ЕСИА. Цифровой профиль</a:t>
            </a:r>
          </a:p>
        </p:txBody>
      </p:sp>
      <p:sp>
        <p:nvSpPr>
          <p:cNvPr id="43" name="Номер слайда 12">
            <a:extLst>
              <a:ext uri="{FF2B5EF4-FFF2-40B4-BE49-F238E27FC236}">
                <a16:creationId xmlns:a16="http://schemas.microsoft.com/office/drawing/2014/main" xmlns="" id="{E4FB0AF5-F4C2-984D-A784-4E9FFA8F8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500389"/>
            <a:ext cx="1092821" cy="280658"/>
          </a:xfrm>
        </p:spPr>
        <p:txBody>
          <a:bodyPr/>
          <a:lstStyle/>
          <a:p>
            <a:pPr algn="ctr"/>
            <a:fld id="{021CF636-712B-4B80-AAF7-79D563FA4FF5}" type="slidenum">
              <a:rPr lang="ru-RU" sz="1000" smtClean="0">
                <a:solidFill>
                  <a:schemeClr val="bg1">
                    <a:lumMod val="65000"/>
                  </a:schemeClr>
                </a:solidFill>
                <a:latin typeface="PT_Russia Text" panose="02000503000000020004" pitchFamily="2" charset="0"/>
                <a:ea typeface="PT_Russia Text" panose="02000503000000020004" pitchFamily="2" charset="0"/>
                <a:cs typeface="Tahoma" panose="020B0604030504040204" pitchFamily="34" charset="0"/>
              </a:rPr>
              <a:pPr algn="ctr"/>
              <a:t>17</a:t>
            </a:fld>
            <a:endParaRPr lang="ru-RU" sz="1000" dirty="0">
              <a:solidFill>
                <a:schemeClr val="bg1">
                  <a:lumMod val="65000"/>
                </a:schemeClr>
              </a:solidFill>
              <a:latin typeface="PT_Russia Text" panose="02000503000000020004" pitchFamily="2" charset="0"/>
              <a:ea typeface="PT_Russia Text" panose="02000503000000020004" pitchFamily="2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5121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15D6A898-C98C-AE40-892B-6317D0104620}"/>
              </a:ext>
            </a:extLst>
          </p:cNvPr>
          <p:cNvSpPr txBox="1"/>
          <p:nvPr/>
        </p:nvSpPr>
        <p:spPr>
          <a:xfrm>
            <a:off x="1316158" y="1174725"/>
            <a:ext cx="8301946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00" b="1" spc="50" dirty="0">
                <a:solidFill>
                  <a:srgbClr val="000000"/>
                </a:solidFill>
                <a:latin typeface="PT_Russia Text" panose="02000503000000020004" pitchFamily="2" charset="0"/>
                <a:ea typeface="PT_Russia Text" panose="02000503000000020004" pitchFamily="2" charset="0"/>
                <a:cs typeface="Tahoma" panose="020B0604030504040204" pitchFamily="34" charset="0"/>
              </a:rPr>
              <a:t>Процент зарегистрированных пользователей в регионе от населения 14+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3642360"/>
              </p:ext>
            </p:extLst>
          </p:nvPr>
        </p:nvGraphicFramePr>
        <p:xfrm>
          <a:off x="1416050" y="1976086"/>
          <a:ext cx="4409342" cy="451361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8952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1981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21534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i="0" u="none" strike="noStrike" spc="0" baseline="0" dirty="0">
                          <a:solidFill>
                            <a:srgbClr val="000000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Наименование региона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3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spc="0" baseline="0" dirty="0">
                          <a:solidFill>
                            <a:srgbClr val="000000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3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05661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spc="0" baseline="0" dirty="0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Республика Алтай</a:t>
                      </a:r>
                      <a:endParaRPr lang="ru-RU" sz="900" b="0" i="0" u="none" strike="noStrike" spc="0" baseline="0" dirty="0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9362" marR="9362" marT="9362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spc="0" baseline="0" dirty="0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71,54%</a:t>
                      </a:r>
                      <a:endParaRPr lang="ru-RU" sz="900" b="0" i="0" u="none" strike="noStrike" spc="0" baseline="0" dirty="0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9362" marR="9362" marT="9362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05661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spc="0" baseline="0" dirty="0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Республика Тыва</a:t>
                      </a:r>
                      <a:endParaRPr lang="ru-RU" sz="900" b="0" i="0" u="none" strike="noStrike" spc="0" baseline="0" dirty="0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9362" marR="9362" marT="9362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>
                        <a:alpha val="380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spc="0" baseline="0" dirty="0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67,74%</a:t>
                      </a:r>
                      <a:endParaRPr lang="ru-RU" sz="900" b="0" i="0" u="none" strike="noStrike" spc="0" baseline="0" dirty="0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9362" marR="9362" marT="9362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>
                        <a:alpha val="3803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05661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spc="0" baseline="0" dirty="0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Республика Бурятия</a:t>
                      </a:r>
                      <a:endParaRPr lang="ru-RU" sz="900" b="0" i="0" u="none" strike="noStrike" spc="0" baseline="0" dirty="0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9362" marR="9362" marT="9362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>
                        <a:alpha val="3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spc="0" baseline="0" dirty="0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66,84%</a:t>
                      </a:r>
                      <a:endParaRPr lang="ru-RU" sz="900" b="0" i="0" u="none" strike="noStrike" spc="0" baseline="0" dirty="0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9362" marR="9362" marT="9362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>
                        <a:alpha val="3607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05661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spc="0" baseline="0" dirty="0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Смоленская область</a:t>
                      </a:r>
                      <a:endParaRPr lang="ru-RU" sz="900" b="0" i="0" u="none" strike="noStrike" spc="0" baseline="0" dirty="0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9362" marR="9362" marT="9362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spc="0" baseline="0" dirty="0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66,46%</a:t>
                      </a:r>
                      <a:endParaRPr lang="ru-RU" sz="900" b="0" i="0" u="none" strike="noStrike" spc="0" baseline="0" dirty="0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9362" marR="9362" marT="9362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>
                        <a:alpha val="3411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05661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spc="0" baseline="0" dirty="0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Курская область</a:t>
                      </a:r>
                      <a:endParaRPr lang="ru-RU" sz="900" b="0" i="0" u="none" strike="noStrike" spc="0" baseline="0" dirty="0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9362" marR="9362" marT="9362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>
                        <a:alpha val="3215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spc="0" baseline="0" dirty="0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63,81%</a:t>
                      </a:r>
                      <a:endParaRPr lang="ru-RU" sz="900" b="0" i="0" u="none" strike="noStrike" spc="0" baseline="0" dirty="0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9362" marR="9362" marT="9362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>
                        <a:alpha val="32157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35093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spc="0" baseline="0" dirty="0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Ханты-Мансийский автономный округ</a:t>
                      </a:r>
                      <a:endParaRPr lang="ru-RU" sz="900" b="0" i="0" u="none" strike="noStrike" spc="0" baseline="0" dirty="0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9362" marR="9362" marT="9362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spc="0" baseline="0" dirty="0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63,39%</a:t>
                      </a:r>
                      <a:endParaRPr lang="ru-RU" sz="900" b="0" i="0" u="none" strike="noStrike" spc="0" baseline="0" dirty="0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9362" marR="9362" marT="9362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>
                        <a:alpha val="3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25575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spc="0" baseline="0" dirty="0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Ненецкий автономный округ</a:t>
                      </a:r>
                      <a:endParaRPr lang="ru-RU" sz="900" b="0" i="0" u="none" strike="noStrike" spc="0" baseline="0" dirty="0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9362" marR="9362" marT="9362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spc="0" baseline="0" dirty="0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63,05%</a:t>
                      </a:r>
                      <a:endParaRPr lang="ru-RU" sz="900" b="0" i="0" u="none" strike="noStrike" spc="0" baseline="0" dirty="0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9362" marR="9362" marT="9362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>
                        <a:alpha val="3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05661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spc="0" baseline="0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Вологодская область</a:t>
                      </a:r>
                      <a:endParaRPr lang="ru-RU" sz="900" b="0" i="0" u="none" strike="noStrike" spc="0" baseline="0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9362" marR="9362" marT="9362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>
                        <a:alpha val="2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spc="0" baseline="0" dirty="0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62,07%</a:t>
                      </a:r>
                      <a:endParaRPr lang="ru-RU" sz="900" b="0" i="0" u="none" strike="noStrike" spc="0" baseline="0" dirty="0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9362" marR="9362" marT="9362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>
                        <a:alpha val="27843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05661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spc="0" baseline="0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Белгородская область</a:t>
                      </a:r>
                      <a:endParaRPr lang="ru-RU" sz="900" b="0" i="0" u="none" strike="noStrike" spc="0" baseline="0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9362" marR="9362" marT="9362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>
                        <a:alpha val="2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spc="0" baseline="0" dirty="0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61,19%</a:t>
                      </a:r>
                      <a:endParaRPr lang="ru-RU" sz="900" b="0" i="0" u="none" strike="noStrike" spc="0" baseline="0" dirty="0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9362" marR="9362" marT="9362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>
                        <a:alpha val="27843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05661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spc="0" baseline="0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Ульяновская область</a:t>
                      </a:r>
                      <a:endParaRPr lang="ru-RU" sz="900" b="0" i="0" u="none" strike="noStrike" spc="0" baseline="0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9362" marR="9362" marT="9362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>
                        <a:alpha val="2588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spc="0" baseline="0" dirty="0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59,47%</a:t>
                      </a:r>
                      <a:endParaRPr lang="ru-RU" sz="900" b="0" i="0" u="none" strike="noStrike" spc="0" baseline="0" dirty="0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9362" marR="9362" marT="9362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>
                        <a:alpha val="2588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05661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spc="0" baseline="0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Тамбовская область</a:t>
                      </a:r>
                      <a:endParaRPr lang="ru-RU" sz="900" b="0" i="0" u="none" strike="noStrike" spc="0" baseline="0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9362" marR="9362" marT="9362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>
                        <a:alpha val="2392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spc="0" baseline="0" dirty="0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58,76%</a:t>
                      </a:r>
                      <a:endParaRPr lang="ru-RU" sz="900" b="0" i="0" u="none" strike="noStrike" spc="0" baseline="0" dirty="0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9362" marR="9362" marT="9362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>
                        <a:alpha val="2392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205661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spc="0" baseline="0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Сахалинская область</a:t>
                      </a:r>
                      <a:endParaRPr lang="ru-RU" sz="900" b="0" i="0" u="none" strike="noStrike" spc="0" baseline="0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9362" marR="9362" marT="9362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>
                        <a:alpha val="2196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spc="0" baseline="0" dirty="0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58,15%</a:t>
                      </a:r>
                      <a:endParaRPr lang="ru-RU" sz="900" b="0" i="0" u="none" strike="noStrike" spc="0" baseline="0" dirty="0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9362" marR="9362" marT="9362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>
                        <a:alpha val="21961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205661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spc="0" baseline="0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Республика Дагестан</a:t>
                      </a:r>
                      <a:endParaRPr lang="ru-RU" sz="900" b="0" i="0" u="none" strike="noStrike" spc="0" baseline="0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9362" marR="9362" marT="9362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spc="0" baseline="0" dirty="0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56,70%</a:t>
                      </a:r>
                      <a:endParaRPr lang="ru-RU" sz="900" b="0" i="0" u="none" strike="noStrike" spc="0" baseline="0" dirty="0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9362" marR="9362" marT="9362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205661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spc="0" baseline="0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Республика Татарстан</a:t>
                      </a:r>
                      <a:endParaRPr lang="ru-RU" sz="900" b="0" i="0" u="none" strike="noStrike" spc="0" baseline="0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9362" marR="9362" marT="9362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>
                        <a:alpha val="180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spc="0" baseline="0" dirty="0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56,17%</a:t>
                      </a:r>
                      <a:endParaRPr lang="ru-RU" sz="900" b="0" i="0" u="none" strike="noStrike" spc="0" baseline="0" dirty="0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9362" marR="9362" marT="9362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>
                        <a:alpha val="1803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205661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spc="0" baseline="0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Приморский край</a:t>
                      </a:r>
                      <a:endParaRPr lang="ru-RU" sz="900" b="0" i="0" u="none" strike="noStrike" spc="0" baseline="0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9362" marR="9362" marT="9362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spc="0" baseline="0" dirty="0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55,60%</a:t>
                      </a:r>
                      <a:endParaRPr lang="ru-RU" sz="900" b="0" i="0" u="none" strike="noStrike" spc="0" baseline="0" dirty="0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9362" marR="9362" marT="9362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>
                        <a:alpha val="1607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213852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spc="0" baseline="0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Ямало-Ненецкий автономный округ</a:t>
                      </a:r>
                      <a:endParaRPr lang="ru-RU" sz="900" b="0" i="0" u="none" strike="noStrike" spc="0" baseline="0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9362" marR="9362" marT="9362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>
                        <a:alpha val="1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spc="0" baseline="0" dirty="0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54,38%</a:t>
                      </a:r>
                      <a:endParaRPr lang="ru-RU" sz="900" b="0" i="0" u="none" strike="noStrike" spc="0" baseline="0" dirty="0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9362" marR="9362" marT="9362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>
                        <a:alpha val="1411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  <a:tr h="205661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spc="0" baseline="0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Оренбургская область</a:t>
                      </a:r>
                      <a:endParaRPr lang="ru-RU" sz="900" b="0" i="0" u="none" strike="noStrike" spc="0" baseline="0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9362" marR="9362" marT="9362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>
                        <a:alpha val="1215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spc="0" baseline="0" dirty="0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53,90%</a:t>
                      </a:r>
                      <a:endParaRPr lang="ru-RU" sz="900" b="0" i="0" u="none" strike="noStrike" spc="0" baseline="0" dirty="0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9362" marR="9362" marT="9362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>
                        <a:alpha val="12157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7"/>
                  </a:ext>
                </a:extLst>
              </a:tr>
              <a:tr h="205661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spc="0" baseline="0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Республика Коми</a:t>
                      </a:r>
                      <a:endParaRPr lang="ru-RU" sz="900" b="0" i="0" u="none" strike="noStrike" spc="0" baseline="0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9362" marR="9362" marT="9362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spc="0" baseline="0" dirty="0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53,72%</a:t>
                      </a:r>
                      <a:endParaRPr lang="ru-RU" sz="900" b="0" i="0" u="none" strike="noStrike" spc="0" baseline="0" dirty="0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9362" marR="9362" marT="9362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>
                        <a:alpha val="1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8"/>
                  </a:ext>
                </a:extLst>
              </a:tr>
              <a:tr h="226987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spc="0" baseline="0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Удмуртская Республика</a:t>
                      </a:r>
                      <a:endParaRPr lang="ru-RU" sz="900" b="0" i="0" u="none" strike="noStrike" spc="0" baseline="0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9362" marR="9362" marT="9362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>
                        <a:alpha val="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spc="0" baseline="0" dirty="0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53,59%</a:t>
                      </a:r>
                      <a:endParaRPr lang="ru-RU" sz="900" b="0" i="0" u="none" strike="noStrike" spc="0" baseline="0" dirty="0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9362" marR="9362" marT="9362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>
                        <a:alpha val="7843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9"/>
                  </a:ext>
                </a:extLst>
              </a:tr>
              <a:tr h="205661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spc="0" baseline="0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Республика Хакасия</a:t>
                      </a:r>
                      <a:endParaRPr lang="ru-RU" sz="900" b="0" i="0" u="none" strike="noStrike" spc="0" baseline="0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9362" marR="9362" marT="9362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>
                        <a:alpha val="392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spc="0" baseline="0" dirty="0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52,64%</a:t>
                      </a:r>
                      <a:endParaRPr lang="ru-RU" sz="900" b="0" i="0" u="none" strike="noStrike" spc="0" baseline="0" dirty="0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9362" marR="9362" marT="9362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>
                        <a:alpha val="392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20"/>
                  </a:ext>
                </a:extLst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3458909"/>
              </p:ext>
            </p:extLst>
          </p:nvPr>
        </p:nvGraphicFramePr>
        <p:xfrm>
          <a:off x="6285487" y="1976085"/>
          <a:ext cx="4409342" cy="451361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8059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2874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30982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i="0" u="none" strike="noStrike" spc="0" baseline="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Наименование региона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3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spc="0" baseline="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3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20292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spc="0" baseline="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Калужская область</a:t>
                      </a:r>
                      <a:endParaRPr lang="ru-RU" sz="900" b="0" i="0" u="none" strike="noStrike" spc="0" baseline="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>
                        <a:alpha val="313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spc="0" baseline="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41,00%</a:t>
                      </a:r>
                      <a:endParaRPr lang="ru-RU" sz="900" b="0" i="0" u="none" strike="noStrike" spc="0" baseline="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>
                        <a:alpha val="3137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20292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spc="0" baseline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Чеченская Республика</a:t>
                      </a:r>
                      <a:endParaRPr lang="ru-RU" sz="900" b="0" i="0" u="none" strike="noStrike" spc="0" baseline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>
                        <a:alpha val="588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spc="0" baseline="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40,95%</a:t>
                      </a:r>
                      <a:endParaRPr lang="ru-RU" sz="900" b="0" i="0" u="none" strike="noStrike" spc="0" baseline="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>
                        <a:alpha val="588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20292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spc="0" baseline="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Карачаево-Черкесская Республика</a:t>
                      </a:r>
                      <a:endParaRPr lang="ru-RU" sz="900" b="0" i="0" u="none" strike="noStrike" spc="0" baseline="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>
                        <a:alpha val="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spc="0" baseline="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40,47%</a:t>
                      </a:r>
                      <a:endParaRPr lang="ru-RU" sz="900" b="0" i="0" u="none" strike="noStrike" spc="0" baseline="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>
                        <a:alpha val="7843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20292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spc="0" baseline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Красноярский край</a:t>
                      </a:r>
                      <a:endParaRPr lang="ru-RU" sz="900" b="0" i="0" u="none" strike="noStrike" spc="0" baseline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spc="0" baseline="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40,32%</a:t>
                      </a:r>
                      <a:endParaRPr lang="ru-RU" sz="900" b="0" i="0" u="none" strike="noStrike" spc="0" baseline="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>
                        <a:alpha val="1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20292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spc="0" baseline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Псковская область</a:t>
                      </a:r>
                      <a:endParaRPr lang="ru-RU" sz="900" b="0" i="0" u="none" strike="noStrike" spc="0" baseline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>
                        <a:alpha val="1215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spc="0" baseline="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39,44%</a:t>
                      </a:r>
                      <a:endParaRPr lang="ru-RU" sz="900" b="0" i="0" u="none" strike="noStrike" spc="0" baseline="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>
                        <a:alpha val="12157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20292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spc="0" baseline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Астраханская область</a:t>
                      </a:r>
                      <a:endParaRPr lang="ru-RU" sz="900" b="0" i="0" u="none" strike="noStrike" spc="0" baseline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>
                        <a:alpha val="1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spc="0" baseline="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38,85%</a:t>
                      </a:r>
                      <a:endParaRPr lang="ru-RU" sz="900" b="0" i="0" u="none" strike="noStrike" spc="0" baseline="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>
                        <a:alpha val="1411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20292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spc="0" baseline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Брянская область</a:t>
                      </a:r>
                      <a:endParaRPr lang="ru-RU" sz="900" b="0" i="0" u="none" strike="noStrike" spc="0" baseline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spc="0" baseline="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38,82%</a:t>
                      </a:r>
                      <a:endParaRPr lang="ru-RU" sz="900" b="0" i="0" u="none" strike="noStrike" spc="0" baseline="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>
                        <a:alpha val="1607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20292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spc="0" baseline="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Кабардино-Балкарская Республика</a:t>
                      </a:r>
                      <a:endParaRPr lang="ru-RU" sz="900" b="0" i="0" u="none" strike="noStrike" spc="0" baseline="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>
                        <a:alpha val="180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spc="0" baseline="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38,21%</a:t>
                      </a:r>
                      <a:endParaRPr lang="ru-RU" sz="900" b="0" i="0" u="none" strike="noStrike" spc="0" baseline="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>
                        <a:alpha val="1803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20292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spc="0" baseline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Владимирская область</a:t>
                      </a:r>
                      <a:endParaRPr lang="ru-RU" sz="900" b="0" i="0" u="none" strike="noStrike" spc="0" baseline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spc="0" baseline="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38,14%</a:t>
                      </a:r>
                      <a:endParaRPr lang="ru-RU" sz="900" b="0" i="0" u="none" strike="noStrike" spc="0" baseline="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20292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spc="0" baseline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Краснодарский край</a:t>
                      </a:r>
                      <a:endParaRPr lang="ru-RU" sz="900" b="0" i="0" u="none" strike="noStrike" spc="0" baseline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>
                        <a:alpha val="2196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spc="0" baseline="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37,83%</a:t>
                      </a:r>
                      <a:endParaRPr lang="ru-RU" sz="900" b="0" i="0" u="none" strike="noStrike" spc="0" baseline="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>
                        <a:alpha val="21961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20292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spc="0" baseline="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Камчатский край</a:t>
                      </a:r>
                      <a:endParaRPr lang="ru-RU" sz="900" b="0" i="0" u="none" strike="noStrike" spc="0" baseline="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>
                        <a:alpha val="2392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spc="0" baseline="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37,24%</a:t>
                      </a:r>
                      <a:endParaRPr lang="ru-RU" sz="900" b="0" i="0" u="none" strike="noStrike" spc="0" baseline="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>
                        <a:alpha val="2392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220292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spc="0" baseline="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Волгоградская область</a:t>
                      </a:r>
                      <a:endParaRPr lang="ru-RU" sz="900" b="0" i="0" u="none" strike="noStrike" spc="0" baseline="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>
                        <a:alpha val="2588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spc="0" baseline="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37,05%</a:t>
                      </a:r>
                      <a:endParaRPr lang="ru-RU" sz="900" b="0" i="0" u="none" strike="noStrike" spc="0" baseline="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>
                        <a:alpha val="2588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220292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spc="0" baseline="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г. Москва</a:t>
                      </a:r>
                      <a:endParaRPr lang="ru-RU" sz="900" b="0" i="0" u="none" strike="noStrike" spc="0" baseline="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>
                        <a:alpha val="2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spc="0" baseline="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36,02%</a:t>
                      </a:r>
                      <a:endParaRPr lang="ru-RU" sz="900" b="0" i="0" u="none" strike="noStrike" spc="0" baseline="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>
                        <a:alpha val="27843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220292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spc="0" baseline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Чукотский автономный округ</a:t>
                      </a:r>
                      <a:endParaRPr lang="ru-RU" sz="900" b="0" i="0" u="none" strike="noStrike" spc="0" baseline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spc="0" baseline="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34,44%</a:t>
                      </a:r>
                      <a:endParaRPr lang="ru-RU" sz="900" b="0" i="0" u="none" strike="noStrike" spc="0" baseline="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>
                        <a:alpha val="3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220292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spc="0" baseline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Республика Крым</a:t>
                      </a:r>
                      <a:endParaRPr lang="ru-RU" sz="900" b="0" i="0" u="none" strike="noStrike" spc="0" baseline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>
                        <a:alpha val="3215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spc="0" baseline="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34,02%</a:t>
                      </a:r>
                      <a:endParaRPr lang="ru-RU" sz="900" b="0" i="0" u="none" strike="noStrike" spc="0" baseline="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>
                        <a:alpha val="32157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220292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spc="0" baseline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Ленинградская область</a:t>
                      </a:r>
                      <a:endParaRPr lang="ru-RU" sz="900" b="0" i="0" u="none" strike="noStrike" spc="0" baseline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spc="0" baseline="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33,28%</a:t>
                      </a:r>
                      <a:endParaRPr lang="ru-RU" sz="900" b="0" i="0" u="none" strike="noStrike" spc="0" baseline="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>
                        <a:alpha val="3411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  <a:tr h="217376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spc="0" baseline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Республика Северная Осетия-Алания</a:t>
                      </a:r>
                      <a:endParaRPr lang="ru-RU" sz="900" b="0" i="0" u="none" strike="noStrike" spc="0" baseline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>
                        <a:alpha val="3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spc="0" baseline="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31,57%</a:t>
                      </a:r>
                      <a:endParaRPr lang="ru-RU" sz="900" b="0" i="0" u="none" strike="noStrike" spc="0" baseline="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>
                        <a:alpha val="3607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7"/>
                  </a:ext>
                </a:extLst>
              </a:tr>
              <a:tr h="220292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spc="0" baseline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Ивановская область</a:t>
                      </a:r>
                      <a:endParaRPr lang="ru-RU" sz="900" b="0" i="0" u="none" strike="noStrike" spc="0" baseline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>
                        <a:alpha val="380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spc="0" baseline="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31,32%</a:t>
                      </a:r>
                      <a:endParaRPr lang="ru-RU" sz="900" b="0" i="0" u="none" strike="noStrike" spc="0" baseline="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>
                        <a:alpha val="3803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8"/>
                  </a:ext>
                </a:extLst>
              </a:tr>
              <a:tr h="220292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spc="0" baseline="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Республика Ингушетия</a:t>
                      </a:r>
                      <a:endParaRPr lang="ru-RU" sz="900" b="0" i="0" u="none" strike="noStrike" spc="0" baseline="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spc="0" baseline="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21,36%</a:t>
                      </a:r>
                      <a:endParaRPr lang="ru-RU" sz="900" b="0" i="0" u="none" strike="noStrike" spc="0" baseline="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9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15D6A898-C98C-AE40-892B-6317D0104620}"/>
              </a:ext>
            </a:extLst>
          </p:cNvPr>
          <p:cNvSpPr txBox="1"/>
          <p:nvPr/>
        </p:nvSpPr>
        <p:spPr>
          <a:xfrm>
            <a:off x="1320698" y="1535783"/>
            <a:ext cx="38939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spc="60" dirty="0">
                <a:solidFill>
                  <a:schemeClr val="tx1">
                    <a:lumMod val="50000"/>
                    <a:lumOff val="50000"/>
                  </a:schemeClr>
                </a:solidFill>
                <a:latin typeface="PT_Russia Text" panose="02000503000000020004" pitchFamily="2" charset="0"/>
                <a:ea typeface="PT_Russia Text" panose="02000503000000020004" pitchFamily="2" charset="0"/>
                <a:cs typeface="Tahoma" panose="020B0604030504040204" pitchFamily="34" charset="0"/>
              </a:rPr>
              <a:t>Регионы – лидеры по % зарегистрированных пользователей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15D6A898-C98C-AE40-892B-6317D0104620}"/>
              </a:ext>
            </a:extLst>
          </p:cNvPr>
          <p:cNvSpPr txBox="1"/>
          <p:nvPr/>
        </p:nvSpPr>
        <p:spPr>
          <a:xfrm>
            <a:off x="6215128" y="1538133"/>
            <a:ext cx="41921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spc="60" dirty="0">
                <a:solidFill>
                  <a:schemeClr val="tx1">
                    <a:lumMod val="50000"/>
                    <a:lumOff val="50000"/>
                  </a:schemeClr>
                </a:solidFill>
                <a:latin typeface="PT_Russia Text" panose="02000503000000020004" pitchFamily="2" charset="0"/>
                <a:ea typeface="PT_Russia Text" panose="02000503000000020004" pitchFamily="2" charset="0"/>
                <a:cs typeface="Tahoma" panose="020B0604030504040204" pitchFamily="34" charset="0"/>
              </a:rPr>
              <a:t>Регионам рекомендуется проработать мероприятия по увеличению % подтверждённых записей</a:t>
            </a:r>
          </a:p>
        </p:txBody>
      </p:sp>
      <p:grpSp>
        <p:nvGrpSpPr>
          <p:cNvPr id="10" name="Группа 9"/>
          <p:cNvGrpSpPr/>
          <p:nvPr/>
        </p:nvGrpSpPr>
        <p:grpSpPr>
          <a:xfrm>
            <a:off x="1" y="0"/>
            <a:ext cx="1092820" cy="6858000"/>
            <a:chOff x="1" y="0"/>
            <a:chExt cx="1092820" cy="6858000"/>
          </a:xfrm>
        </p:grpSpPr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xmlns="" id="{2185949D-510E-B640-98BC-CA920DF06249}"/>
                </a:ext>
              </a:extLst>
            </p:cNvPr>
            <p:cNvSpPr/>
            <p:nvPr/>
          </p:nvSpPr>
          <p:spPr>
            <a:xfrm>
              <a:off x="1" y="0"/>
              <a:ext cx="1092820" cy="6858000"/>
            </a:xfrm>
            <a:prstGeom prst="rect">
              <a:avLst/>
            </a:prstGeom>
            <a:solidFill>
              <a:srgbClr val="E2E2E2">
                <a:alpha val="4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xmlns="" id="{11B9542C-D315-5B41-98B6-3DF7E819C1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294411" y="344752"/>
              <a:ext cx="504000" cy="504000"/>
            </a:xfrm>
            <a:prstGeom prst="rect">
              <a:avLst/>
            </a:prstGeom>
          </p:spPr>
        </p:pic>
        <p:cxnSp>
          <p:nvCxnSpPr>
            <p:cNvPr id="13" name="Прямая соединительная линия 12"/>
            <p:cNvCxnSpPr/>
            <p:nvPr/>
          </p:nvCxnSpPr>
          <p:spPr>
            <a:xfrm>
              <a:off x="1073776" y="0"/>
              <a:ext cx="0" cy="370912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13"/>
            <p:cNvCxnSpPr/>
            <p:nvPr/>
          </p:nvCxnSpPr>
          <p:spPr>
            <a:xfrm>
              <a:off x="1073776" y="370912"/>
              <a:ext cx="0" cy="311669"/>
            </a:xfrm>
            <a:prstGeom prst="line">
              <a:avLst/>
            </a:prstGeom>
            <a:ln w="38100">
              <a:solidFill>
                <a:srgbClr val="0932C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Прямая соединительная линия 14"/>
            <p:cNvCxnSpPr/>
            <p:nvPr/>
          </p:nvCxnSpPr>
          <p:spPr>
            <a:xfrm>
              <a:off x="1073776" y="682581"/>
              <a:ext cx="0" cy="36993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9AE68803-1925-654B-9030-485A64E3C90A}"/>
              </a:ext>
            </a:extLst>
          </p:cNvPr>
          <p:cNvSpPr txBox="1"/>
          <p:nvPr/>
        </p:nvSpPr>
        <p:spPr>
          <a:xfrm>
            <a:off x="1320698" y="488131"/>
            <a:ext cx="7512123" cy="4308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sz="2200" b="1" spc="80" dirty="0">
                <a:latin typeface="PT_Russia Text" panose="02000503000000020004" pitchFamily="2" charset="0"/>
                <a:ea typeface="PT_Russia Text" panose="02000503000000020004" pitchFamily="2" charset="0"/>
                <a:cs typeface="Tahoma" panose="020B0604030504040204" pitchFamily="34" charset="0"/>
              </a:rPr>
              <a:t>ЕСИА. Регистрация подтверждённых УЗ</a:t>
            </a:r>
          </a:p>
        </p:txBody>
      </p:sp>
      <p:sp>
        <p:nvSpPr>
          <p:cNvPr id="20" name="Номер слайда 12">
            <a:extLst>
              <a:ext uri="{FF2B5EF4-FFF2-40B4-BE49-F238E27FC236}">
                <a16:creationId xmlns:a16="http://schemas.microsoft.com/office/drawing/2014/main" xmlns="" id="{E4FB0AF5-F4C2-984D-A784-4E9FFA8F8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500389"/>
            <a:ext cx="1092821" cy="280658"/>
          </a:xfrm>
        </p:spPr>
        <p:txBody>
          <a:bodyPr/>
          <a:lstStyle/>
          <a:p>
            <a:pPr algn="ctr"/>
            <a:fld id="{021CF636-712B-4B80-AAF7-79D563FA4FF5}" type="slidenum">
              <a:rPr lang="ru-RU" sz="1000" smtClean="0">
                <a:solidFill>
                  <a:schemeClr val="bg1">
                    <a:lumMod val="65000"/>
                  </a:schemeClr>
                </a:solidFill>
                <a:latin typeface="PT_Russia Text" panose="02000503000000020004" pitchFamily="2" charset="0"/>
                <a:ea typeface="PT_Russia Text" panose="02000503000000020004" pitchFamily="2" charset="0"/>
                <a:cs typeface="Tahoma" panose="020B0604030504040204" pitchFamily="34" charset="0"/>
              </a:rPr>
              <a:pPr algn="ctr"/>
              <a:t>18</a:t>
            </a:fld>
            <a:endParaRPr lang="ru-RU" sz="1000" dirty="0">
              <a:solidFill>
                <a:schemeClr val="bg1">
                  <a:lumMod val="65000"/>
                </a:schemeClr>
              </a:solidFill>
              <a:latin typeface="PT_Russia Text" panose="02000503000000020004" pitchFamily="2" charset="0"/>
              <a:ea typeface="PT_Russia Text" panose="02000503000000020004" pitchFamily="2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33895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19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443B419E-8D72-3449-90D9-70EB7B572450}"/>
              </a:ext>
            </a:extLst>
          </p:cNvPr>
          <p:cNvSpPr txBox="1">
            <a:spLocks/>
          </p:cNvSpPr>
          <p:nvPr/>
        </p:nvSpPr>
        <p:spPr>
          <a:xfrm>
            <a:off x="2716405" y="2705090"/>
            <a:ext cx="7080736" cy="16466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3000" b="1" spc="200" dirty="0" err="1">
                <a:solidFill>
                  <a:schemeClr val="bg1"/>
                </a:solidFill>
                <a:latin typeface="PT_Russia Text" panose="02000503000000020004" pitchFamily="2" charset="0"/>
                <a:ea typeface="PT_Russia Text" panose="02000503000000020004" pitchFamily="2" charset="0"/>
                <a:cs typeface="Tahoma" panose="020B0604030504040204" pitchFamily="34" charset="0"/>
              </a:rPr>
              <a:t>Госвеб</a:t>
            </a:r>
            <a:endParaRPr lang="ru-RU" sz="3000" b="1" spc="200" dirty="0">
              <a:solidFill>
                <a:schemeClr val="bg1"/>
              </a:solidFill>
              <a:latin typeface="PT_Russia Text" panose="02000503000000020004" pitchFamily="2" charset="0"/>
              <a:ea typeface="PT_Russia Text" panose="02000503000000020004" pitchFamily="2" charset="0"/>
              <a:cs typeface="Tahoma" panose="020B060403050404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0CDA4ADC-2578-9249-A11E-E6F94C82C2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416050" y="3042842"/>
            <a:ext cx="971138" cy="971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464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Группа 15"/>
          <p:cNvGrpSpPr/>
          <p:nvPr/>
        </p:nvGrpSpPr>
        <p:grpSpPr>
          <a:xfrm>
            <a:off x="1" y="0"/>
            <a:ext cx="1092820" cy="6858000"/>
            <a:chOff x="1" y="0"/>
            <a:chExt cx="1092820" cy="6858000"/>
          </a:xfrm>
        </p:grpSpPr>
        <p:sp>
          <p:nvSpPr>
            <p:cNvPr id="21" name="Прямоугольник 20">
              <a:extLst>
                <a:ext uri="{FF2B5EF4-FFF2-40B4-BE49-F238E27FC236}">
                  <a16:creationId xmlns:a16="http://schemas.microsoft.com/office/drawing/2014/main" xmlns="" id="{2185949D-510E-B640-98BC-CA920DF06249}"/>
                </a:ext>
              </a:extLst>
            </p:cNvPr>
            <p:cNvSpPr/>
            <p:nvPr/>
          </p:nvSpPr>
          <p:spPr>
            <a:xfrm>
              <a:off x="1" y="0"/>
              <a:ext cx="1092820" cy="6858000"/>
            </a:xfrm>
            <a:prstGeom prst="rect">
              <a:avLst/>
            </a:prstGeom>
            <a:solidFill>
              <a:srgbClr val="E2E2E2">
                <a:alpha val="4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xmlns="" id="{11B9542C-D315-5B41-98B6-3DF7E819C1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294411" y="344752"/>
              <a:ext cx="504000" cy="504000"/>
            </a:xfrm>
            <a:prstGeom prst="rect">
              <a:avLst/>
            </a:prstGeom>
          </p:spPr>
        </p:pic>
        <p:cxnSp>
          <p:nvCxnSpPr>
            <p:cNvPr id="7" name="Прямая соединительная линия 6"/>
            <p:cNvCxnSpPr/>
            <p:nvPr/>
          </p:nvCxnSpPr>
          <p:spPr>
            <a:xfrm>
              <a:off x="1073776" y="0"/>
              <a:ext cx="0" cy="370912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/>
            <p:cNvCxnSpPr/>
            <p:nvPr/>
          </p:nvCxnSpPr>
          <p:spPr>
            <a:xfrm>
              <a:off x="1073776" y="370912"/>
              <a:ext cx="0" cy="311669"/>
            </a:xfrm>
            <a:prstGeom prst="line">
              <a:avLst/>
            </a:prstGeom>
            <a:ln w="38100">
              <a:solidFill>
                <a:srgbClr val="0932C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Прямая соединительная линия 37"/>
            <p:cNvCxnSpPr/>
            <p:nvPr/>
          </p:nvCxnSpPr>
          <p:spPr>
            <a:xfrm>
              <a:off x="1073776" y="682581"/>
              <a:ext cx="0" cy="36993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AE68803-1925-654B-9030-485A64E3C90A}"/>
              </a:ext>
            </a:extLst>
          </p:cNvPr>
          <p:cNvSpPr txBox="1"/>
          <p:nvPr/>
        </p:nvSpPr>
        <p:spPr>
          <a:xfrm>
            <a:off x="1320698" y="488131"/>
            <a:ext cx="7512123" cy="4308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sz="2200" b="1" spc="80" dirty="0">
                <a:latin typeface="PT_Russia Text" panose="02000503000000020004" pitchFamily="2" charset="0"/>
                <a:ea typeface="PT_Russia Text" panose="02000503000000020004" pitchFamily="2" charset="0"/>
                <a:cs typeface="Tahoma" panose="020B0604030504040204" pitchFamily="34" charset="0"/>
              </a:rPr>
              <a:t>Принципы цифрового государства</a:t>
            </a:r>
          </a:p>
        </p:txBody>
      </p:sp>
      <p:sp>
        <p:nvSpPr>
          <p:cNvPr id="27" name="Номер слайда 12">
            <a:extLst>
              <a:ext uri="{FF2B5EF4-FFF2-40B4-BE49-F238E27FC236}">
                <a16:creationId xmlns:a16="http://schemas.microsoft.com/office/drawing/2014/main" xmlns="" id="{E4FB0AF5-F4C2-984D-A784-4E9FFA8F8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500389"/>
            <a:ext cx="1092821" cy="280658"/>
          </a:xfrm>
        </p:spPr>
        <p:txBody>
          <a:bodyPr/>
          <a:lstStyle/>
          <a:p>
            <a:pPr algn="ctr"/>
            <a:fld id="{021CF636-712B-4B80-AAF7-79D563FA4FF5}" type="slidenum">
              <a:rPr lang="ru-RU" sz="1000" smtClean="0">
                <a:solidFill>
                  <a:schemeClr val="bg1">
                    <a:lumMod val="65000"/>
                  </a:schemeClr>
                </a:solidFill>
                <a:latin typeface="PT_Russia Text" panose="02000503000000020004" pitchFamily="2" charset="0"/>
                <a:ea typeface="PT_Russia Text" panose="02000503000000020004" pitchFamily="2" charset="0"/>
                <a:cs typeface="Tahoma" panose="020B0604030504040204" pitchFamily="34" charset="0"/>
              </a:rPr>
              <a:pPr algn="ctr"/>
              <a:t>2</a:t>
            </a:fld>
            <a:endParaRPr lang="ru-RU" sz="1000" dirty="0">
              <a:solidFill>
                <a:schemeClr val="bg1">
                  <a:lumMod val="65000"/>
                </a:schemeClr>
              </a:solidFill>
              <a:latin typeface="PT_Russia Text" panose="02000503000000020004" pitchFamily="2" charset="0"/>
              <a:ea typeface="PT_Russia Text" panose="02000503000000020004" pitchFamily="2" charset="0"/>
              <a:cs typeface="Tahoma" panose="020B060403050404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3B179DA2-64C9-6F4B-A8C6-72AB31091837}"/>
              </a:ext>
            </a:extLst>
          </p:cNvPr>
          <p:cNvSpPr txBox="1"/>
          <p:nvPr/>
        </p:nvSpPr>
        <p:spPr>
          <a:xfrm>
            <a:off x="1964559" y="2663098"/>
            <a:ext cx="4009710" cy="56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ru-RU" sz="1400" b="1" kern="0" dirty="0">
                <a:solidFill>
                  <a:srgbClr val="2C53DC">
                    <a:lumMod val="75000"/>
                  </a:srgbClr>
                </a:solidFill>
                <a:latin typeface="PT_Russia Text" panose="02000503000000020004" pitchFamily="2" charset="0"/>
                <a:ea typeface="PT_Russia Text" panose="02000503000000020004" pitchFamily="2" charset="0"/>
                <a:cs typeface="Tahoma" panose="020B0604030504040204" pitchFamily="34" charset="0"/>
              </a:rPr>
              <a:t>Нет физических документов</a:t>
            </a:r>
            <a:r>
              <a:rPr lang="ru-RU" sz="1400" b="1" spc="20" dirty="0">
                <a:solidFill>
                  <a:srgbClr val="002060"/>
                </a:solidFill>
                <a:latin typeface="PT_Russia Text" panose="02000503000000020004" pitchFamily="2" charset="0"/>
                <a:ea typeface="PT_Russia Text" panose="02000503000000020004" pitchFamily="2" charset="0"/>
                <a:cs typeface="Tahoma" panose="020B0604030504040204" pitchFamily="34" charset="0"/>
              </a:rPr>
              <a:t>: </a:t>
            </a:r>
          </a:p>
          <a:p>
            <a:pPr>
              <a:lnSpc>
                <a:spcPct val="110000"/>
              </a:lnSpc>
            </a:pPr>
            <a:r>
              <a:rPr lang="ru-RU" sz="1400" spc="20" dirty="0">
                <a:latin typeface="PT_Russia Text" panose="02000503000000020004" pitchFamily="2" charset="0"/>
                <a:ea typeface="PT_Russia Text" panose="02000503000000020004" pitchFamily="2" charset="0"/>
                <a:cs typeface="Tahoma" panose="020B0604030504040204" pitchFamily="34" charset="0"/>
              </a:rPr>
              <a:t>реестровая модель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EC77ED5B-A96A-4F47-A8F0-300ABBF39496}"/>
              </a:ext>
            </a:extLst>
          </p:cNvPr>
          <p:cNvSpPr txBox="1"/>
          <p:nvPr/>
        </p:nvSpPr>
        <p:spPr>
          <a:xfrm>
            <a:off x="1941874" y="3464889"/>
            <a:ext cx="4147363" cy="56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ru-RU" sz="1400" b="1" kern="0" dirty="0">
                <a:solidFill>
                  <a:srgbClr val="2C53DC">
                    <a:lumMod val="75000"/>
                  </a:srgbClr>
                </a:solidFill>
                <a:latin typeface="PT_Russia Text" panose="02000503000000020004" pitchFamily="2" charset="0"/>
                <a:ea typeface="PT_Russia Text" panose="02000503000000020004" pitchFamily="2" charset="0"/>
                <a:cs typeface="Tahoma" panose="020B0604030504040204" pitchFamily="34" charset="0"/>
              </a:rPr>
              <a:t>Запрет на запрос у заявителя информации, </a:t>
            </a:r>
            <a:r>
              <a:rPr lang="ru-RU" sz="1400" spc="20" dirty="0">
                <a:latin typeface="PT_Russia Text" panose="02000503000000020004" pitchFamily="2" charset="0"/>
                <a:ea typeface="PT_Russia Text" panose="02000503000000020004" pitchFamily="2" charset="0"/>
                <a:cs typeface="Tahoma" panose="020B0604030504040204" pitchFamily="34" charset="0"/>
              </a:rPr>
              <a:t>которая есть у государства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36DFCCE5-F740-F147-AE2B-660513A550A5}"/>
              </a:ext>
            </a:extLst>
          </p:cNvPr>
          <p:cNvSpPr txBox="1"/>
          <p:nvPr/>
        </p:nvSpPr>
        <p:spPr>
          <a:xfrm>
            <a:off x="1941874" y="1752028"/>
            <a:ext cx="4276720" cy="56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ru-RU" sz="1400" b="1" kern="0" dirty="0">
                <a:solidFill>
                  <a:srgbClr val="2C53DC">
                    <a:lumMod val="75000"/>
                  </a:srgbClr>
                </a:solidFill>
                <a:latin typeface="PT_Russia Text" panose="02000503000000020004" pitchFamily="2" charset="0"/>
                <a:ea typeface="PT_Russia Text" panose="02000503000000020004" pitchFamily="2" charset="0"/>
                <a:cs typeface="Tahoma" panose="020B0604030504040204" pitchFamily="34" charset="0"/>
              </a:rPr>
              <a:t>Бесшовный клиентский опыт</a:t>
            </a:r>
            <a:r>
              <a:rPr lang="ru-RU" sz="1400" kern="0" dirty="0">
                <a:solidFill>
                  <a:srgbClr val="000000"/>
                </a:solidFill>
                <a:latin typeface="PT_Russia Text" panose="02000503000000020004" pitchFamily="2" charset="0"/>
                <a:ea typeface="PT_Russia Text" panose="02000503000000020004" pitchFamily="2" charset="0"/>
                <a:cs typeface="Tahoma" panose="020B0604030504040204" pitchFamily="34" charset="0"/>
              </a:rPr>
              <a:t>: сквозное решение жизненных ситуаций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804AC80B-BDD8-BD45-8935-B5E995AA94FB}"/>
              </a:ext>
            </a:extLst>
          </p:cNvPr>
          <p:cNvSpPr txBox="1"/>
          <p:nvPr/>
        </p:nvSpPr>
        <p:spPr>
          <a:xfrm>
            <a:off x="1936022" y="5354239"/>
            <a:ext cx="4866553" cy="56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ru-RU" sz="1400" b="1" kern="0" dirty="0">
                <a:solidFill>
                  <a:srgbClr val="2C53DC">
                    <a:lumMod val="75000"/>
                  </a:srgbClr>
                </a:solidFill>
                <a:latin typeface="PT_Russia Text" panose="02000503000000020004" pitchFamily="2" charset="0"/>
                <a:ea typeface="PT_Russia Text" panose="02000503000000020004" pitchFamily="2" charset="0"/>
                <a:cs typeface="Tahoma" panose="020B0604030504040204" pitchFamily="34" charset="0"/>
              </a:rPr>
              <a:t>Автоматическое</a:t>
            </a:r>
            <a:r>
              <a:rPr lang="ru-RU" sz="1400" b="1" spc="20" dirty="0">
                <a:solidFill>
                  <a:srgbClr val="002060"/>
                </a:solidFill>
                <a:latin typeface="PT_Russia Text" panose="02000503000000020004" pitchFamily="2" charset="0"/>
                <a:ea typeface="PT_Russia Text" panose="02000503000000020004" pitchFamily="2" charset="0"/>
                <a:cs typeface="Tahoma" panose="020B0604030504040204" pitchFamily="34" charset="0"/>
              </a:rPr>
              <a:t> </a:t>
            </a:r>
            <a:r>
              <a:rPr lang="ru-RU" sz="1400" spc="20" dirty="0">
                <a:latin typeface="PT_Russia Text" panose="02000503000000020004" pitchFamily="2" charset="0"/>
                <a:ea typeface="PT_Russia Text" panose="02000503000000020004" pitchFamily="2" charset="0"/>
                <a:cs typeface="Tahoma" panose="020B0604030504040204" pitchFamily="34" charset="0"/>
              </a:rPr>
              <a:t>предоставление услуг (отсутствие человеческого фактора)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5D936C7B-6DA1-E140-87A1-A3FD6FB7B043}"/>
              </a:ext>
            </a:extLst>
          </p:cNvPr>
          <p:cNvSpPr txBox="1"/>
          <p:nvPr/>
        </p:nvSpPr>
        <p:spPr>
          <a:xfrm>
            <a:off x="7710939" y="1809579"/>
            <a:ext cx="3210276" cy="56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ru-RU" sz="1400" b="1" kern="0" dirty="0" err="1">
                <a:solidFill>
                  <a:srgbClr val="2C53DC">
                    <a:lumMod val="75000"/>
                  </a:srgbClr>
                </a:solidFill>
                <a:latin typeface="PT_Russia Text" panose="02000503000000020004" pitchFamily="2" charset="0"/>
                <a:ea typeface="PT_Russia Text" panose="02000503000000020004" pitchFamily="2" charset="0"/>
                <a:cs typeface="Tahoma" panose="020B0604030504040204" pitchFamily="34" charset="0"/>
              </a:rPr>
              <a:t>Проактивное</a:t>
            </a:r>
            <a:r>
              <a:rPr lang="ru-RU" sz="1400" b="1" spc="20" dirty="0">
                <a:solidFill>
                  <a:srgbClr val="002060"/>
                </a:solidFill>
                <a:latin typeface="PT_Russia Text" panose="02000503000000020004" pitchFamily="2" charset="0"/>
                <a:ea typeface="PT_Russia Text" panose="02000503000000020004" pitchFamily="2" charset="0"/>
                <a:cs typeface="Tahoma" panose="020B0604030504040204" pitchFamily="34" charset="0"/>
              </a:rPr>
              <a:t> </a:t>
            </a:r>
            <a:r>
              <a:rPr lang="ru-RU" sz="1400" spc="20" dirty="0">
                <a:latin typeface="PT_Russia Text" panose="02000503000000020004" pitchFamily="2" charset="0"/>
                <a:ea typeface="PT_Russia Text" panose="02000503000000020004" pitchFamily="2" charset="0"/>
                <a:cs typeface="Tahoma" panose="020B0604030504040204" pitchFamily="34" charset="0"/>
              </a:rPr>
              <a:t>предоставление услуг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BF52B473-76F8-D046-9500-BDC08BF9F88C}"/>
              </a:ext>
            </a:extLst>
          </p:cNvPr>
          <p:cNvSpPr txBox="1"/>
          <p:nvPr/>
        </p:nvSpPr>
        <p:spPr>
          <a:xfrm>
            <a:off x="7709883" y="4526058"/>
            <a:ext cx="3755319" cy="32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ru-RU" sz="1400" b="1" kern="0" dirty="0">
                <a:solidFill>
                  <a:srgbClr val="2C53DC">
                    <a:lumMod val="75000"/>
                  </a:srgbClr>
                </a:solidFill>
                <a:latin typeface="PT_Russia Text" panose="02000503000000020004" pitchFamily="2" charset="0"/>
                <a:ea typeface="PT_Russia Text" panose="02000503000000020004" pitchFamily="2" charset="0"/>
                <a:cs typeface="Tahoma" panose="020B0604030504040204" pitchFamily="34" charset="0"/>
              </a:rPr>
              <a:t>Исключение </a:t>
            </a:r>
            <a:r>
              <a:rPr lang="ru-RU" sz="1400" spc="20" dirty="0">
                <a:latin typeface="PT_Russia Text" panose="02000503000000020004" pitchFamily="2" charset="0"/>
                <a:ea typeface="PT_Russia Text" panose="02000503000000020004" pitchFamily="2" charset="0"/>
                <a:cs typeface="Tahoma" panose="020B0604030504040204" pitchFamily="34" charset="0"/>
              </a:rPr>
              <a:t>бумажных процессов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114ED13C-233E-3D43-9502-E6B8154288A4}"/>
              </a:ext>
            </a:extLst>
          </p:cNvPr>
          <p:cNvSpPr txBox="1"/>
          <p:nvPr/>
        </p:nvSpPr>
        <p:spPr>
          <a:xfrm>
            <a:off x="7709883" y="2650289"/>
            <a:ext cx="4016771" cy="56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ru-RU" sz="1400" b="1" kern="0" dirty="0">
                <a:solidFill>
                  <a:srgbClr val="2C53DC">
                    <a:lumMod val="75000"/>
                  </a:srgbClr>
                </a:solidFill>
                <a:latin typeface="PT_Russia Text" panose="02000503000000020004" pitchFamily="2" charset="0"/>
                <a:ea typeface="PT_Russia Text" panose="02000503000000020004" pitchFamily="2" charset="0"/>
                <a:cs typeface="Tahoma" panose="020B0604030504040204" pitchFamily="34" charset="0"/>
              </a:rPr>
              <a:t>Универсальная идентификация </a:t>
            </a:r>
          </a:p>
          <a:p>
            <a:pPr>
              <a:lnSpc>
                <a:spcPct val="110000"/>
              </a:lnSpc>
            </a:pPr>
            <a:r>
              <a:rPr lang="ru-RU" sz="1400" spc="20" dirty="0">
                <a:latin typeface="PT_Russia Text" panose="02000503000000020004" pitchFamily="2" charset="0"/>
                <a:ea typeface="PT_Russia Text" panose="02000503000000020004" pitchFamily="2" charset="0"/>
                <a:cs typeface="Tahoma" panose="020B0604030504040204" pitchFamily="34" charset="0"/>
              </a:rPr>
              <a:t>граждан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679EC2FE-AD28-4642-A844-88B53DB92B7B}"/>
              </a:ext>
            </a:extLst>
          </p:cNvPr>
          <p:cNvSpPr txBox="1"/>
          <p:nvPr/>
        </p:nvSpPr>
        <p:spPr>
          <a:xfrm>
            <a:off x="1936022" y="4526058"/>
            <a:ext cx="3755319" cy="56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ru-RU" sz="1400" b="1" kern="0" dirty="0">
                <a:solidFill>
                  <a:srgbClr val="2C53DC">
                    <a:lumMod val="75000"/>
                  </a:srgbClr>
                </a:solidFill>
                <a:latin typeface="PT_Russia Text" panose="02000503000000020004" pitchFamily="2" charset="0"/>
                <a:ea typeface="PT_Russia Text" panose="02000503000000020004" pitchFamily="2" charset="0"/>
                <a:cs typeface="Tahoma" panose="020B0604030504040204" pitchFamily="34" charset="0"/>
              </a:rPr>
              <a:t>Граждане управляют своими личными данными </a:t>
            </a:r>
            <a:r>
              <a:rPr lang="ru-RU" sz="1400" spc="20" dirty="0">
                <a:latin typeface="PT_Russia Text" panose="02000503000000020004" pitchFamily="2" charset="0"/>
                <a:ea typeface="PT_Russia Text" panose="02000503000000020004" pitchFamily="2" charset="0"/>
                <a:cs typeface="Tahoma" panose="020B0604030504040204" pitchFamily="34" charset="0"/>
              </a:rPr>
              <a:t>самостоятельн</a:t>
            </a:r>
            <a:r>
              <a:rPr lang="ru-RU" sz="1400" spc="20" dirty="0">
                <a:solidFill>
                  <a:srgbClr val="002060"/>
                </a:solidFill>
                <a:latin typeface="PT_Russia Text" panose="02000503000000020004" pitchFamily="2" charset="0"/>
                <a:ea typeface="PT_Russia Text" panose="02000503000000020004" pitchFamily="2" charset="0"/>
                <a:cs typeface="Tahoma" panose="020B0604030504040204" pitchFamily="34" charset="0"/>
              </a:rPr>
              <a:t>о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04045574-825E-A348-B718-F920FE0AF4F5}"/>
              </a:ext>
            </a:extLst>
          </p:cNvPr>
          <p:cNvSpPr txBox="1"/>
          <p:nvPr/>
        </p:nvSpPr>
        <p:spPr>
          <a:xfrm>
            <a:off x="7710939" y="3352924"/>
            <a:ext cx="4021135" cy="8032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ru-RU" sz="1400" b="1" kern="0" dirty="0" err="1">
                <a:solidFill>
                  <a:srgbClr val="2C53DC">
                    <a:lumMod val="75000"/>
                  </a:srgbClr>
                </a:solidFill>
                <a:latin typeface="PT_Russia Text" panose="02000503000000020004" pitchFamily="2" charset="0"/>
                <a:ea typeface="PT_Russia Text" panose="02000503000000020004" pitchFamily="2" charset="0"/>
                <a:cs typeface="Tahoma" panose="020B0604030504040204" pitchFamily="34" charset="0"/>
              </a:rPr>
              <a:t>Омниканальное</a:t>
            </a:r>
            <a:r>
              <a:rPr lang="ru-RU" sz="1400" b="1" kern="0" dirty="0">
                <a:solidFill>
                  <a:srgbClr val="2C53DC">
                    <a:lumMod val="75000"/>
                  </a:srgbClr>
                </a:solidFill>
                <a:latin typeface="PT_Russia Text" panose="02000503000000020004" pitchFamily="2" charset="0"/>
                <a:ea typeface="PT_Russia Text" panose="02000503000000020004" pitchFamily="2" charset="0"/>
                <a:cs typeface="Tahoma" panose="020B0604030504040204" pitchFamily="34" charset="0"/>
              </a:rPr>
              <a:t> взаимодействие</a:t>
            </a:r>
          </a:p>
          <a:p>
            <a:pPr>
              <a:lnSpc>
                <a:spcPct val="110000"/>
              </a:lnSpc>
            </a:pPr>
            <a:r>
              <a:rPr lang="ru-RU" sz="1400" spc="20" dirty="0">
                <a:latin typeface="PT_Russia Text" panose="02000503000000020004" pitchFamily="2" charset="0"/>
                <a:ea typeface="PT_Russia Text" panose="02000503000000020004" pitchFamily="2" charset="0"/>
                <a:cs typeface="Tahoma" panose="020B0604030504040204" pitchFamily="34" charset="0"/>
              </a:rPr>
              <a:t>(МФЦ, мобильные устройства, </a:t>
            </a:r>
            <a:r>
              <a:rPr lang="ru-RU" sz="1400" spc="20" dirty="0" err="1">
                <a:latin typeface="PT_Russia Text" panose="02000503000000020004" pitchFamily="2" charset="0"/>
                <a:ea typeface="PT_Russia Text" panose="02000503000000020004" pitchFamily="2" charset="0"/>
                <a:cs typeface="Tahoma" panose="020B0604030504040204" pitchFamily="34" charset="0"/>
              </a:rPr>
              <a:t>соцсети</a:t>
            </a:r>
            <a:r>
              <a:rPr lang="ru-RU" sz="1400" spc="20" dirty="0">
                <a:latin typeface="PT_Russia Text" panose="02000503000000020004" pitchFamily="2" charset="0"/>
                <a:ea typeface="PT_Russia Text" panose="02000503000000020004" pitchFamily="2" charset="0"/>
                <a:cs typeface="Tahoma" panose="020B0604030504040204" pitchFamily="34" charset="0"/>
              </a:rPr>
              <a:t>, сайты, банковские приложения)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04045574-825E-A348-B718-F920FE0AF4F5}"/>
              </a:ext>
            </a:extLst>
          </p:cNvPr>
          <p:cNvSpPr txBox="1"/>
          <p:nvPr/>
        </p:nvSpPr>
        <p:spPr>
          <a:xfrm>
            <a:off x="7705519" y="5083395"/>
            <a:ext cx="4021135" cy="8032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ru-RU" sz="1400" b="1" kern="0" dirty="0">
                <a:solidFill>
                  <a:srgbClr val="2C53DC">
                    <a:lumMod val="75000"/>
                  </a:srgbClr>
                </a:solidFill>
                <a:latin typeface="PT_Russia Text" panose="02000503000000020004" pitchFamily="2" charset="0"/>
                <a:ea typeface="PT_Russia Text" panose="02000503000000020004" pitchFamily="2" charset="0"/>
                <a:cs typeface="Tahoma" panose="020B0604030504040204" pitchFamily="34" charset="0"/>
              </a:rPr>
              <a:t>Единая платформа цифрового государства: </a:t>
            </a:r>
            <a:r>
              <a:rPr lang="ru-RU" sz="1400" spc="20" dirty="0">
                <a:latin typeface="PT_Russia Text" panose="02000503000000020004" pitchFamily="2" charset="0"/>
                <a:ea typeface="PT_Russia Text" panose="02000503000000020004" pitchFamily="2" charset="0"/>
                <a:cs typeface="Tahoma" panose="020B0604030504040204" pitchFamily="34" charset="0"/>
              </a:rPr>
              <a:t>цифровой профиль, единый «транспорт», </a:t>
            </a:r>
            <a:r>
              <a:rPr lang="ru-RU" sz="1400" spc="20" dirty="0" err="1">
                <a:latin typeface="PT_Russia Text" panose="02000503000000020004" pitchFamily="2" charset="0"/>
                <a:ea typeface="PT_Russia Text" panose="02000503000000020004" pitchFamily="2" charset="0"/>
                <a:cs typeface="Tahoma" panose="020B0604030504040204" pitchFamily="34" charset="0"/>
              </a:rPr>
              <a:t>Госвеб</a:t>
            </a:r>
            <a:endParaRPr lang="ru-RU" sz="1400" spc="20" dirty="0">
              <a:latin typeface="PT_Russia Text" panose="02000503000000020004" pitchFamily="2" charset="0"/>
              <a:ea typeface="PT_Russia Text" panose="02000503000000020004" pitchFamily="2" charset="0"/>
              <a:cs typeface="Tahoma" panose="020B0604030504040204" pitchFamily="34" charset="0"/>
            </a:endParaRPr>
          </a:p>
        </p:txBody>
      </p:sp>
      <p:pic>
        <p:nvPicPr>
          <p:cNvPr id="50" name="Рисунок 4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5164" y="3611594"/>
            <a:ext cx="457912" cy="463496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16050" y="4528630"/>
            <a:ext cx="477026" cy="482844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37054" y="1804217"/>
            <a:ext cx="438679" cy="438679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434" y="2749858"/>
            <a:ext cx="429642" cy="434881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06700" y="1870860"/>
            <a:ext cx="391579" cy="396355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78216" y="2667335"/>
            <a:ext cx="444449" cy="444449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18277" y="3424226"/>
            <a:ext cx="457117" cy="462693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118277" y="4444124"/>
            <a:ext cx="489877" cy="495852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32946" y="5354239"/>
            <a:ext cx="455599" cy="461156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xmlns="" id="{B573D794-D255-A445-967B-2F919AB1147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7078216" y="5228802"/>
            <a:ext cx="534647" cy="534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6633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Группа 15"/>
          <p:cNvGrpSpPr/>
          <p:nvPr/>
        </p:nvGrpSpPr>
        <p:grpSpPr>
          <a:xfrm>
            <a:off x="1" y="0"/>
            <a:ext cx="1092820" cy="6858000"/>
            <a:chOff x="1" y="0"/>
            <a:chExt cx="1092820" cy="6858000"/>
          </a:xfrm>
        </p:grpSpPr>
        <p:sp>
          <p:nvSpPr>
            <p:cNvPr id="21" name="Прямоугольник 20">
              <a:extLst>
                <a:ext uri="{FF2B5EF4-FFF2-40B4-BE49-F238E27FC236}">
                  <a16:creationId xmlns:a16="http://schemas.microsoft.com/office/drawing/2014/main" xmlns="" id="{2185949D-510E-B640-98BC-CA920DF06249}"/>
                </a:ext>
              </a:extLst>
            </p:cNvPr>
            <p:cNvSpPr/>
            <p:nvPr/>
          </p:nvSpPr>
          <p:spPr>
            <a:xfrm>
              <a:off x="1" y="0"/>
              <a:ext cx="1092820" cy="6858000"/>
            </a:xfrm>
            <a:prstGeom prst="rect">
              <a:avLst/>
            </a:prstGeom>
            <a:solidFill>
              <a:srgbClr val="E2E2E2">
                <a:alpha val="4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xmlns="" id="{11B9542C-D315-5B41-98B6-3DF7E819C1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294411" y="344752"/>
              <a:ext cx="504000" cy="504000"/>
            </a:xfrm>
            <a:prstGeom prst="rect">
              <a:avLst/>
            </a:prstGeom>
          </p:spPr>
        </p:pic>
        <p:cxnSp>
          <p:nvCxnSpPr>
            <p:cNvPr id="7" name="Прямая соединительная линия 6"/>
            <p:cNvCxnSpPr/>
            <p:nvPr/>
          </p:nvCxnSpPr>
          <p:spPr>
            <a:xfrm>
              <a:off x="1073776" y="0"/>
              <a:ext cx="0" cy="370912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/>
            <p:cNvCxnSpPr/>
            <p:nvPr/>
          </p:nvCxnSpPr>
          <p:spPr>
            <a:xfrm>
              <a:off x="1073776" y="370912"/>
              <a:ext cx="0" cy="311669"/>
            </a:xfrm>
            <a:prstGeom prst="line">
              <a:avLst/>
            </a:prstGeom>
            <a:ln w="38100">
              <a:solidFill>
                <a:srgbClr val="0932C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Прямая соединительная линия 37"/>
            <p:cNvCxnSpPr/>
            <p:nvPr/>
          </p:nvCxnSpPr>
          <p:spPr>
            <a:xfrm>
              <a:off x="1073776" y="682581"/>
              <a:ext cx="0" cy="36993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AE68803-1925-654B-9030-485A64E3C90A}"/>
              </a:ext>
            </a:extLst>
          </p:cNvPr>
          <p:cNvSpPr txBox="1"/>
          <p:nvPr/>
        </p:nvSpPr>
        <p:spPr>
          <a:xfrm>
            <a:off x="1320698" y="488131"/>
            <a:ext cx="7512123" cy="4308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sz="2200" b="1" spc="80" dirty="0" err="1">
                <a:latin typeface="PT_Russia Text" panose="02000503000000020004" pitchFamily="2" charset="0"/>
                <a:ea typeface="PT_Russia Text" panose="02000503000000020004" pitchFamily="2" charset="0"/>
                <a:cs typeface="Tahoma" panose="020B0604030504040204" pitchFamily="34" charset="0"/>
              </a:rPr>
              <a:t>Госвеб</a:t>
            </a:r>
            <a:r>
              <a:rPr lang="ru-RU" sz="2200" b="1" spc="80" dirty="0">
                <a:latin typeface="PT_Russia Text" panose="02000503000000020004" pitchFamily="2" charset="0"/>
                <a:ea typeface="PT_Russia Text" panose="02000503000000020004" pitchFamily="2" charset="0"/>
                <a:cs typeface="Tahoma" panose="020B0604030504040204" pitchFamily="34" charset="0"/>
              </a:rPr>
              <a:t>. Целевая модель</a:t>
            </a:r>
          </a:p>
        </p:txBody>
      </p:sp>
      <p:sp>
        <p:nvSpPr>
          <p:cNvPr id="27" name="Номер слайда 12">
            <a:extLst>
              <a:ext uri="{FF2B5EF4-FFF2-40B4-BE49-F238E27FC236}">
                <a16:creationId xmlns:a16="http://schemas.microsoft.com/office/drawing/2014/main" xmlns="" id="{E4FB0AF5-F4C2-984D-A784-4E9FFA8F8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500389"/>
            <a:ext cx="1092821" cy="280658"/>
          </a:xfrm>
        </p:spPr>
        <p:txBody>
          <a:bodyPr/>
          <a:lstStyle/>
          <a:p>
            <a:pPr algn="ctr"/>
            <a:fld id="{021CF636-712B-4B80-AAF7-79D563FA4FF5}" type="slidenum">
              <a:rPr lang="ru-RU" sz="1000" smtClean="0">
                <a:solidFill>
                  <a:schemeClr val="bg1">
                    <a:lumMod val="65000"/>
                  </a:schemeClr>
                </a:solidFill>
                <a:latin typeface="PT_Russia Text" panose="02000503000000020004" pitchFamily="2" charset="0"/>
                <a:ea typeface="PT_Russia Text" panose="02000503000000020004" pitchFamily="2" charset="0"/>
                <a:cs typeface="Tahoma" panose="020B0604030504040204" pitchFamily="34" charset="0"/>
              </a:rPr>
              <a:pPr algn="ctr"/>
              <a:t>20</a:t>
            </a:fld>
            <a:endParaRPr lang="ru-RU" sz="1000" dirty="0">
              <a:solidFill>
                <a:schemeClr val="bg1">
                  <a:lumMod val="65000"/>
                </a:schemeClr>
              </a:solidFill>
              <a:latin typeface="PT_Russia Text" panose="02000503000000020004" pitchFamily="2" charset="0"/>
              <a:ea typeface="PT_Russia Text" panose="02000503000000020004" pitchFamily="2" charset="0"/>
              <a:cs typeface="Tahoma" panose="020B0604030504040204" pitchFamily="34" charset="0"/>
            </a:endParaRPr>
          </a:p>
        </p:txBody>
      </p:sp>
      <p:sp>
        <p:nvSpPr>
          <p:cNvPr id="43" name="TextBox 10"/>
          <p:cNvSpPr txBox="1"/>
          <p:nvPr/>
        </p:nvSpPr>
        <p:spPr>
          <a:xfrm>
            <a:off x="1329986" y="2715915"/>
            <a:ext cx="2833221" cy="4308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tIns="91439" bIns="91439">
            <a:spAutoFit/>
          </a:bodyPr>
          <a:lstStyle>
            <a:lvl1pPr algn="l" defTabSz="1828800">
              <a:defRPr sz="5200">
                <a:latin typeface="GOST UI 2"/>
                <a:ea typeface="GOST UI 2"/>
                <a:cs typeface="GOST UI 2"/>
                <a:sym typeface="GOST UI 2"/>
              </a:defRPr>
            </a:lvl1pPr>
          </a:lstStyle>
          <a:p>
            <a:r>
              <a:rPr sz="1500" b="1" dirty="0" err="1">
                <a:latin typeface="PT_Russia Text" panose="02000503000000020004" pitchFamily="2" charset="0"/>
                <a:ea typeface="PT_Russia Text" panose="02000503000000020004" pitchFamily="2" charset="0"/>
              </a:rPr>
              <a:t>Гражданам</a:t>
            </a:r>
            <a:r>
              <a:rPr sz="1500" b="1" dirty="0">
                <a:latin typeface="PT_Russia Text" panose="02000503000000020004" pitchFamily="2" charset="0"/>
                <a:ea typeface="PT_Russia Text" panose="02000503000000020004" pitchFamily="2" charset="0"/>
              </a:rPr>
              <a:t> и </a:t>
            </a:r>
            <a:r>
              <a:rPr sz="1500" b="1" dirty="0" err="1">
                <a:latin typeface="PT_Russia Text" panose="02000503000000020004" pitchFamily="2" charset="0"/>
                <a:ea typeface="PT_Russia Text" panose="02000503000000020004" pitchFamily="2" charset="0"/>
              </a:rPr>
              <a:t>бизнесу</a:t>
            </a:r>
            <a:endParaRPr sz="1500" b="1" dirty="0">
              <a:latin typeface="PT_Russia Text" panose="02000503000000020004" pitchFamily="2" charset="0"/>
              <a:ea typeface="PT_Russia Text" panose="02000503000000020004" pitchFamily="2" charset="0"/>
            </a:endParaRPr>
          </a:p>
        </p:txBody>
      </p:sp>
      <p:sp>
        <p:nvSpPr>
          <p:cNvPr id="44" name="TextBox 10"/>
          <p:cNvSpPr txBox="1"/>
          <p:nvPr/>
        </p:nvSpPr>
        <p:spPr>
          <a:xfrm>
            <a:off x="6605770" y="2715915"/>
            <a:ext cx="4994862" cy="4308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l" defTabSz="1828800">
              <a:defRPr sz="5200">
                <a:latin typeface="GOST UI 2"/>
                <a:ea typeface="GOST UI 2"/>
                <a:cs typeface="GOST UI 2"/>
                <a:sym typeface="GOST UI 2"/>
              </a:defRPr>
            </a:lvl1pPr>
          </a:lstStyle>
          <a:p>
            <a:r>
              <a:rPr sz="1500" b="1" dirty="0" err="1">
                <a:latin typeface="PT_Russia Text" panose="02000503000000020004" pitchFamily="2" charset="0"/>
                <a:ea typeface="PT_Russia Text" panose="02000503000000020004" pitchFamily="2" charset="0"/>
              </a:rPr>
              <a:t>Государству</a:t>
            </a:r>
            <a:endParaRPr sz="1500" b="1" dirty="0">
              <a:latin typeface="PT_Russia Text" panose="02000503000000020004" pitchFamily="2" charset="0"/>
              <a:ea typeface="PT_Russia Text" panose="02000503000000020004" pitchFamily="2" charset="0"/>
            </a:endParaRPr>
          </a:p>
        </p:txBody>
      </p:sp>
      <p:sp>
        <p:nvSpPr>
          <p:cNvPr id="45" name="TextBox 10"/>
          <p:cNvSpPr txBox="1"/>
          <p:nvPr/>
        </p:nvSpPr>
        <p:spPr>
          <a:xfrm>
            <a:off x="1329986" y="3115100"/>
            <a:ext cx="4766014" cy="7848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tIns="91439" bIns="91439">
            <a:spAutoFit/>
          </a:bodyPr>
          <a:lstStyle/>
          <a:p>
            <a:pPr algn="just" defTabSz="914400">
              <a:defRPr sz="3200" b="0">
                <a:latin typeface="GOST UI 2"/>
                <a:ea typeface="GOST UI 2"/>
                <a:cs typeface="GOST UI 2"/>
                <a:sym typeface="GOST UI 2"/>
              </a:defRPr>
            </a:pPr>
            <a:r>
              <a:rPr lang="ru-RU" sz="1300" dirty="0">
                <a:latin typeface="PT_Russia Text" panose="02000503000000020004" pitchFamily="2" charset="0"/>
                <a:ea typeface="PT_Russia Text" panose="02000503000000020004" pitchFamily="2" charset="0"/>
              </a:rPr>
              <a:t>Единая точка взаимодействия с государством,</a:t>
            </a:r>
          </a:p>
          <a:p>
            <a:pPr algn="just" defTabSz="914400">
              <a:defRPr sz="3200" b="0">
                <a:latin typeface="GOST UI 2"/>
                <a:ea typeface="GOST UI 2"/>
                <a:cs typeface="GOST UI 2"/>
                <a:sym typeface="GOST UI 2"/>
              </a:defRPr>
            </a:pPr>
            <a:r>
              <a:rPr lang="ru-RU" sz="1300" dirty="0">
                <a:latin typeface="PT_Russia Text" panose="02000503000000020004" pitchFamily="2" charset="0"/>
                <a:ea typeface="PT_Russia Text" panose="02000503000000020004" pitchFamily="2" charset="0"/>
              </a:rPr>
              <a:t>к</a:t>
            </a:r>
            <a:r>
              <a:rPr sz="1300" dirty="0" err="1">
                <a:latin typeface="PT_Russia Text" panose="02000503000000020004" pitchFamily="2" charset="0"/>
                <a:ea typeface="PT_Russia Text" panose="02000503000000020004" pitchFamily="2" charset="0"/>
              </a:rPr>
              <a:t>ачественно</a:t>
            </a:r>
            <a:r>
              <a:rPr sz="1300" dirty="0">
                <a:latin typeface="PT_Russia Text" panose="02000503000000020004" pitchFamily="2" charset="0"/>
                <a:ea typeface="PT_Russia Text" panose="02000503000000020004" pitchFamily="2" charset="0"/>
              </a:rPr>
              <a:t> </a:t>
            </a:r>
            <a:r>
              <a:rPr sz="1300" dirty="0" err="1">
                <a:latin typeface="PT_Russia Text" panose="02000503000000020004" pitchFamily="2" charset="0"/>
                <a:ea typeface="PT_Russia Text" panose="02000503000000020004" pitchFamily="2" charset="0"/>
              </a:rPr>
              <a:t>новый</a:t>
            </a:r>
            <a:r>
              <a:rPr sz="1300" dirty="0">
                <a:latin typeface="PT_Russia Text" panose="02000503000000020004" pitchFamily="2" charset="0"/>
                <a:ea typeface="PT_Russia Text" panose="02000503000000020004" pitchFamily="2" charset="0"/>
              </a:rPr>
              <a:t> </a:t>
            </a:r>
            <a:r>
              <a:rPr sz="1300" dirty="0" err="1">
                <a:latin typeface="PT_Russia Text" panose="02000503000000020004" pitchFamily="2" charset="0"/>
                <a:ea typeface="PT_Russia Text" panose="02000503000000020004" pitchFamily="2" charset="0"/>
              </a:rPr>
              <a:t>пользовательский</a:t>
            </a:r>
            <a:endParaRPr sz="1300" dirty="0">
              <a:latin typeface="PT_Russia Text" panose="02000503000000020004" pitchFamily="2" charset="0"/>
              <a:ea typeface="PT_Russia Text" panose="02000503000000020004" pitchFamily="2" charset="0"/>
            </a:endParaRPr>
          </a:p>
          <a:p>
            <a:pPr algn="just" defTabSz="914400">
              <a:defRPr sz="3200" b="0">
                <a:latin typeface="GOST UI 2"/>
                <a:ea typeface="GOST UI 2"/>
                <a:cs typeface="GOST UI 2"/>
                <a:sym typeface="GOST UI 2"/>
              </a:defRPr>
            </a:pPr>
            <a:r>
              <a:rPr sz="1300" dirty="0" err="1">
                <a:latin typeface="PT_Russia Text" panose="02000503000000020004" pitchFamily="2" charset="0"/>
                <a:ea typeface="PT_Russia Text" panose="02000503000000020004" pitchFamily="2" charset="0"/>
              </a:rPr>
              <a:t>опыт</a:t>
            </a:r>
            <a:r>
              <a:rPr sz="1300" dirty="0">
                <a:latin typeface="PT_Russia Text" panose="02000503000000020004" pitchFamily="2" charset="0"/>
                <a:ea typeface="PT_Russia Text" panose="02000503000000020004" pitchFamily="2" charset="0"/>
              </a:rPr>
              <a:t> </a:t>
            </a:r>
            <a:r>
              <a:rPr sz="1300" dirty="0" err="1">
                <a:latin typeface="PT_Russia Text" panose="02000503000000020004" pitchFamily="2" charset="0"/>
                <a:ea typeface="PT_Russia Text" panose="02000503000000020004" pitchFamily="2" charset="0"/>
              </a:rPr>
              <a:t>взаимодействия</a:t>
            </a:r>
            <a:r>
              <a:rPr sz="1300" dirty="0">
                <a:latin typeface="PT_Russia Text" panose="02000503000000020004" pitchFamily="2" charset="0"/>
                <a:ea typeface="PT_Russia Text" panose="02000503000000020004" pitchFamily="2" charset="0"/>
              </a:rPr>
              <a:t> с </a:t>
            </a:r>
            <a:r>
              <a:rPr sz="1300" dirty="0" err="1">
                <a:latin typeface="PT_Russia Text" panose="02000503000000020004" pitchFamily="2" charset="0"/>
                <a:ea typeface="PT_Russia Text" panose="02000503000000020004" pitchFamily="2" charset="0"/>
              </a:rPr>
              <a:t>государством</a:t>
            </a:r>
            <a:r>
              <a:rPr sz="1300" dirty="0">
                <a:latin typeface="PT_Russia Text" panose="02000503000000020004" pitchFamily="2" charset="0"/>
                <a:ea typeface="PT_Russia Text" panose="02000503000000020004" pitchFamily="2" charset="0"/>
              </a:rPr>
              <a:t> </a:t>
            </a:r>
            <a:r>
              <a:rPr sz="1300" dirty="0" err="1">
                <a:latin typeface="PT_Russia Text" panose="02000503000000020004" pitchFamily="2" charset="0"/>
                <a:ea typeface="PT_Russia Text" panose="02000503000000020004" pitchFamily="2" charset="0"/>
              </a:rPr>
              <a:t>через</a:t>
            </a:r>
            <a:r>
              <a:rPr sz="1300" dirty="0">
                <a:latin typeface="PT_Russia Text" panose="02000503000000020004" pitchFamily="2" charset="0"/>
                <a:ea typeface="PT_Russia Text" panose="02000503000000020004" pitchFamily="2" charset="0"/>
              </a:rPr>
              <a:t> </a:t>
            </a:r>
            <a:r>
              <a:rPr sz="1300" dirty="0" err="1">
                <a:latin typeface="PT_Russia Text" panose="02000503000000020004" pitchFamily="2" charset="0"/>
                <a:ea typeface="PT_Russia Text" panose="02000503000000020004" pitchFamily="2" charset="0"/>
              </a:rPr>
              <a:t>Интернет</a:t>
            </a:r>
            <a:endParaRPr sz="1300" dirty="0">
              <a:latin typeface="PT_Russia Text" panose="02000503000000020004" pitchFamily="2" charset="0"/>
              <a:ea typeface="PT_Russia Text" panose="02000503000000020004" pitchFamily="2" charset="0"/>
            </a:endParaRPr>
          </a:p>
        </p:txBody>
      </p:sp>
      <p:sp>
        <p:nvSpPr>
          <p:cNvPr id="46" name="TextBox 10"/>
          <p:cNvSpPr txBox="1"/>
          <p:nvPr/>
        </p:nvSpPr>
        <p:spPr>
          <a:xfrm>
            <a:off x="6605770" y="3115100"/>
            <a:ext cx="4732787" cy="5847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tIns="91439" bIns="91439">
            <a:spAutoFit/>
          </a:bodyPr>
          <a:lstStyle>
            <a:lvl1pPr algn="l" defTabSz="914400">
              <a:defRPr sz="3200" b="0">
                <a:latin typeface="GOST UI 2"/>
                <a:ea typeface="GOST UI 2"/>
                <a:cs typeface="GOST UI 2"/>
                <a:sym typeface="GOST UI 2"/>
              </a:defRPr>
            </a:lvl1pPr>
          </a:lstStyle>
          <a:p>
            <a:r>
              <a:rPr sz="1300" dirty="0" err="1">
                <a:latin typeface="PT_Russia Text" panose="02000503000000020004" pitchFamily="2" charset="0"/>
                <a:ea typeface="PT_Russia Text" panose="02000503000000020004" pitchFamily="2" charset="0"/>
              </a:rPr>
              <a:t>Оптимизация</a:t>
            </a:r>
            <a:r>
              <a:rPr sz="1300" dirty="0">
                <a:latin typeface="PT_Russia Text" panose="02000503000000020004" pitchFamily="2" charset="0"/>
                <a:ea typeface="PT_Russia Text" panose="02000503000000020004" pitchFamily="2" charset="0"/>
              </a:rPr>
              <a:t> </a:t>
            </a:r>
            <a:r>
              <a:rPr sz="1300" dirty="0" err="1">
                <a:latin typeface="PT_Russia Text" panose="02000503000000020004" pitchFamily="2" charset="0"/>
                <a:ea typeface="PT_Russia Text" panose="02000503000000020004" pitchFamily="2" charset="0"/>
              </a:rPr>
              <a:t>расходов</a:t>
            </a:r>
            <a:r>
              <a:rPr sz="1300" dirty="0">
                <a:latin typeface="PT_Russia Text" panose="02000503000000020004" pitchFamily="2" charset="0"/>
                <a:ea typeface="PT_Russia Text" panose="02000503000000020004" pitchFamily="2" charset="0"/>
              </a:rPr>
              <a:t> </a:t>
            </a:r>
            <a:r>
              <a:rPr sz="1300" dirty="0" err="1">
                <a:latin typeface="PT_Russia Text" panose="02000503000000020004" pitchFamily="2" charset="0"/>
                <a:ea typeface="PT_Russia Text" panose="02000503000000020004" pitchFamily="2" charset="0"/>
              </a:rPr>
              <a:t>за</a:t>
            </a:r>
            <a:r>
              <a:rPr sz="1300" dirty="0">
                <a:latin typeface="PT_Russia Text" panose="02000503000000020004" pitchFamily="2" charset="0"/>
                <a:ea typeface="PT_Russia Text" panose="02000503000000020004" pitchFamily="2" charset="0"/>
              </a:rPr>
              <a:t> </a:t>
            </a:r>
            <a:r>
              <a:rPr sz="1300" dirty="0" err="1">
                <a:latin typeface="PT_Russia Text" panose="02000503000000020004" pitchFamily="2" charset="0"/>
                <a:ea typeface="PT_Russia Text" panose="02000503000000020004" pitchFamily="2" charset="0"/>
              </a:rPr>
              <a:t>сч</a:t>
            </a:r>
            <a:r>
              <a:rPr lang="ru-RU" sz="1300" dirty="0">
                <a:latin typeface="PT_Russia Text" panose="02000503000000020004" pitchFamily="2" charset="0"/>
                <a:ea typeface="PT_Russia Text" panose="02000503000000020004" pitchFamily="2" charset="0"/>
              </a:rPr>
              <a:t>ё</a:t>
            </a:r>
            <a:r>
              <a:rPr sz="1300" dirty="0">
                <a:latin typeface="PT_Russia Text" panose="02000503000000020004" pitchFamily="2" charset="0"/>
                <a:ea typeface="PT_Russia Text" panose="02000503000000020004" pitchFamily="2" charset="0"/>
              </a:rPr>
              <a:t>т </a:t>
            </a:r>
            <a:r>
              <a:rPr sz="1300" dirty="0" err="1">
                <a:latin typeface="PT_Russia Text" panose="02000503000000020004" pitchFamily="2" charset="0"/>
                <a:ea typeface="PT_Russia Text" panose="02000503000000020004" pitchFamily="2" charset="0"/>
              </a:rPr>
              <a:t>развития</a:t>
            </a:r>
            <a:r>
              <a:rPr sz="1300" dirty="0">
                <a:latin typeface="PT_Russia Text" panose="02000503000000020004" pitchFamily="2" charset="0"/>
                <a:ea typeface="PT_Russia Text" panose="02000503000000020004" pitchFamily="2" charset="0"/>
              </a:rPr>
              <a:t> </a:t>
            </a:r>
            <a:r>
              <a:rPr lang="ru-RU" sz="1300" dirty="0">
                <a:latin typeface="PT_Russia Text" panose="02000503000000020004" pitchFamily="2" charset="0"/>
                <a:ea typeface="PT_Russia Text" panose="02000503000000020004" pitchFamily="2" charset="0"/>
              </a:rPr>
              <a:t>единой</a:t>
            </a:r>
            <a:r>
              <a:rPr sz="1300" dirty="0">
                <a:latin typeface="PT_Russia Text" panose="02000503000000020004" pitchFamily="2" charset="0"/>
                <a:ea typeface="PT_Russia Text" panose="02000503000000020004" pitchFamily="2" charset="0"/>
              </a:rPr>
              <a:t> </a:t>
            </a:r>
            <a:r>
              <a:rPr sz="1300" dirty="0" err="1">
                <a:latin typeface="PT_Russia Text" panose="02000503000000020004" pitchFamily="2" charset="0"/>
                <a:ea typeface="PT_Russia Text" panose="02000503000000020004" pitchFamily="2" charset="0"/>
              </a:rPr>
              <a:t>архитектуры</a:t>
            </a:r>
            <a:r>
              <a:rPr sz="1300" dirty="0">
                <a:latin typeface="PT_Russia Text" panose="02000503000000020004" pitchFamily="2" charset="0"/>
                <a:ea typeface="PT_Russia Text" panose="02000503000000020004" pitchFamily="2" charset="0"/>
              </a:rPr>
              <a:t> и </a:t>
            </a:r>
            <a:r>
              <a:rPr sz="1300" dirty="0" err="1">
                <a:latin typeface="PT_Russia Text" panose="02000503000000020004" pitchFamily="2" charset="0"/>
                <a:ea typeface="PT_Russia Text" panose="02000503000000020004" pitchFamily="2" charset="0"/>
              </a:rPr>
              <a:t>переиспользуемых</a:t>
            </a:r>
            <a:r>
              <a:rPr sz="1300" dirty="0">
                <a:latin typeface="PT_Russia Text" panose="02000503000000020004" pitchFamily="2" charset="0"/>
                <a:ea typeface="PT_Russia Text" panose="02000503000000020004" pitchFamily="2" charset="0"/>
              </a:rPr>
              <a:t> </a:t>
            </a:r>
            <a:r>
              <a:rPr sz="1300" dirty="0" err="1">
                <a:latin typeface="PT_Russia Text" panose="02000503000000020004" pitchFamily="2" charset="0"/>
                <a:ea typeface="PT_Russia Text" panose="02000503000000020004" pitchFamily="2" charset="0"/>
              </a:rPr>
              <a:t>решений</a:t>
            </a:r>
            <a:endParaRPr sz="1300" dirty="0">
              <a:latin typeface="PT_Russia Text" panose="02000503000000020004" pitchFamily="2" charset="0"/>
              <a:ea typeface="PT_Russia Text" panose="02000503000000020004" pitchFamily="2" charset="0"/>
            </a:endParaRPr>
          </a:p>
        </p:txBody>
      </p:sp>
      <p:sp>
        <p:nvSpPr>
          <p:cNvPr id="47" name="TextBox 10"/>
          <p:cNvSpPr txBox="1"/>
          <p:nvPr/>
        </p:nvSpPr>
        <p:spPr>
          <a:xfrm>
            <a:off x="1329986" y="4391695"/>
            <a:ext cx="3637587" cy="11131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tIns="91439" bIns="91439">
            <a:spAutoFit/>
          </a:bodyPr>
          <a:lstStyle/>
          <a:p>
            <a:pPr algn="l" defTabSz="914400">
              <a:defRPr sz="2800" b="0">
                <a:latin typeface="GOST UI 2"/>
                <a:ea typeface="GOST UI 2"/>
                <a:cs typeface="GOST UI 2"/>
                <a:sym typeface="GOST UI 2"/>
              </a:defRPr>
            </a:pPr>
            <a:r>
              <a:rPr sz="1300" b="1" dirty="0" err="1">
                <a:latin typeface="PT_Russia Text" panose="02000503000000020004" pitchFamily="2" charset="0"/>
                <a:ea typeface="PT_Russia Text" panose="02000503000000020004" pitchFamily="2" charset="0"/>
              </a:rPr>
              <a:t>Унифицированный</a:t>
            </a:r>
            <a:r>
              <a:rPr sz="1300" b="1" dirty="0">
                <a:latin typeface="PT_Russia Text" panose="02000503000000020004" pitchFamily="2" charset="0"/>
                <a:ea typeface="PT_Russia Text" panose="02000503000000020004" pitchFamily="2" charset="0"/>
              </a:rPr>
              <a:t> </a:t>
            </a:r>
            <a:r>
              <a:rPr sz="1300" b="1" dirty="0" err="1">
                <a:latin typeface="PT_Russia Text" panose="02000503000000020004" pitchFamily="2" charset="0"/>
                <a:ea typeface="PT_Russia Text" panose="02000503000000020004" pitchFamily="2" charset="0"/>
              </a:rPr>
              <a:t>пользовательский</a:t>
            </a:r>
            <a:r>
              <a:rPr sz="1300" b="1" dirty="0">
                <a:latin typeface="PT_Russia Text" panose="02000503000000020004" pitchFamily="2" charset="0"/>
                <a:ea typeface="PT_Russia Text" panose="02000503000000020004" pitchFamily="2" charset="0"/>
              </a:rPr>
              <a:t> </a:t>
            </a:r>
            <a:r>
              <a:rPr sz="1300" b="1" dirty="0" err="1">
                <a:latin typeface="PT_Russia Text" panose="02000503000000020004" pitchFamily="2" charset="0"/>
                <a:ea typeface="PT_Russia Text" panose="02000503000000020004" pitchFamily="2" charset="0"/>
              </a:rPr>
              <a:t>интерфейс</a:t>
            </a:r>
            <a:r>
              <a:rPr sz="1300" b="1" dirty="0">
                <a:latin typeface="PT_Russia Text" panose="02000503000000020004" pitchFamily="2" charset="0"/>
                <a:ea typeface="PT_Russia Text" panose="02000503000000020004" pitchFamily="2" charset="0"/>
              </a:rPr>
              <a:t>, </a:t>
            </a:r>
            <a:r>
              <a:rPr sz="1300" b="1" dirty="0" err="1">
                <a:latin typeface="PT_Russia Text" panose="02000503000000020004" pitchFamily="2" charset="0"/>
                <a:ea typeface="PT_Russia Text" panose="02000503000000020004" pitchFamily="2" charset="0"/>
              </a:rPr>
              <a:t>стиль</a:t>
            </a:r>
            <a:r>
              <a:rPr sz="1300" b="1" dirty="0">
                <a:latin typeface="PT_Russia Text" panose="02000503000000020004" pitchFamily="2" charset="0"/>
                <a:ea typeface="PT_Russia Text" panose="02000503000000020004" pitchFamily="2" charset="0"/>
              </a:rPr>
              <a:t>, </a:t>
            </a:r>
            <a:r>
              <a:rPr sz="1300" b="1" dirty="0" err="1">
                <a:latin typeface="PT_Russia Text" panose="02000503000000020004" pitchFamily="2" charset="0"/>
                <a:ea typeface="PT_Russia Text" panose="02000503000000020004" pitchFamily="2" charset="0"/>
              </a:rPr>
              <a:t>дизайн</a:t>
            </a:r>
            <a:r>
              <a:rPr sz="1300" b="1" dirty="0">
                <a:latin typeface="PT_Russia Text" panose="02000503000000020004" pitchFamily="2" charset="0"/>
                <a:ea typeface="PT_Russia Text" panose="02000503000000020004" pitchFamily="2" charset="0"/>
              </a:rPr>
              <a:t> и </a:t>
            </a:r>
            <a:r>
              <a:rPr sz="1300" b="1" dirty="0" err="1">
                <a:latin typeface="PT_Russia Text" panose="02000503000000020004" pitchFamily="2" charset="0"/>
                <a:ea typeface="PT_Russia Text" panose="02000503000000020004" pitchFamily="2" charset="0"/>
              </a:rPr>
              <a:t>язык</a:t>
            </a:r>
            <a:r>
              <a:rPr sz="1300" b="1" dirty="0">
                <a:latin typeface="PT_Russia Text" panose="02000503000000020004" pitchFamily="2" charset="0"/>
                <a:ea typeface="PT_Russia Text" panose="02000503000000020004" pitchFamily="2" charset="0"/>
              </a:rPr>
              <a:t> </a:t>
            </a:r>
            <a:r>
              <a:rPr sz="1300" b="1" dirty="0" err="1">
                <a:latin typeface="PT_Russia Text" panose="02000503000000020004" pitchFamily="2" charset="0"/>
                <a:ea typeface="PT_Russia Text" panose="02000503000000020004" pitchFamily="2" charset="0"/>
              </a:rPr>
              <a:t>общения</a:t>
            </a:r>
            <a:endParaRPr sz="1300" b="1" dirty="0">
              <a:latin typeface="PT_Russia Text" panose="02000503000000020004" pitchFamily="2" charset="0"/>
              <a:ea typeface="PT_Russia Text" panose="02000503000000020004" pitchFamily="2" charset="0"/>
            </a:endParaRPr>
          </a:p>
          <a:p>
            <a:pPr algn="l" defTabSz="914400">
              <a:spcBef>
                <a:spcPts val="1000"/>
              </a:spcBef>
              <a:defRPr sz="2800" b="0">
                <a:latin typeface="GOST UI 2"/>
                <a:ea typeface="GOST UI 2"/>
                <a:cs typeface="GOST UI 2"/>
                <a:sym typeface="GOST UI 2"/>
              </a:defRPr>
            </a:pPr>
            <a:r>
              <a:rPr lang="ru-RU" sz="1300" dirty="0">
                <a:latin typeface="PT_Russia Text" panose="02000503000000020004" pitchFamily="2" charset="0"/>
                <a:ea typeface="PT_Russia Text" panose="02000503000000020004" pitchFamily="2" charset="0"/>
              </a:rPr>
              <a:t>Единый дизайн-стандарт и редакционная политика.</a:t>
            </a:r>
            <a:endParaRPr sz="1300" dirty="0">
              <a:latin typeface="PT_Russia Text" panose="02000503000000020004" pitchFamily="2" charset="0"/>
              <a:ea typeface="PT_Russia Text" panose="02000503000000020004" pitchFamily="2" charset="0"/>
            </a:endParaRPr>
          </a:p>
        </p:txBody>
      </p:sp>
      <p:sp>
        <p:nvSpPr>
          <p:cNvPr id="48" name="Заголовок 1"/>
          <p:cNvSpPr txBox="1"/>
          <p:nvPr/>
        </p:nvSpPr>
        <p:spPr>
          <a:xfrm>
            <a:off x="1320698" y="1661533"/>
            <a:ext cx="9474852" cy="8771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tIns="91439" bIns="91439" anchor="ctr">
            <a:spAutoFit/>
          </a:bodyPr>
          <a:lstStyle>
            <a:lvl1pPr algn="l" defTabSz="914400">
              <a:defRPr sz="4400" b="0">
                <a:solidFill>
                  <a:srgbClr val="1C3CAA"/>
                </a:solidFill>
                <a:latin typeface="GOST UI 2"/>
                <a:ea typeface="GOST UI 2"/>
                <a:cs typeface="GOST UI 2"/>
                <a:sym typeface="GOST UI 2"/>
              </a:defRPr>
            </a:lvl1pPr>
          </a:lstStyle>
          <a:p>
            <a:pPr algn="just"/>
            <a:r>
              <a:rPr sz="1500" dirty="0" err="1">
                <a:latin typeface="PT_Russia Text" panose="02000503000000020004" pitchFamily="2" charset="0"/>
                <a:ea typeface="PT_Russia Text" panose="02000503000000020004" pitchFamily="2" charset="0"/>
              </a:rPr>
              <a:t>Единая</a:t>
            </a:r>
            <a:r>
              <a:rPr lang="ru-RU" sz="1500" dirty="0">
                <a:latin typeface="PT_Russia Text" panose="02000503000000020004" pitchFamily="2" charset="0"/>
                <a:ea typeface="PT_Russia Text" panose="02000503000000020004" pitchFamily="2" charset="0"/>
              </a:rPr>
              <a:t> цифровая среда государственных сайтов в модели «одного окна», включающая </a:t>
            </a:r>
            <a:r>
              <a:rPr sz="1500" dirty="0">
                <a:latin typeface="PT_Russia Text" panose="02000503000000020004" pitchFamily="2" charset="0"/>
                <a:ea typeface="PT_Russia Text" panose="02000503000000020004" pitchFamily="2" charset="0"/>
              </a:rPr>
              <a:t> </a:t>
            </a:r>
            <a:r>
              <a:rPr lang="ru-RU" sz="1500" dirty="0">
                <a:latin typeface="PT_Russia Text" panose="02000503000000020004" pitchFamily="2" charset="0"/>
                <a:ea typeface="PT_Russia Text" panose="02000503000000020004" pitchFamily="2" charset="0"/>
              </a:rPr>
              <a:t>и</a:t>
            </a:r>
            <a:r>
              <a:rPr sz="1500" dirty="0" err="1">
                <a:latin typeface="PT_Russia Text" panose="02000503000000020004" pitchFamily="2" charset="0"/>
                <a:ea typeface="PT_Russia Text" panose="02000503000000020004" pitchFamily="2" charset="0"/>
              </a:rPr>
              <a:t>нтеллектуальн</a:t>
            </a:r>
            <a:r>
              <a:rPr lang="ru-RU" sz="1500" dirty="0">
                <a:latin typeface="PT_Russia Text" panose="02000503000000020004" pitchFamily="2" charset="0"/>
                <a:ea typeface="PT_Russia Text" panose="02000503000000020004" pitchFamily="2" charset="0"/>
              </a:rPr>
              <a:t>ого</a:t>
            </a:r>
            <a:r>
              <a:rPr sz="1500" dirty="0">
                <a:latin typeface="PT_Russia Text" panose="02000503000000020004" pitchFamily="2" charset="0"/>
                <a:ea typeface="PT_Russia Text" panose="02000503000000020004" pitchFamily="2" charset="0"/>
              </a:rPr>
              <a:t> </a:t>
            </a:r>
            <a:r>
              <a:rPr sz="1500" dirty="0" err="1">
                <a:latin typeface="PT_Russia Text" panose="02000503000000020004" pitchFamily="2" charset="0"/>
                <a:ea typeface="PT_Russia Text" panose="02000503000000020004" pitchFamily="2" charset="0"/>
              </a:rPr>
              <a:t>помощник</a:t>
            </a:r>
            <a:r>
              <a:rPr lang="ru-RU" sz="1500" dirty="0">
                <a:latin typeface="PT_Russia Text" panose="02000503000000020004" pitchFamily="2" charset="0"/>
                <a:ea typeface="PT_Russia Text" panose="02000503000000020004" pitchFamily="2" charset="0"/>
              </a:rPr>
              <a:t>а </a:t>
            </a:r>
            <a:r>
              <a:rPr sz="1500" dirty="0" err="1">
                <a:latin typeface="PT_Russia Text" panose="02000503000000020004" pitchFamily="2" charset="0"/>
                <a:ea typeface="PT_Russia Text" panose="02000503000000020004" pitchFamily="2" charset="0"/>
              </a:rPr>
              <a:t>для</a:t>
            </a:r>
            <a:r>
              <a:rPr sz="1500" dirty="0">
                <a:latin typeface="PT_Russia Text" panose="02000503000000020004" pitchFamily="2" charset="0"/>
                <a:ea typeface="PT_Russia Text" panose="02000503000000020004" pitchFamily="2" charset="0"/>
              </a:rPr>
              <a:t> </a:t>
            </a:r>
            <a:r>
              <a:rPr sz="1500" dirty="0" err="1">
                <a:latin typeface="PT_Russia Text" panose="02000503000000020004" pitchFamily="2" charset="0"/>
                <a:ea typeface="PT_Russia Text" panose="02000503000000020004" pitchFamily="2" charset="0"/>
              </a:rPr>
              <a:t>граждан</a:t>
            </a:r>
            <a:r>
              <a:rPr sz="1500" dirty="0">
                <a:latin typeface="PT_Russia Text" panose="02000503000000020004" pitchFamily="2" charset="0"/>
                <a:ea typeface="PT_Russia Text" panose="02000503000000020004" pitchFamily="2" charset="0"/>
              </a:rPr>
              <a:t> и </a:t>
            </a:r>
            <a:r>
              <a:rPr sz="1500" dirty="0" err="1">
                <a:latin typeface="PT_Russia Text" panose="02000503000000020004" pitchFamily="2" charset="0"/>
                <a:ea typeface="PT_Russia Text" panose="02000503000000020004" pitchFamily="2" charset="0"/>
              </a:rPr>
              <a:t>бизнеса</a:t>
            </a:r>
            <a:r>
              <a:rPr sz="1500" dirty="0">
                <a:latin typeface="PT_Russia Text" panose="02000503000000020004" pitchFamily="2" charset="0"/>
                <a:ea typeface="PT_Russia Text" panose="02000503000000020004" pitchFamily="2" charset="0"/>
              </a:rPr>
              <a:t> в </a:t>
            </a:r>
            <a:r>
              <a:rPr sz="1500" dirty="0" err="1">
                <a:latin typeface="PT_Russia Text" panose="02000503000000020004" pitchFamily="2" charset="0"/>
                <a:ea typeface="PT_Russia Text" panose="02000503000000020004" pitchFamily="2" charset="0"/>
              </a:rPr>
              <a:t>решении</a:t>
            </a:r>
            <a:r>
              <a:rPr sz="1500" dirty="0">
                <a:latin typeface="PT_Russia Text" panose="02000503000000020004" pitchFamily="2" charset="0"/>
                <a:ea typeface="PT_Russia Text" panose="02000503000000020004" pitchFamily="2" charset="0"/>
              </a:rPr>
              <a:t> </a:t>
            </a:r>
            <a:r>
              <a:rPr sz="1500" dirty="0" err="1">
                <a:latin typeface="PT_Russia Text" panose="02000503000000020004" pitchFamily="2" charset="0"/>
                <a:ea typeface="PT_Russia Text" panose="02000503000000020004" pitchFamily="2" charset="0"/>
              </a:rPr>
              <a:t>задач</a:t>
            </a:r>
            <a:r>
              <a:rPr lang="ru-RU" sz="1500" dirty="0">
                <a:latin typeface="PT_Russia Text" panose="02000503000000020004" pitchFamily="2" charset="0"/>
                <a:ea typeface="PT_Russia Text" panose="02000503000000020004" pitchFamily="2" charset="0"/>
              </a:rPr>
              <a:t>,</a:t>
            </a:r>
            <a:r>
              <a:rPr sz="1500" dirty="0">
                <a:latin typeface="PT_Russia Text" panose="02000503000000020004" pitchFamily="2" charset="0"/>
                <a:ea typeface="PT_Russia Text" panose="02000503000000020004" pitchFamily="2" charset="0"/>
              </a:rPr>
              <a:t> </a:t>
            </a:r>
            <a:r>
              <a:rPr sz="1500" dirty="0" err="1">
                <a:latin typeface="PT_Russia Text" panose="02000503000000020004" pitchFamily="2" charset="0"/>
                <a:ea typeface="PT_Russia Text" panose="02000503000000020004" pitchFamily="2" charset="0"/>
              </a:rPr>
              <a:t>связанных</a:t>
            </a:r>
            <a:r>
              <a:rPr sz="1500" dirty="0">
                <a:latin typeface="PT_Russia Text" panose="02000503000000020004" pitchFamily="2" charset="0"/>
                <a:ea typeface="PT_Russia Text" panose="02000503000000020004" pitchFamily="2" charset="0"/>
              </a:rPr>
              <a:t> с </a:t>
            </a:r>
            <a:r>
              <a:rPr sz="1500" dirty="0" err="1">
                <a:latin typeface="PT_Russia Text" panose="02000503000000020004" pitchFamily="2" charset="0"/>
                <a:ea typeface="PT_Russia Text" panose="02000503000000020004" pitchFamily="2" charset="0"/>
              </a:rPr>
              <a:t>государством</a:t>
            </a:r>
            <a:endParaRPr sz="1500" dirty="0">
              <a:latin typeface="PT_Russia Text" panose="02000503000000020004" pitchFamily="2" charset="0"/>
              <a:ea typeface="PT_Russia Text" panose="02000503000000020004" pitchFamily="2" charset="0"/>
            </a:endParaRPr>
          </a:p>
        </p:txBody>
      </p:sp>
      <p:sp>
        <p:nvSpPr>
          <p:cNvPr id="49" name="TextBox 10"/>
          <p:cNvSpPr txBox="1"/>
          <p:nvPr/>
        </p:nvSpPr>
        <p:spPr>
          <a:xfrm>
            <a:off x="1329986" y="3996000"/>
            <a:ext cx="7188404" cy="4308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tIns="91439" bIns="91439">
            <a:spAutoFit/>
          </a:bodyPr>
          <a:lstStyle>
            <a:lvl1pPr algn="l" defTabSz="1828800">
              <a:defRPr sz="4400">
                <a:solidFill>
                  <a:srgbClr val="1C3CAA"/>
                </a:solidFill>
                <a:latin typeface="GOST UI 2"/>
                <a:ea typeface="GOST UI 2"/>
                <a:cs typeface="GOST UI 2"/>
                <a:sym typeface="GOST UI 2"/>
              </a:defRPr>
            </a:lvl1pPr>
          </a:lstStyle>
          <a:p>
            <a:r>
              <a:rPr sz="1600" b="1" dirty="0" err="1">
                <a:latin typeface="PT_Russia Text" panose="02000503000000020004" pitchFamily="2" charset="0"/>
                <a:ea typeface="PT_Russia Text" panose="02000503000000020004" pitchFamily="2" charset="0"/>
              </a:rPr>
              <a:t>Направления</a:t>
            </a:r>
            <a:r>
              <a:rPr sz="1600" b="1" dirty="0">
                <a:latin typeface="PT_Russia Text" panose="02000503000000020004" pitchFamily="2" charset="0"/>
                <a:ea typeface="PT_Russia Text" panose="02000503000000020004" pitchFamily="2" charset="0"/>
              </a:rPr>
              <a:t> </a:t>
            </a:r>
            <a:r>
              <a:rPr sz="1600" b="1" dirty="0" err="1">
                <a:latin typeface="PT_Russia Text" panose="02000503000000020004" pitchFamily="2" charset="0"/>
                <a:ea typeface="PT_Russia Text" panose="02000503000000020004" pitchFamily="2" charset="0"/>
              </a:rPr>
              <a:t>развития</a:t>
            </a:r>
            <a:endParaRPr sz="1600" b="1" dirty="0">
              <a:latin typeface="PT_Russia Text" panose="02000503000000020004" pitchFamily="2" charset="0"/>
              <a:ea typeface="PT_Russia Text" panose="02000503000000020004" pitchFamily="2" charset="0"/>
            </a:endParaRPr>
          </a:p>
        </p:txBody>
      </p:sp>
      <p:sp>
        <p:nvSpPr>
          <p:cNvPr id="51" name="TextBox 10"/>
          <p:cNvSpPr txBox="1"/>
          <p:nvPr/>
        </p:nvSpPr>
        <p:spPr>
          <a:xfrm>
            <a:off x="6605770" y="4386881"/>
            <a:ext cx="3350164" cy="13131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tIns="91439" bIns="91439">
            <a:spAutoFit/>
          </a:bodyPr>
          <a:lstStyle/>
          <a:p>
            <a:pPr algn="l" defTabSz="914400">
              <a:spcBef>
                <a:spcPts val="400"/>
              </a:spcBef>
              <a:defRPr sz="2800" b="0">
                <a:latin typeface="GOST UI 2"/>
                <a:ea typeface="GOST UI 2"/>
                <a:cs typeface="GOST UI 2"/>
                <a:sym typeface="GOST UI 2"/>
              </a:defRPr>
            </a:pPr>
            <a:r>
              <a:rPr sz="1300" b="1" dirty="0" err="1">
                <a:latin typeface="PT_Russia Text" panose="02000503000000020004" pitchFamily="2" charset="0"/>
                <a:ea typeface="PT_Russia Text" panose="02000503000000020004" pitchFamily="2" charset="0"/>
              </a:rPr>
              <a:t>Единый</a:t>
            </a:r>
            <a:r>
              <a:rPr sz="1300" b="1" dirty="0">
                <a:latin typeface="PT_Russia Text" panose="02000503000000020004" pitchFamily="2" charset="0"/>
                <a:ea typeface="PT_Russia Text" panose="02000503000000020004" pitchFamily="2" charset="0"/>
              </a:rPr>
              <a:t> </a:t>
            </a:r>
            <a:r>
              <a:rPr sz="1300" b="1" dirty="0" err="1">
                <a:latin typeface="PT_Russia Text" panose="02000503000000020004" pitchFamily="2" charset="0"/>
                <a:ea typeface="PT_Russia Text" panose="02000503000000020004" pitchFamily="2" charset="0"/>
              </a:rPr>
              <a:t>поисково</a:t>
            </a:r>
            <a:r>
              <a:rPr sz="1300" b="1" dirty="0">
                <a:latin typeface="PT_Russia Text" panose="02000503000000020004" pitchFamily="2" charset="0"/>
                <a:ea typeface="PT_Russia Text" panose="02000503000000020004" pitchFamily="2" charset="0"/>
              </a:rPr>
              <a:t> - </a:t>
            </a:r>
            <a:r>
              <a:rPr sz="1300" b="1" dirty="0" err="1">
                <a:latin typeface="PT_Russia Text" panose="02000503000000020004" pitchFamily="2" charset="0"/>
                <a:ea typeface="PT_Russia Text" panose="02000503000000020004" pitchFamily="2" charset="0"/>
              </a:rPr>
              <a:t>диалоговый</a:t>
            </a:r>
            <a:r>
              <a:rPr sz="1300" b="1" dirty="0">
                <a:latin typeface="PT_Russia Text" panose="02000503000000020004" pitchFamily="2" charset="0"/>
                <a:ea typeface="PT_Russia Text" panose="02000503000000020004" pitchFamily="2" charset="0"/>
              </a:rPr>
              <a:t> </a:t>
            </a:r>
            <a:r>
              <a:rPr sz="1300" b="1" dirty="0" err="1">
                <a:latin typeface="PT_Russia Text" panose="02000503000000020004" pitchFamily="2" charset="0"/>
                <a:ea typeface="PT_Russia Text" panose="02000503000000020004" pitchFamily="2" charset="0"/>
              </a:rPr>
              <a:t>механизм</a:t>
            </a:r>
            <a:r>
              <a:rPr sz="1300" b="1" dirty="0">
                <a:latin typeface="PT_Russia Text" panose="02000503000000020004" pitchFamily="2" charset="0"/>
                <a:ea typeface="PT_Russia Text" panose="02000503000000020004" pitchFamily="2" charset="0"/>
              </a:rPr>
              <a:t> (</a:t>
            </a:r>
            <a:r>
              <a:rPr sz="1300" b="1" dirty="0" err="1">
                <a:latin typeface="PT_Russia Text" panose="02000503000000020004" pitchFamily="2" charset="0"/>
                <a:ea typeface="PT_Russia Text" panose="02000503000000020004" pitchFamily="2" charset="0"/>
              </a:rPr>
              <a:t>Ассистент</a:t>
            </a:r>
            <a:r>
              <a:rPr sz="1300" b="1" dirty="0">
                <a:latin typeface="PT_Russia Text" panose="02000503000000020004" pitchFamily="2" charset="0"/>
                <a:ea typeface="PT_Russia Text" panose="02000503000000020004" pitchFamily="2" charset="0"/>
              </a:rPr>
              <a:t>)</a:t>
            </a:r>
          </a:p>
          <a:p>
            <a:pPr algn="l" defTabSz="914400">
              <a:spcBef>
                <a:spcPts val="1000"/>
              </a:spcBef>
              <a:defRPr sz="2800" b="0">
                <a:latin typeface="GOST UI 2"/>
                <a:ea typeface="GOST UI 2"/>
                <a:cs typeface="GOST UI 2"/>
                <a:sym typeface="GOST UI 2"/>
              </a:defRPr>
            </a:pPr>
            <a:r>
              <a:rPr sz="1300" dirty="0" err="1">
                <a:latin typeface="PT_Russia Text" panose="02000503000000020004" pitchFamily="2" charset="0"/>
                <a:ea typeface="PT_Russia Text" panose="02000503000000020004" pitchFamily="2" charset="0"/>
              </a:rPr>
              <a:t>Сквозной</a:t>
            </a:r>
            <a:r>
              <a:rPr sz="1300" dirty="0">
                <a:latin typeface="PT_Russia Text" panose="02000503000000020004" pitchFamily="2" charset="0"/>
                <a:ea typeface="PT_Russia Text" panose="02000503000000020004" pitchFamily="2" charset="0"/>
              </a:rPr>
              <a:t> </a:t>
            </a:r>
            <a:r>
              <a:rPr sz="1300" dirty="0" err="1">
                <a:latin typeface="PT_Russia Text" panose="02000503000000020004" pitchFamily="2" charset="0"/>
                <a:ea typeface="PT_Russia Text" panose="02000503000000020004" pitchFamily="2" charset="0"/>
              </a:rPr>
              <a:t>интеллектуальный</a:t>
            </a:r>
            <a:r>
              <a:rPr sz="1300" dirty="0">
                <a:latin typeface="PT_Russia Text" panose="02000503000000020004" pitchFamily="2" charset="0"/>
                <a:ea typeface="PT_Russia Text" panose="02000503000000020004" pitchFamily="2" charset="0"/>
              </a:rPr>
              <a:t> </a:t>
            </a:r>
            <a:r>
              <a:rPr sz="1300" dirty="0" err="1">
                <a:latin typeface="PT_Russia Text" panose="02000503000000020004" pitchFamily="2" charset="0"/>
                <a:ea typeface="PT_Russia Text" panose="02000503000000020004" pitchFamily="2" charset="0"/>
              </a:rPr>
              <a:t>помощник</a:t>
            </a:r>
            <a:r>
              <a:rPr sz="1300" dirty="0">
                <a:latin typeface="PT_Russia Text" panose="02000503000000020004" pitchFamily="2" charset="0"/>
                <a:ea typeface="PT_Russia Text" panose="02000503000000020004" pitchFamily="2" charset="0"/>
              </a:rPr>
              <a:t> в </a:t>
            </a:r>
            <a:r>
              <a:rPr sz="1300" dirty="0" err="1">
                <a:latin typeface="PT_Russia Text" panose="02000503000000020004" pitchFamily="2" charset="0"/>
                <a:ea typeface="PT_Russia Text" panose="02000503000000020004" pitchFamily="2" charset="0"/>
              </a:rPr>
              <a:t>решении</a:t>
            </a:r>
            <a:r>
              <a:rPr sz="1300" dirty="0">
                <a:latin typeface="PT_Russia Text" panose="02000503000000020004" pitchFamily="2" charset="0"/>
                <a:ea typeface="PT_Russia Text" panose="02000503000000020004" pitchFamily="2" charset="0"/>
              </a:rPr>
              <a:t> </a:t>
            </a:r>
            <a:r>
              <a:rPr sz="1300" dirty="0" err="1">
                <a:latin typeface="PT_Russia Text" panose="02000503000000020004" pitchFamily="2" charset="0"/>
                <a:ea typeface="PT_Russia Text" panose="02000503000000020004" pitchFamily="2" charset="0"/>
              </a:rPr>
              <a:t>задач</a:t>
            </a:r>
            <a:r>
              <a:rPr sz="1300" dirty="0">
                <a:latin typeface="PT_Russia Text" panose="02000503000000020004" pitchFamily="2" charset="0"/>
                <a:ea typeface="PT_Russia Text" panose="02000503000000020004" pitchFamily="2" charset="0"/>
              </a:rPr>
              <a:t> </a:t>
            </a:r>
            <a:r>
              <a:rPr sz="1300" dirty="0" err="1">
                <a:latin typeface="PT_Russia Text" panose="02000503000000020004" pitchFamily="2" charset="0"/>
                <a:ea typeface="PT_Russia Text" panose="02000503000000020004" pitchFamily="2" charset="0"/>
              </a:rPr>
              <a:t>связанных</a:t>
            </a:r>
            <a:r>
              <a:rPr sz="1300" dirty="0">
                <a:latin typeface="PT_Russia Text" panose="02000503000000020004" pitchFamily="2" charset="0"/>
                <a:ea typeface="PT_Russia Text" panose="02000503000000020004" pitchFamily="2" charset="0"/>
              </a:rPr>
              <a:t> с </a:t>
            </a:r>
            <a:r>
              <a:rPr sz="1300" dirty="0" err="1">
                <a:latin typeface="PT_Russia Text" panose="02000503000000020004" pitchFamily="2" charset="0"/>
                <a:ea typeface="PT_Russia Text" panose="02000503000000020004" pitchFamily="2" charset="0"/>
              </a:rPr>
              <a:t>государством</a:t>
            </a:r>
            <a:endParaRPr sz="1300" dirty="0">
              <a:latin typeface="PT_Russia Text" panose="02000503000000020004" pitchFamily="2" charset="0"/>
              <a:ea typeface="PT_Russia Text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02165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Группа 15"/>
          <p:cNvGrpSpPr/>
          <p:nvPr/>
        </p:nvGrpSpPr>
        <p:grpSpPr>
          <a:xfrm>
            <a:off x="1" y="0"/>
            <a:ext cx="1092820" cy="6858000"/>
            <a:chOff x="1" y="0"/>
            <a:chExt cx="1092820" cy="6858000"/>
          </a:xfrm>
        </p:grpSpPr>
        <p:sp>
          <p:nvSpPr>
            <p:cNvPr id="21" name="Прямоугольник 20">
              <a:extLst>
                <a:ext uri="{FF2B5EF4-FFF2-40B4-BE49-F238E27FC236}">
                  <a16:creationId xmlns:a16="http://schemas.microsoft.com/office/drawing/2014/main" xmlns="" id="{2185949D-510E-B640-98BC-CA920DF06249}"/>
                </a:ext>
              </a:extLst>
            </p:cNvPr>
            <p:cNvSpPr/>
            <p:nvPr/>
          </p:nvSpPr>
          <p:spPr>
            <a:xfrm>
              <a:off x="1" y="0"/>
              <a:ext cx="1092820" cy="6858000"/>
            </a:xfrm>
            <a:prstGeom prst="rect">
              <a:avLst/>
            </a:prstGeom>
            <a:solidFill>
              <a:srgbClr val="E2E2E2">
                <a:alpha val="4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xmlns="" id="{11B9542C-D315-5B41-98B6-3DF7E819C1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294411" y="344752"/>
              <a:ext cx="504000" cy="504000"/>
            </a:xfrm>
            <a:prstGeom prst="rect">
              <a:avLst/>
            </a:prstGeom>
          </p:spPr>
        </p:pic>
        <p:cxnSp>
          <p:nvCxnSpPr>
            <p:cNvPr id="7" name="Прямая соединительная линия 6"/>
            <p:cNvCxnSpPr/>
            <p:nvPr/>
          </p:nvCxnSpPr>
          <p:spPr>
            <a:xfrm>
              <a:off x="1073776" y="0"/>
              <a:ext cx="0" cy="370912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/>
            <p:cNvCxnSpPr/>
            <p:nvPr/>
          </p:nvCxnSpPr>
          <p:spPr>
            <a:xfrm>
              <a:off x="1073776" y="370912"/>
              <a:ext cx="0" cy="311669"/>
            </a:xfrm>
            <a:prstGeom prst="line">
              <a:avLst/>
            </a:prstGeom>
            <a:ln w="38100">
              <a:solidFill>
                <a:srgbClr val="0932C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Прямая соединительная линия 37"/>
            <p:cNvCxnSpPr/>
            <p:nvPr/>
          </p:nvCxnSpPr>
          <p:spPr>
            <a:xfrm>
              <a:off x="1073776" y="682581"/>
              <a:ext cx="0" cy="36993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AE68803-1925-654B-9030-485A64E3C90A}"/>
              </a:ext>
            </a:extLst>
          </p:cNvPr>
          <p:cNvSpPr txBox="1"/>
          <p:nvPr/>
        </p:nvSpPr>
        <p:spPr>
          <a:xfrm>
            <a:off x="1320698" y="488131"/>
            <a:ext cx="7512123" cy="4308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sz="2200" b="1" spc="80" dirty="0" err="1">
                <a:latin typeface="PT_Russia Text" panose="02000503000000020004" pitchFamily="2" charset="0"/>
                <a:ea typeface="PT_Russia Text" panose="02000503000000020004" pitchFamily="2" charset="0"/>
                <a:cs typeface="Tahoma" panose="020B0604030504040204" pitchFamily="34" charset="0"/>
              </a:rPr>
              <a:t>Госвеб</a:t>
            </a:r>
            <a:r>
              <a:rPr lang="ru-RU" sz="2200" b="1" spc="80" dirty="0">
                <a:latin typeface="PT_Russia Text" panose="02000503000000020004" pitchFamily="2" charset="0"/>
                <a:ea typeface="PT_Russia Text" panose="02000503000000020004" pitchFamily="2" charset="0"/>
                <a:cs typeface="Tahoma" panose="020B0604030504040204" pitchFamily="34" charset="0"/>
              </a:rPr>
              <a:t>. Текущий статус</a:t>
            </a:r>
          </a:p>
        </p:txBody>
      </p:sp>
      <p:sp>
        <p:nvSpPr>
          <p:cNvPr id="27" name="Номер слайда 12">
            <a:extLst>
              <a:ext uri="{FF2B5EF4-FFF2-40B4-BE49-F238E27FC236}">
                <a16:creationId xmlns:a16="http://schemas.microsoft.com/office/drawing/2014/main" xmlns="" id="{E4FB0AF5-F4C2-984D-A784-4E9FFA8F8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500389"/>
            <a:ext cx="1092821" cy="280658"/>
          </a:xfrm>
        </p:spPr>
        <p:txBody>
          <a:bodyPr/>
          <a:lstStyle/>
          <a:p>
            <a:pPr algn="ctr"/>
            <a:fld id="{021CF636-712B-4B80-AAF7-79D563FA4FF5}" type="slidenum">
              <a:rPr lang="ru-RU" sz="1000" smtClean="0">
                <a:solidFill>
                  <a:schemeClr val="bg1">
                    <a:lumMod val="6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algn="ctr"/>
              <a:t>21</a:t>
            </a:fld>
            <a:endParaRPr lang="ru-RU" sz="1000" dirty="0">
              <a:solidFill>
                <a:schemeClr val="bg1">
                  <a:lumMod val="6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Рисунок 58" descr="Рисунок 58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19507" y="1475114"/>
            <a:ext cx="664297" cy="664298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Для работы со страницами порталов…"/>
          <p:cNvSpPr txBox="1"/>
          <p:nvPr/>
        </p:nvSpPr>
        <p:spPr>
          <a:xfrm>
            <a:off x="2323753" y="1460143"/>
            <a:ext cx="6256311" cy="6463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tIns="91439" bIns="91439">
            <a:spAutoFit/>
          </a:bodyPr>
          <a:lstStyle/>
          <a:p>
            <a:pPr algn="l" defTabSz="1828800">
              <a:spcBef>
                <a:spcPts val="800"/>
              </a:spcBef>
              <a:defRPr sz="4400" b="0">
                <a:latin typeface="GOST UI 2"/>
                <a:ea typeface="GOST UI 2"/>
                <a:cs typeface="GOST UI 2"/>
                <a:sym typeface="GOST UI 2"/>
              </a:defRPr>
            </a:pPr>
            <a:r>
              <a:rPr sz="1500" dirty="0" err="1">
                <a:latin typeface="PT_Russia Text" panose="02000503000000020004" pitchFamily="2" charset="0"/>
                <a:ea typeface="PT_Russia Text" panose="02000503000000020004" pitchFamily="2" charset="0"/>
              </a:rPr>
              <a:t>Для</a:t>
            </a:r>
            <a:r>
              <a:rPr sz="1500" dirty="0">
                <a:latin typeface="PT_Russia Text" panose="02000503000000020004" pitchFamily="2" charset="0"/>
                <a:ea typeface="PT_Russia Text" panose="02000503000000020004" pitchFamily="2" charset="0"/>
              </a:rPr>
              <a:t> </a:t>
            </a:r>
            <a:r>
              <a:rPr sz="1500" dirty="0" err="1">
                <a:latin typeface="PT_Russia Text" panose="02000503000000020004" pitchFamily="2" charset="0"/>
                <a:ea typeface="PT_Russia Text" panose="02000503000000020004" pitchFamily="2" charset="0"/>
              </a:rPr>
              <a:t>работы</a:t>
            </a:r>
            <a:r>
              <a:rPr sz="1500" dirty="0">
                <a:latin typeface="PT_Russia Text" panose="02000503000000020004" pitchFamily="2" charset="0"/>
                <a:ea typeface="PT_Russia Text" panose="02000503000000020004" pitchFamily="2" charset="0"/>
              </a:rPr>
              <a:t> </a:t>
            </a:r>
            <a:r>
              <a:rPr lang="ru-RU" sz="1500" dirty="0">
                <a:latin typeface="PT_Russia Text" panose="02000503000000020004" pitchFamily="2" charset="0"/>
                <a:ea typeface="PT_Russia Text" panose="02000503000000020004" pitchFamily="2" charset="0"/>
              </a:rPr>
              <a:t>по администрированию </a:t>
            </a:r>
            <a:r>
              <a:rPr sz="1500" dirty="0" err="1">
                <a:latin typeface="PT_Russia Text" panose="02000503000000020004" pitchFamily="2" charset="0"/>
                <a:ea typeface="PT_Russia Text" panose="02000503000000020004" pitchFamily="2" charset="0"/>
              </a:rPr>
              <a:t>порталов</a:t>
            </a:r>
            <a:r>
              <a:rPr sz="1500" dirty="0">
                <a:latin typeface="PT_Russia Text" panose="02000503000000020004" pitchFamily="2" charset="0"/>
                <a:ea typeface="PT_Russia Text" panose="02000503000000020004" pitchFamily="2" charset="0"/>
              </a:rPr>
              <a:t> </a:t>
            </a:r>
            <a:r>
              <a:rPr sz="1500" dirty="0" err="1">
                <a:latin typeface="PT_Russia Text" panose="02000503000000020004" pitchFamily="2" charset="0"/>
                <a:ea typeface="PT_Russia Text" panose="02000503000000020004" pitchFamily="2" charset="0"/>
              </a:rPr>
              <a:t>разработан</a:t>
            </a:r>
            <a:r>
              <a:rPr sz="1500" dirty="0">
                <a:latin typeface="PT_Russia Text" panose="02000503000000020004" pitchFamily="2" charset="0"/>
                <a:ea typeface="PT_Russia Text" panose="02000503000000020004" pitchFamily="2" charset="0"/>
              </a:rPr>
              <a:t> и </a:t>
            </a:r>
            <a:r>
              <a:rPr lang="ru-RU" sz="1500" dirty="0">
                <a:latin typeface="PT_Russia Text" panose="02000503000000020004" pitchFamily="2" charset="0"/>
                <a:ea typeface="PT_Russia Text" panose="02000503000000020004" pitchFamily="2" charset="0"/>
              </a:rPr>
              <a:t>дорабатывается</a:t>
            </a:r>
            <a:r>
              <a:rPr sz="1500" dirty="0">
                <a:latin typeface="PT_Russia Text" panose="02000503000000020004" pitchFamily="2" charset="0"/>
                <a:ea typeface="PT_Russia Text" panose="02000503000000020004" pitchFamily="2" charset="0"/>
              </a:rPr>
              <a:t> </a:t>
            </a:r>
            <a:r>
              <a:rPr sz="1500" b="1" dirty="0" err="1">
                <a:latin typeface="PT_Russia Text" panose="02000503000000020004" pitchFamily="2" charset="0"/>
                <a:ea typeface="PT_Russia Text" panose="02000503000000020004" pitchFamily="2" charset="0"/>
              </a:rPr>
              <a:t>конструктор</a:t>
            </a:r>
            <a:r>
              <a:rPr sz="1500" b="1" dirty="0">
                <a:latin typeface="PT_Russia Text" panose="02000503000000020004" pitchFamily="2" charset="0"/>
                <a:ea typeface="PT_Russia Text" panose="02000503000000020004" pitchFamily="2" charset="0"/>
              </a:rPr>
              <a:t> </a:t>
            </a:r>
            <a:r>
              <a:rPr sz="1500" b="1" dirty="0" err="1">
                <a:latin typeface="PT_Russia Text" panose="02000503000000020004" pitchFamily="2" charset="0"/>
                <a:ea typeface="PT_Russia Text" panose="02000503000000020004" pitchFamily="2" charset="0"/>
              </a:rPr>
              <a:t>сайтов</a:t>
            </a:r>
            <a:endParaRPr sz="1500" b="1" dirty="0">
              <a:latin typeface="PT_Russia Text" panose="02000503000000020004" pitchFamily="2" charset="0"/>
              <a:ea typeface="PT_Russia Text" panose="02000503000000020004" pitchFamily="2" charset="0"/>
            </a:endParaRPr>
          </a:p>
        </p:txBody>
      </p:sp>
      <p:sp>
        <p:nvSpPr>
          <p:cNvPr id="12" name="Интуитивно понятный интерфейс, не требует навыков программирования;"/>
          <p:cNvSpPr txBox="1"/>
          <p:nvPr/>
        </p:nvSpPr>
        <p:spPr>
          <a:xfrm>
            <a:off x="2361951" y="2116879"/>
            <a:ext cx="3759150" cy="6647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tIns="91439" bIns="91439">
            <a:spAutoFit/>
          </a:bodyPr>
          <a:lstStyle/>
          <a:p>
            <a:pPr marL="0" lvl="2" algn="l" defTabSz="1828800">
              <a:lnSpc>
                <a:spcPct val="120000"/>
              </a:lnSpc>
              <a:spcBef>
                <a:spcPts val="800"/>
              </a:spcBef>
              <a:defRPr sz="2800">
                <a:solidFill>
                  <a:srgbClr val="1C3CAA"/>
                </a:solidFill>
                <a:latin typeface="GOST UI 2"/>
                <a:ea typeface="GOST UI 2"/>
                <a:cs typeface="GOST UI 2"/>
                <a:sym typeface="GOST UI 2"/>
              </a:defRPr>
            </a:pPr>
            <a:r>
              <a:rPr sz="1300" dirty="0" err="1">
                <a:latin typeface="PT_Russia Text" panose="02000503000000020004" pitchFamily="2" charset="0"/>
                <a:ea typeface="PT_Russia Text" panose="02000503000000020004" pitchFamily="2" charset="0"/>
              </a:rPr>
              <a:t>Интуитивно</a:t>
            </a:r>
            <a:r>
              <a:rPr sz="1300" dirty="0">
                <a:latin typeface="PT_Russia Text" panose="02000503000000020004" pitchFamily="2" charset="0"/>
                <a:ea typeface="PT_Russia Text" panose="02000503000000020004" pitchFamily="2" charset="0"/>
              </a:rPr>
              <a:t> </a:t>
            </a:r>
            <a:r>
              <a:rPr sz="1300" dirty="0" err="1">
                <a:latin typeface="PT_Russia Text" panose="02000503000000020004" pitchFamily="2" charset="0"/>
                <a:ea typeface="PT_Russia Text" panose="02000503000000020004" pitchFamily="2" charset="0"/>
              </a:rPr>
              <a:t>понятный</a:t>
            </a:r>
            <a:r>
              <a:rPr sz="1300" dirty="0">
                <a:latin typeface="PT_Russia Text" panose="02000503000000020004" pitchFamily="2" charset="0"/>
                <a:ea typeface="PT_Russia Text" panose="02000503000000020004" pitchFamily="2" charset="0"/>
              </a:rPr>
              <a:t> </a:t>
            </a:r>
            <a:r>
              <a:rPr sz="1300" dirty="0" err="1">
                <a:latin typeface="PT_Russia Text" panose="02000503000000020004" pitchFamily="2" charset="0"/>
                <a:ea typeface="PT_Russia Text" panose="02000503000000020004" pitchFamily="2" charset="0"/>
              </a:rPr>
              <a:t>интерфейс</a:t>
            </a:r>
            <a:r>
              <a:rPr sz="1300" dirty="0">
                <a:latin typeface="PT_Russia Text" panose="02000503000000020004" pitchFamily="2" charset="0"/>
                <a:ea typeface="PT_Russia Text" panose="02000503000000020004" pitchFamily="2" charset="0"/>
              </a:rPr>
              <a:t>, </a:t>
            </a:r>
            <a:r>
              <a:rPr sz="1300" dirty="0" err="1">
                <a:latin typeface="PT_Russia Text" panose="02000503000000020004" pitchFamily="2" charset="0"/>
                <a:ea typeface="PT_Russia Text" panose="02000503000000020004" pitchFamily="2" charset="0"/>
              </a:rPr>
              <a:t>не</a:t>
            </a:r>
            <a:r>
              <a:rPr sz="1300" dirty="0">
                <a:latin typeface="PT_Russia Text" panose="02000503000000020004" pitchFamily="2" charset="0"/>
                <a:ea typeface="PT_Russia Text" panose="02000503000000020004" pitchFamily="2" charset="0"/>
              </a:rPr>
              <a:t> </a:t>
            </a:r>
            <a:r>
              <a:rPr sz="1300" dirty="0" err="1">
                <a:latin typeface="PT_Russia Text" panose="02000503000000020004" pitchFamily="2" charset="0"/>
                <a:ea typeface="PT_Russia Text" panose="02000503000000020004" pitchFamily="2" charset="0"/>
              </a:rPr>
              <a:t>требует</a:t>
            </a:r>
            <a:r>
              <a:rPr sz="1300" dirty="0">
                <a:latin typeface="PT_Russia Text" panose="02000503000000020004" pitchFamily="2" charset="0"/>
                <a:ea typeface="PT_Russia Text" panose="02000503000000020004" pitchFamily="2" charset="0"/>
              </a:rPr>
              <a:t> </a:t>
            </a:r>
            <a:r>
              <a:rPr sz="1300" dirty="0" err="1">
                <a:latin typeface="PT_Russia Text" panose="02000503000000020004" pitchFamily="2" charset="0"/>
                <a:ea typeface="PT_Russia Text" panose="02000503000000020004" pitchFamily="2" charset="0"/>
              </a:rPr>
              <a:t>навыков</a:t>
            </a:r>
            <a:r>
              <a:rPr sz="1300" dirty="0">
                <a:latin typeface="PT_Russia Text" panose="02000503000000020004" pitchFamily="2" charset="0"/>
                <a:ea typeface="PT_Russia Text" panose="02000503000000020004" pitchFamily="2" charset="0"/>
              </a:rPr>
              <a:t> </a:t>
            </a:r>
            <a:r>
              <a:rPr sz="1300" dirty="0" err="1">
                <a:latin typeface="PT_Russia Text" panose="02000503000000020004" pitchFamily="2" charset="0"/>
                <a:ea typeface="PT_Russia Text" panose="02000503000000020004" pitchFamily="2" charset="0"/>
              </a:rPr>
              <a:t>программирования</a:t>
            </a:r>
            <a:r>
              <a:rPr sz="1300" dirty="0">
                <a:latin typeface="PT_Russia Text" panose="02000503000000020004" pitchFamily="2" charset="0"/>
                <a:ea typeface="PT_Russia Text" panose="02000503000000020004" pitchFamily="2" charset="0"/>
              </a:rPr>
              <a:t>;</a:t>
            </a:r>
          </a:p>
        </p:txBody>
      </p:sp>
      <p:pic>
        <p:nvPicPr>
          <p:cNvPr id="13" name="Изображение" descr="Изображение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416050" y="5664815"/>
            <a:ext cx="231258" cy="18921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Рисунок 56" descr="Рисунок 56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419506" y="3460864"/>
            <a:ext cx="664297" cy="672400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На базе конструктора разработаны типовые структуры и шаблоны порталов:"/>
          <p:cNvSpPr txBox="1"/>
          <p:nvPr/>
        </p:nvSpPr>
        <p:spPr>
          <a:xfrm>
            <a:off x="2323753" y="3440312"/>
            <a:ext cx="5632369" cy="738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tIns="91439" bIns="91439">
            <a:spAutoFit/>
          </a:bodyPr>
          <a:lstStyle/>
          <a:p>
            <a:pPr algn="l" defTabSz="1828800">
              <a:lnSpc>
                <a:spcPct val="120000"/>
              </a:lnSpc>
              <a:spcBef>
                <a:spcPts val="800"/>
              </a:spcBef>
              <a:defRPr sz="4400" b="0">
                <a:latin typeface="GOST UI 2"/>
                <a:ea typeface="GOST UI 2"/>
                <a:cs typeface="GOST UI 2"/>
                <a:sym typeface="GOST UI 2"/>
              </a:defRPr>
            </a:pPr>
            <a:r>
              <a:rPr sz="1500" dirty="0" err="1">
                <a:latin typeface="PT_Russia Text" panose="02000503000000020004" pitchFamily="2" charset="0"/>
                <a:ea typeface="PT_Russia Text" panose="02000503000000020004" pitchFamily="2" charset="0"/>
              </a:rPr>
              <a:t>На</a:t>
            </a:r>
            <a:r>
              <a:rPr sz="1500" dirty="0">
                <a:latin typeface="PT_Russia Text" panose="02000503000000020004" pitchFamily="2" charset="0"/>
                <a:ea typeface="PT_Russia Text" panose="02000503000000020004" pitchFamily="2" charset="0"/>
              </a:rPr>
              <a:t> </a:t>
            </a:r>
            <a:r>
              <a:rPr sz="1500" dirty="0" err="1">
                <a:latin typeface="PT_Russia Text" panose="02000503000000020004" pitchFamily="2" charset="0"/>
                <a:ea typeface="PT_Russia Text" panose="02000503000000020004" pitchFamily="2" charset="0"/>
              </a:rPr>
              <a:t>базе</a:t>
            </a:r>
            <a:r>
              <a:rPr sz="1500" dirty="0">
                <a:latin typeface="PT_Russia Text" panose="02000503000000020004" pitchFamily="2" charset="0"/>
                <a:ea typeface="PT_Russia Text" panose="02000503000000020004" pitchFamily="2" charset="0"/>
              </a:rPr>
              <a:t> </a:t>
            </a:r>
            <a:r>
              <a:rPr sz="1500" dirty="0" err="1">
                <a:latin typeface="PT_Russia Text" panose="02000503000000020004" pitchFamily="2" charset="0"/>
                <a:ea typeface="PT_Russia Text" panose="02000503000000020004" pitchFamily="2" charset="0"/>
              </a:rPr>
              <a:t>конструктора</a:t>
            </a:r>
            <a:r>
              <a:rPr sz="1500" dirty="0">
                <a:latin typeface="PT_Russia Text" panose="02000503000000020004" pitchFamily="2" charset="0"/>
                <a:ea typeface="PT_Russia Text" panose="02000503000000020004" pitchFamily="2" charset="0"/>
              </a:rPr>
              <a:t> </a:t>
            </a:r>
            <a:r>
              <a:rPr sz="1500" dirty="0" err="1">
                <a:latin typeface="PT_Russia Text" panose="02000503000000020004" pitchFamily="2" charset="0"/>
                <a:ea typeface="PT_Russia Text" panose="02000503000000020004" pitchFamily="2" charset="0"/>
              </a:rPr>
              <a:t>разработаны</a:t>
            </a:r>
            <a:r>
              <a:rPr sz="1500" dirty="0">
                <a:latin typeface="PT_Russia Text" panose="02000503000000020004" pitchFamily="2" charset="0"/>
                <a:ea typeface="PT_Russia Text" panose="02000503000000020004" pitchFamily="2" charset="0"/>
              </a:rPr>
              <a:t> </a:t>
            </a:r>
            <a:r>
              <a:rPr sz="1500" dirty="0" err="1">
                <a:latin typeface="PT_Russia Text" panose="02000503000000020004" pitchFamily="2" charset="0"/>
                <a:ea typeface="PT_Russia Text" panose="02000503000000020004" pitchFamily="2" charset="0"/>
              </a:rPr>
              <a:t>типовые</a:t>
            </a:r>
            <a:r>
              <a:rPr sz="1500" dirty="0">
                <a:latin typeface="PT_Russia Text" panose="02000503000000020004" pitchFamily="2" charset="0"/>
                <a:ea typeface="PT_Russia Text" panose="02000503000000020004" pitchFamily="2" charset="0"/>
              </a:rPr>
              <a:t> </a:t>
            </a:r>
            <a:r>
              <a:rPr sz="1500" b="1" dirty="0" err="1">
                <a:latin typeface="PT_Russia Text" panose="02000503000000020004" pitchFamily="2" charset="0"/>
                <a:ea typeface="PT_Russia Text" panose="02000503000000020004" pitchFamily="2" charset="0"/>
              </a:rPr>
              <a:t>структуры</a:t>
            </a:r>
            <a:r>
              <a:rPr sz="1500" b="1" dirty="0">
                <a:latin typeface="PT_Russia Text" panose="02000503000000020004" pitchFamily="2" charset="0"/>
                <a:ea typeface="PT_Russia Text" panose="02000503000000020004" pitchFamily="2" charset="0"/>
              </a:rPr>
              <a:t> и </a:t>
            </a:r>
            <a:r>
              <a:rPr sz="1500" b="1" dirty="0" err="1">
                <a:latin typeface="PT_Russia Text" panose="02000503000000020004" pitchFamily="2" charset="0"/>
                <a:ea typeface="PT_Russia Text" panose="02000503000000020004" pitchFamily="2" charset="0"/>
              </a:rPr>
              <a:t>шаблоны</a:t>
            </a:r>
            <a:r>
              <a:rPr sz="1500" b="1" dirty="0">
                <a:latin typeface="PT_Russia Text" panose="02000503000000020004" pitchFamily="2" charset="0"/>
                <a:ea typeface="PT_Russia Text" panose="02000503000000020004" pitchFamily="2" charset="0"/>
              </a:rPr>
              <a:t> </a:t>
            </a:r>
            <a:r>
              <a:rPr lang="ru-RU" sz="1500" b="1" dirty="0">
                <a:latin typeface="PT_Russia Text" panose="02000503000000020004" pitchFamily="2" charset="0"/>
                <a:ea typeface="PT_Russia Text" panose="02000503000000020004" pitchFamily="2" charset="0"/>
              </a:rPr>
              <a:t>сайтов</a:t>
            </a:r>
            <a:r>
              <a:rPr sz="1500" dirty="0">
                <a:latin typeface="PT_Russia Text" panose="02000503000000020004" pitchFamily="2" charset="0"/>
                <a:ea typeface="PT_Russia Text" panose="02000503000000020004" pitchFamily="2" charset="0"/>
              </a:rPr>
              <a:t>:</a:t>
            </a:r>
          </a:p>
        </p:txBody>
      </p:sp>
      <p:sp>
        <p:nvSpPr>
          <p:cNvPr id="17" name="Органов муниципального самоуправления;"/>
          <p:cNvSpPr txBox="1"/>
          <p:nvPr/>
        </p:nvSpPr>
        <p:spPr>
          <a:xfrm>
            <a:off x="2323753" y="4149671"/>
            <a:ext cx="2538703" cy="6647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tIns="91439" bIns="91439">
            <a:spAutoFit/>
          </a:bodyPr>
          <a:lstStyle/>
          <a:p>
            <a:pPr marL="0" lvl="1" algn="l" defTabSz="1828800">
              <a:lnSpc>
                <a:spcPct val="120000"/>
              </a:lnSpc>
              <a:defRPr sz="2800">
                <a:solidFill>
                  <a:srgbClr val="1C3CAA"/>
                </a:solidFill>
                <a:latin typeface="GOST UI 2"/>
                <a:ea typeface="GOST UI 2"/>
                <a:cs typeface="GOST UI 2"/>
                <a:sym typeface="GOST UI 2"/>
              </a:defRPr>
            </a:pPr>
            <a:r>
              <a:rPr sz="1300" dirty="0" err="1">
                <a:latin typeface="PT_Russia Text" panose="02000503000000020004" pitchFamily="2" charset="0"/>
                <a:ea typeface="PT_Russia Text" panose="02000503000000020004" pitchFamily="2" charset="0"/>
              </a:rPr>
              <a:t>Органов</a:t>
            </a:r>
            <a:r>
              <a:rPr sz="1300" dirty="0">
                <a:latin typeface="PT_Russia Text" panose="02000503000000020004" pitchFamily="2" charset="0"/>
                <a:ea typeface="PT_Russia Text" panose="02000503000000020004" pitchFamily="2" charset="0"/>
              </a:rPr>
              <a:t> </a:t>
            </a:r>
            <a:r>
              <a:rPr lang="ru-RU" sz="1300" dirty="0">
                <a:latin typeface="PT_Russia Text" panose="02000503000000020004" pitchFamily="2" charset="0"/>
                <a:ea typeface="PT_Russia Text" panose="02000503000000020004" pitchFamily="2" charset="0"/>
              </a:rPr>
              <a:t>местного </a:t>
            </a:r>
            <a:r>
              <a:rPr sz="1300" dirty="0" err="1">
                <a:latin typeface="PT_Russia Text" panose="02000503000000020004" pitchFamily="2" charset="0"/>
                <a:ea typeface="PT_Russia Text" panose="02000503000000020004" pitchFamily="2" charset="0"/>
              </a:rPr>
              <a:t>самоуправления</a:t>
            </a:r>
            <a:endParaRPr sz="1300" dirty="0">
              <a:latin typeface="PT_Russia Text" panose="02000503000000020004" pitchFamily="2" charset="0"/>
              <a:ea typeface="PT_Russia Text" panose="02000503000000020004" pitchFamily="2" charset="0"/>
            </a:endParaRPr>
          </a:p>
        </p:txBody>
      </p:sp>
      <p:sp>
        <p:nvSpPr>
          <p:cNvPr id="18" name="Школ и детских садов"/>
          <p:cNvSpPr txBox="1"/>
          <p:nvPr/>
        </p:nvSpPr>
        <p:spPr>
          <a:xfrm>
            <a:off x="4797908" y="4149670"/>
            <a:ext cx="1700905" cy="6647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tIns="91439" bIns="91439">
            <a:spAutoFit/>
          </a:bodyPr>
          <a:lstStyle/>
          <a:p>
            <a:pPr marL="0" lvl="1" algn="l" defTabSz="1828800">
              <a:lnSpc>
                <a:spcPct val="120000"/>
              </a:lnSpc>
              <a:defRPr sz="2800">
                <a:solidFill>
                  <a:srgbClr val="1C3CAA"/>
                </a:solidFill>
                <a:latin typeface="GOST UI 2"/>
                <a:ea typeface="GOST UI 2"/>
                <a:cs typeface="GOST UI 2"/>
                <a:sym typeface="GOST UI 2"/>
              </a:defRPr>
            </a:pPr>
            <a:r>
              <a:rPr sz="1300" dirty="0" err="1">
                <a:latin typeface="PT_Russia Text" panose="02000503000000020004" pitchFamily="2" charset="0"/>
                <a:ea typeface="PT_Russia Text" panose="02000503000000020004" pitchFamily="2" charset="0"/>
              </a:rPr>
              <a:t>Школ</a:t>
            </a:r>
            <a:r>
              <a:rPr sz="1300" dirty="0">
                <a:latin typeface="PT_Russia Text" panose="02000503000000020004" pitchFamily="2" charset="0"/>
                <a:ea typeface="PT_Russia Text" panose="02000503000000020004" pitchFamily="2" charset="0"/>
              </a:rPr>
              <a:t> и </a:t>
            </a:r>
            <a:r>
              <a:rPr sz="1300" dirty="0" err="1">
                <a:latin typeface="PT_Russia Text" panose="02000503000000020004" pitchFamily="2" charset="0"/>
                <a:ea typeface="PT_Russia Text" panose="02000503000000020004" pitchFamily="2" charset="0"/>
              </a:rPr>
              <a:t>детских</a:t>
            </a:r>
            <a:r>
              <a:rPr sz="1300" dirty="0">
                <a:latin typeface="PT_Russia Text" panose="02000503000000020004" pitchFamily="2" charset="0"/>
                <a:ea typeface="PT_Russia Text" panose="02000503000000020004" pitchFamily="2" charset="0"/>
              </a:rPr>
              <a:t> </a:t>
            </a:r>
            <a:r>
              <a:rPr sz="1300" dirty="0" err="1">
                <a:latin typeface="PT_Russia Text" panose="02000503000000020004" pitchFamily="2" charset="0"/>
                <a:ea typeface="PT_Russia Text" panose="02000503000000020004" pitchFamily="2" charset="0"/>
              </a:rPr>
              <a:t>садов</a:t>
            </a:r>
            <a:endParaRPr sz="1300" dirty="0">
              <a:latin typeface="PT_Russia Text" panose="02000503000000020004" pitchFamily="2" charset="0"/>
              <a:ea typeface="PT_Russia Text" panose="02000503000000020004" pitchFamily="2" charset="0"/>
            </a:endParaRPr>
          </a:p>
        </p:txBody>
      </p:sp>
      <p:sp>
        <p:nvSpPr>
          <p:cNvPr id="19" name="Лечебно-профилактических учреждений"/>
          <p:cNvSpPr txBox="1"/>
          <p:nvPr/>
        </p:nvSpPr>
        <p:spPr>
          <a:xfrm>
            <a:off x="6498813" y="4159900"/>
            <a:ext cx="2674395" cy="6647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tIns="91439" bIns="91439">
            <a:spAutoFit/>
          </a:bodyPr>
          <a:lstStyle/>
          <a:p>
            <a:pPr marL="0" lvl="1" algn="l" defTabSz="1828800">
              <a:lnSpc>
                <a:spcPct val="120000"/>
              </a:lnSpc>
              <a:defRPr sz="2800">
                <a:solidFill>
                  <a:srgbClr val="1C3CAA"/>
                </a:solidFill>
                <a:latin typeface="GOST UI 2"/>
                <a:ea typeface="GOST UI 2"/>
                <a:cs typeface="GOST UI 2"/>
                <a:sym typeface="GOST UI 2"/>
              </a:defRPr>
            </a:pPr>
            <a:r>
              <a:rPr sz="1300" dirty="0" err="1">
                <a:latin typeface="PT_Russia Text" panose="02000503000000020004" pitchFamily="2" charset="0"/>
                <a:ea typeface="PT_Russia Text" panose="02000503000000020004" pitchFamily="2" charset="0"/>
              </a:rPr>
              <a:t>Лечебно-профилактических</a:t>
            </a:r>
            <a:r>
              <a:rPr sz="1300" dirty="0">
                <a:latin typeface="PT_Russia Text" panose="02000503000000020004" pitchFamily="2" charset="0"/>
                <a:ea typeface="PT_Russia Text" panose="02000503000000020004" pitchFamily="2" charset="0"/>
              </a:rPr>
              <a:t> </a:t>
            </a:r>
            <a:r>
              <a:rPr sz="1300" dirty="0" err="1">
                <a:latin typeface="PT_Russia Text" panose="02000503000000020004" pitchFamily="2" charset="0"/>
                <a:ea typeface="PT_Russia Text" panose="02000503000000020004" pitchFamily="2" charset="0"/>
              </a:rPr>
              <a:t>учреждений</a:t>
            </a:r>
            <a:endParaRPr sz="1300" dirty="0">
              <a:latin typeface="PT_Russia Text" panose="02000503000000020004" pitchFamily="2" charset="0"/>
              <a:ea typeface="PT_Russia Text" panose="02000503000000020004" pitchFamily="2" charset="0"/>
            </a:endParaRPr>
          </a:p>
        </p:txBody>
      </p:sp>
      <p:sp>
        <p:nvSpPr>
          <p:cNvPr id="20" name="Полное соответствие требованиям 8-ФЗ, с подробным описанием…"/>
          <p:cNvSpPr txBox="1"/>
          <p:nvPr/>
        </p:nvSpPr>
        <p:spPr>
          <a:xfrm>
            <a:off x="2961842" y="5561639"/>
            <a:ext cx="7526864" cy="3847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tIns="91439" bIns="91439">
            <a:spAutoFit/>
          </a:bodyPr>
          <a:lstStyle/>
          <a:p>
            <a:pPr marL="0" lvl="1" algn="l" defTabSz="1828800">
              <a:defRPr sz="2400" b="0">
                <a:latin typeface="GOST UI 2"/>
                <a:ea typeface="GOST UI 2"/>
                <a:cs typeface="GOST UI 2"/>
                <a:sym typeface="GOST UI 2"/>
              </a:defRPr>
            </a:pPr>
            <a:r>
              <a:rPr lang="ru-RU" sz="1300" dirty="0">
                <a:latin typeface="PT_Russia Text" panose="02000503000000020004" pitchFamily="2" charset="0"/>
                <a:ea typeface="PT_Russia Text" panose="02000503000000020004" pitchFamily="2" charset="0"/>
              </a:rPr>
              <a:t>Структура шаблонов сайтов с</a:t>
            </a:r>
            <a:r>
              <a:rPr sz="1300" dirty="0" err="1">
                <a:latin typeface="PT_Russia Text" panose="02000503000000020004" pitchFamily="2" charset="0"/>
                <a:ea typeface="PT_Russia Text" panose="02000503000000020004" pitchFamily="2" charset="0"/>
              </a:rPr>
              <a:t>оответств</a:t>
            </a:r>
            <a:r>
              <a:rPr lang="ru-RU" sz="1300" dirty="0" err="1">
                <a:latin typeface="PT_Russia Text" panose="02000503000000020004" pitchFamily="2" charset="0"/>
                <a:ea typeface="PT_Russia Text" panose="02000503000000020004" pitchFamily="2" charset="0"/>
              </a:rPr>
              <a:t>ует</a:t>
            </a:r>
            <a:r>
              <a:rPr sz="1300" dirty="0">
                <a:latin typeface="PT_Russia Text" panose="02000503000000020004" pitchFamily="2" charset="0"/>
                <a:ea typeface="PT_Russia Text" panose="02000503000000020004" pitchFamily="2" charset="0"/>
              </a:rPr>
              <a:t> </a:t>
            </a:r>
            <a:r>
              <a:rPr sz="1300" dirty="0" err="1">
                <a:latin typeface="PT_Russia Text" panose="02000503000000020004" pitchFamily="2" charset="0"/>
                <a:ea typeface="PT_Russia Text" panose="02000503000000020004" pitchFamily="2" charset="0"/>
              </a:rPr>
              <a:t>требованиям</a:t>
            </a:r>
            <a:r>
              <a:rPr sz="1300" dirty="0">
                <a:latin typeface="PT_Russia Text" panose="02000503000000020004" pitchFamily="2" charset="0"/>
                <a:ea typeface="PT_Russia Text" panose="02000503000000020004" pitchFamily="2" charset="0"/>
              </a:rPr>
              <a:t> </a:t>
            </a:r>
            <a:r>
              <a:rPr lang="ru-RU" sz="1300" dirty="0">
                <a:latin typeface="PT_Russia Text" panose="02000503000000020004" pitchFamily="2" charset="0"/>
                <a:ea typeface="PT_Russia Text" panose="02000503000000020004" pitchFamily="2" charset="0"/>
              </a:rPr>
              <a:t>НПА</a:t>
            </a:r>
            <a:endParaRPr sz="1300" dirty="0">
              <a:latin typeface="PT_Russia Text" panose="02000503000000020004" pitchFamily="2" charset="0"/>
              <a:ea typeface="PT_Russia Text" panose="02000503000000020004" pitchFamily="2" charset="0"/>
            </a:endParaRPr>
          </a:p>
        </p:txBody>
      </p:sp>
      <p:sp>
        <p:nvSpPr>
          <p:cNvPr id="22" name="Ролевая модель учитывает уровни доступа к инструментам."/>
          <p:cNvSpPr txBox="1"/>
          <p:nvPr/>
        </p:nvSpPr>
        <p:spPr>
          <a:xfrm>
            <a:off x="6059049" y="2116879"/>
            <a:ext cx="3503031" cy="6647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tIns="91439" bIns="91439">
            <a:spAutoFit/>
          </a:bodyPr>
          <a:lstStyle/>
          <a:p>
            <a:pPr marL="0" lvl="2" algn="l" defTabSz="1828800">
              <a:lnSpc>
                <a:spcPct val="120000"/>
              </a:lnSpc>
              <a:spcBef>
                <a:spcPts val="800"/>
              </a:spcBef>
              <a:defRPr sz="2800">
                <a:solidFill>
                  <a:srgbClr val="1C3CAA"/>
                </a:solidFill>
                <a:latin typeface="GOST UI 2"/>
                <a:ea typeface="GOST UI 2"/>
                <a:cs typeface="GOST UI 2"/>
                <a:sym typeface="GOST UI 2"/>
              </a:defRPr>
            </a:pPr>
            <a:r>
              <a:rPr sz="1300" dirty="0" err="1">
                <a:latin typeface="PT_Russia Text" panose="02000503000000020004" pitchFamily="2" charset="0"/>
                <a:ea typeface="PT_Russia Text" panose="02000503000000020004" pitchFamily="2" charset="0"/>
              </a:rPr>
              <a:t>Ролевая</a:t>
            </a:r>
            <a:r>
              <a:rPr sz="1300" dirty="0">
                <a:latin typeface="PT_Russia Text" panose="02000503000000020004" pitchFamily="2" charset="0"/>
                <a:ea typeface="PT_Russia Text" panose="02000503000000020004" pitchFamily="2" charset="0"/>
              </a:rPr>
              <a:t> </a:t>
            </a:r>
            <a:r>
              <a:rPr sz="1300" dirty="0" err="1">
                <a:latin typeface="PT_Russia Text" panose="02000503000000020004" pitchFamily="2" charset="0"/>
                <a:ea typeface="PT_Russia Text" panose="02000503000000020004" pitchFamily="2" charset="0"/>
              </a:rPr>
              <a:t>модель</a:t>
            </a:r>
            <a:r>
              <a:rPr sz="1300" dirty="0">
                <a:latin typeface="PT_Russia Text" panose="02000503000000020004" pitchFamily="2" charset="0"/>
                <a:ea typeface="PT_Russia Text" panose="02000503000000020004" pitchFamily="2" charset="0"/>
              </a:rPr>
              <a:t> </a:t>
            </a:r>
            <a:r>
              <a:rPr sz="1300" dirty="0" err="1">
                <a:latin typeface="PT_Russia Text" panose="02000503000000020004" pitchFamily="2" charset="0"/>
                <a:ea typeface="PT_Russia Text" panose="02000503000000020004" pitchFamily="2" charset="0"/>
              </a:rPr>
              <a:t>учитывает</a:t>
            </a:r>
            <a:r>
              <a:rPr sz="1300" dirty="0">
                <a:latin typeface="PT_Russia Text" panose="02000503000000020004" pitchFamily="2" charset="0"/>
                <a:ea typeface="PT_Russia Text" panose="02000503000000020004" pitchFamily="2" charset="0"/>
              </a:rPr>
              <a:t> </a:t>
            </a:r>
            <a:r>
              <a:rPr sz="1300" dirty="0" err="1">
                <a:latin typeface="PT_Russia Text" panose="02000503000000020004" pitchFamily="2" charset="0"/>
                <a:ea typeface="PT_Russia Text" panose="02000503000000020004" pitchFamily="2" charset="0"/>
              </a:rPr>
              <a:t>уровни</a:t>
            </a:r>
            <a:r>
              <a:rPr sz="1300" dirty="0">
                <a:latin typeface="PT_Russia Text" panose="02000503000000020004" pitchFamily="2" charset="0"/>
                <a:ea typeface="PT_Russia Text" panose="02000503000000020004" pitchFamily="2" charset="0"/>
              </a:rPr>
              <a:t> </a:t>
            </a:r>
            <a:r>
              <a:rPr sz="1300" dirty="0" err="1">
                <a:latin typeface="PT_Russia Text" panose="02000503000000020004" pitchFamily="2" charset="0"/>
                <a:ea typeface="PT_Russia Text" panose="02000503000000020004" pitchFamily="2" charset="0"/>
              </a:rPr>
              <a:t>доступа</a:t>
            </a:r>
            <a:r>
              <a:rPr sz="1300" dirty="0">
                <a:latin typeface="PT_Russia Text" panose="02000503000000020004" pitchFamily="2" charset="0"/>
                <a:ea typeface="PT_Russia Text" panose="02000503000000020004" pitchFamily="2" charset="0"/>
              </a:rPr>
              <a:t> к </a:t>
            </a:r>
            <a:r>
              <a:rPr sz="1300" dirty="0" err="1">
                <a:latin typeface="PT_Russia Text" panose="02000503000000020004" pitchFamily="2" charset="0"/>
                <a:ea typeface="PT_Russia Text" panose="02000503000000020004" pitchFamily="2" charset="0"/>
              </a:rPr>
              <a:t>инструментам</a:t>
            </a:r>
            <a:r>
              <a:rPr sz="1300" dirty="0">
                <a:latin typeface="PT_Russia Text" panose="02000503000000020004" pitchFamily="2" charset="0"/>
                <a:ea typeface="PT_Russia Text" panose="02000503000000020004" pitchFamily="2" charset="0"/>
              </a:rPr>
              <a:t>.</a:t>
            </a:r>
          </a:p>
        </p:txBody>
      </p:sp>
      <p:sp>
        <p:nvSpPr>
          <p:cNvPr id="25" name="8-ФЗ"/>
          <p:cNvSpPr txBox="1"/>
          <p:nvPr/>
        </p:nvSpPr>
        <p:spPr>
          <a:xfrm>
            <a:off x="1760504" y="5567060"/>
            <a:ext cx="601447" cy="3847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marL="431999" lvl="1" indent="-431999" algn="l" defTabSz="1828800">
              <a:defRPr sz="4400">
                <a:solidFill>
                  <a:srgbClr val="848E99"/>
                </a:solidFill>
                <a:latin typeface="GOST UI 2"/>
                <a:ea typeface="GOST UI 2"/>
                <a:cs typeface="GOST UI 2"/>
                <a:sym typeface="GOST UI 2"/>
              </a:defRPr>
            </a:pPr>
            <a:r>
              <a:rPr sz="1300" dirty="0">
                <a:latin typeface="PT_Russia Text" panose="02000503000000020004" pitchFamily="2" charset="0"/>
                <a:ea typeface="PT_Russia Text" panose="02000503000000020004" pitchFamily="2" charset="0"/>
              </a:rPr>
              <a:t>8-ФЗ</a:t>
            </a:r>
          </a:p>
        </p:txBody>
      </p:sp>
      <p:sp>
        <p:nvSpPr>
          <p:cNvPr id="29" name="Несколько вариантов дизайна главной страницы ОМСУ"/>
          <p:cNvSpPr txBox="1"/>
          <p:nvPr/>
        </p:nvSpPr>
        <p:spPr>
          <a:xfrm>
            <a:off x="9100594" y="4169301"/>
            <a:ext cx="2737714" cy="6647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tIns="91439" bIns="91439">
            <a:spAutoFit/>
          </a:bodyPr>
          <a:lstStyle/>
          <a:p>
            <a:pPr marL="0" lvl="1" algn="l" defTabSz="1828800">
              <a:lnSpc>
                <a:spcPct val="120000"/>
              </a:lnSpc>
              <a:defRPr sz="2800">
                <a:solidFill>
                  <a:srgbClr val="BA3244"/>
                </a:solidFill>
                <a:latin typeface="GOST UI 2"/>
                <a:ea typeface="GOST UI 2"/>
                <a:cs typeface="GOST UI 2"/>
                <a:sym typeface="GOST UI 2"/>
              </a:defRPr>
            </a:pPr>
            <a:r>
              <a:rPr sz="1300" dirty="0" err="1">
                <a:latin typeface="PT_Russia Text" panose="02000503000000020004" pitchFamily="2" charset="0"/>
                <a:ea typeface="PT_Russia Text" panose="02000503000000020004" pitchFamily="2" charset="0"/>
              </a:rPr>
              <a:t>Несколько</a:t>
            </a:r>
            <a:r>
              <a:rPr sz="1300" dirty="0">
                <a:latin typeface="PT_Russia Text" panose="02000503000000020004" pitchFamily="2" charset="0"/>
                <a:ea typeface="PT_Russia Text" panose="02000503000000020004" pitchFamily="2" charset="0"/>
              </a:rPr>
              <a:t> </a:t>
            </a:r>
            <a:r>
              <a:rPr sz="1300" dirty="0" err="1">
                <a:latin typeface="PT_Russia Text" panose="02000503000000020004" pitchFamily="2" charset="0"/>
                <a:ea typeface="PT_Russia Text" panose="02000503000000020004" pitchFamily="2" charset="0"/>
              </a:rPr>
              <a:t>вариантов</a:t>
            </a:r>
            <a:r>
              <a:rPr sz="1300" dirty="0">
                <a:latin typeface="PT_Russia Text" panose="02000503000000020004" pitchFamily="2" charset="0"/>
                <a:ea typeface="PT_Russia Text" panose="02000503000000020004" pitchFamily="2" charset="0"/>
              </a:rPr>
              <a:t> </a:t>
            </a:r>
            <a:r>
              <a:rPr sz="1300" dirty="0" err="1">
                <a:latin typeface="PT_Russia Text" panose="02000503000000020004" pitchFamily="2" charset="0"/>
                <a:ea typeface="PT_Russia Text" panose="02000503000000020004" pitchFamily="2" charset="0"/>
              </a:rPr>
              <a:t>дизайна</a:t>
            </a:r>
            <a:r>
              <a:rPr sz="1300" dirty="0">
                <a:latin typeface="PT_Russia Text" panose="02000503000000020004" pitchFamily="2" charset="0"/>
                <a:ea typeface="PT_Russia Text" panose="02000503000000020004" pitchFamily="2" charset="0"/>
              </a:rPr>
              <a:t> </a:t>
            </a:r>
            <a:r>
              <a:rPr sz="1300" dirty="0" err="1">
                <a:latin typeface="PT_Russia Text" panose="02000503000000020004" pitchFamily="2" charset="0"/>
                <a:ea typeface="PT_Russia Text" panose="02000503000000020004" pitchFamily="2" charset="0"/>
              </a:rPr>
              <a:t>главной</a:t>
            </a:r>
            <a:r>
              <a:rPr sz="1300" dirty="0">
                <a:latin typeface="PT_Russia Text" panose="02000503000000020004" pitchFamily="2" charset="0"/>
                <a:ea typeface="PT_Russia Text" panose="02000503000000020004" pitchFamily="2" charset="0"/>
              </a:rPr>
              <a:t> </a:t>
            </a:r>
            <a:r>
              <a:rPr sz="1300" dirty="0" err="1">
                <a:latin typeface="PT_Russia Text" panose="02000503000000020004" pitchFamily="2" charset="0"/>
                <a:ea typeface="PT_Russia Text" panose="02000503000000020004" pitchFamily="2" charset="0"/>
              </a:rPr>
              <a:t>страницы</a:t>
            </a:r>
            <a:r>
              <a:rPr sz="1300" dirty="0">
                <a:latin typeface="PT_Russia Text" panose="02000503000000020004" pitchFamily="2" charset="0"/>
                <a:ea typeface="PT_Russia Text" panose="02000503000000020004" pitchFamily="2" charset="0"/>
              </a:rPr>
              <a:t> ОМСУ</a:t>
            </a:r>
          </a:p>
        </p:txBody>
      </p:sp>
    </p:spTree>
    <p:extLst>
      <p:ext uri="{BB962C8B-B14F-4D97-AF65-F5344CB8AC3E}">
        <p14:creationId xmlns:p14="http://schemas.microsoft.com/office/powerpoint/2010/main" val="30727666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Группа 15"/>
          <p:cNvGrpSpPr/>
          <p:nvPr/>
        </p:nvGrpSpPr>
        <p:grpSpPr>
          <a:xfrm>
            <a:off x="1" y="0"/>
            <a:ext cx="1092820" cy="6858000"/>
            <a:chOff x="1" y="0"/>
            <a:chExt cx="1092820" cy="6858000"/>
          </a:xfrm>
        </p:grpSpPr>
        <p:sp>
          <p:nvSpPr>
            <p:cNvPr id="21" name="Прямоугольник 20">
              <a:extLst>
                <a:ext uri="{FF2B5EF4-FFF2-40B4-BE49-F238E27FC236}">
                  <a16:creationId xmlns:a16="http://schemas.microsoft.com/office/drawing/2014/main" xmlns="" id="{2185949D-510E-B640-98BC-CA920DF06249}"/>
                </a:ext>
              </a:extLst>
            </p:cNvPr>
            <p:cNvSpPr/>
            <p:nvPr/>
          </p:nvSpPr>
          <p:spPr>
            <a:xfrm>
              <a:off x="1" y="0"/>
              <a:ext cx="1092820" cy="6858000"/>
            </a:xfrm>
            <a:prstGeom prst="rect">
              <a:avLst/>
            </a:prstGeom>
            <a:solidFill>
              <a:srgbClr val="E2E2E2">
                <a:alpha val="4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xmlns="" id="{11B9542C-D315-5B41-98B6-3DF7E819C1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294411" y="344752"/>
              <a:ext cx="504000" cy="504000"/>
            </a:xfrm>
            <a:prstGeom prst="rect">
              <a:avLst/>
            </a:prstGeom>
          </p:spPr>
        </p:pic>
        <p:cxnSp>
          <p:nvCxnSpPr>
            <p:cNvPr id="7" name="Прямая соединительная линия 6"/>
            <p:cNvCxnSpPr/>
            <p:nvPr/>
          </p:nvCxnSpPr>
          <p:spPr>
            <a:xfrm>
              <a:off x="1073776" y="0"/>
              <a:ext cx="0" cy="370912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/>
            <p:cNvCxnSpPr/>
            <p:nvPr/>
          </p:nvCxnSpPr>
          <p:spPr>
            <a:xfrm>
              <a:off x="1073776" y="370912"/>
              <a:ext cx="0" cy="311669"/>
            </a:xfrm>
            <a:prstGeom prst="line">
              <a:avLst/>
            </a:prstGeom>
            <a:ln w="38100">
              <a:solidFill>
                <a:srgbClr val="0932C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Прямая соединительная линия 37"/>
            <p:cNvCxnSpPr/>
            <p:nvPr/>
          </p:nvCxnSpPr>
          <p:spPr>
            <a:xfrm>
              <a:off x="1073776" y="682581"/>
              <a:ext cx="0" cy="36993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AE68803-1925-654B-9030-485A64E3C90A}"/>
              </a:ext>
            </a:extLst>
          </p:cNvPr>
          <p:cNvSpPr txBox="1"/>
          <p:nvPr/>
        </p:nvSpPr>
        <p:spPr>
          <a:xfrm>
            <a:off x="1320698" y="488131"/>
            <a:ext cx="7512123" cy="4308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sz="2200" b="1" spc="80" dirty="0" err="1">
                <a:latin typeface="PT_Russia Text" panose="02000503000000020004" pitchFamily="2" charset="0"/>
                <a:ea typeface="PT_Russia Text" panose="02000503000000020004" pitchFamily="2" charset="0"/>
                <a:cs typeface="Tahoma" panose="020B0604030504040204" pitchFamily="34" charset="0"/>
              </a:rPr>
              <a:t>Госвеб</a:t>
            </a:r>
            <a:r>
              <a:rPr lang="ru-RU" sz="2200" b="1" spc="80" dirty="0">
                <a:latin typeface="PT_Russia Text" panose="02000503000000020004" pitchFamily="2" charset="0"/>
                <a:ea typeface="PT_Russia Text" panose="02000503000000020004" pitchFamily="2" charset="0"/>
                <a:cs typeface="Tahoma" panose="020B0604030504040204" pitchFamily="34" charset="0"/>
              </a:rPr>
              <a:t>. Запуск проекта</a:t>
            </a:r>
          </a:p>
        </p:txBody>
      </p:sp>
      <p:sp>
        <p:nvSpPr>
          <p:cNvPr id="27" name="Номер слайда 12">
            <a:extLst>
              <a:ext uri="{FF2B5EF4-FFF2-40B4-BE49-F238E27FC236}">
                <a16:creationId xmlns:a16="http://schemas.microsoft.com/office/drawing/2014/main" xmlns="" id="{E4FB0AF5-F4C2-984D-A784-4E9FFA8F8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500389"/>
            <a:ext cx="1092821" cy="280658"/>
          </a:xfrm>
        </p:spPr>
        <p:txBody>
          <a:bodyPr/>
          <a:lstStyle/>
          <a:p>
            <a:pPr algn="ctr"/>
            <a:fld id="{021CF636-712B-4B80-AAF7-79D563FA4FF5}" type="slidenum">
              <a:rPr lang="ru-RU" sz="1000" smtClean="0">
                <a:solidFill>
                  <a:schemeClr val="bg1">
                    <a:lumMod val="6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algn="ctr"/>
              <a:t>22</a:t>
            </a:fld>
            <a:endParaRPr lang="ru-RU" sz="1000" dirty="0">
              <a:solidFill>
                <a:schemeClr val="bg1">
                  <a:lumMod val="6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Прямоугольник 16"/>
          <p:cNvSpPr txBox="1"/>
          <p:nvPr/>
        </p:nvSpPr>
        <p:spPr>
          <a:xfrm>
            <a:off x="6323296" y="5237862"/>
            <a:ext cx="4885051" cy="15081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tIns="91439" bIns="91439" numCol="2">
            <a:spAutoFit/>
          </a:bodyPr>
          <a:lstStyle/>
          <a:p>
            <a:pPr marL="0" lvl="1" defTabSz="1828800">
              <a:spcBef>
                <a:spcPts val="600"/>
              </a:spcBef>
              <a:defRPr sz="3200">
                <a:latin typeface="GOST UI 2"/>
                <a:ea typeface="GOST UI 2"/>
                <a:cs typeface="GOST UI 2"/>
                <a:sym typeface="GOST UI 2"/>
              </a:defRPr>
            </a:pPr>
            <a:r>
              <a:rPr lang="ru-RU" sz="800" dirty="0">
                <a:latin typeface="PT_Russia Text" panose="02000503000000020004" pitchFamily="2" charset="0"/>
                <a:ea typeface="PT_Russia Text" panose="02000503000000020004" pitchFamily="2" charset="0"/>
              </a:rPr>
              <a:t>Республика Калмыкия;</a:t>
            </a:r>
          </a:p>
          <a:p>
            <a:pPr marL="0" lvl="1" defTabSz="1828800">
              <a:spcBef>
                <a:spcPts val="600"/>
              </a:spcBef>
              <a:defRPr sz="3200">
                <a:latin typeface="GOST UI 2"/>
                <a:ea typeface="GOST UI 2"/>
                <a:cs typeface="GOST UI 2"/>
                <a:sym typeface="GOST UI 2"/>
              </a:defRPr>
            </a:pPr>
            <a:r>
              <a:rPr lang="ru-RU" sz="800" dirty="0">
                <a:latin typeface="PT_Russia Text" panose="02000503000000020004" pitchFamily="2" charset="0"/>
                <a:ea typeface="PT_Russia Text" panose="02000503000000020004" pitchFamily="2" charset="0"/>
              </a:rPr>
              <a:t>Республика Удмуртия;</a:t>
            </a:r>
          </a:p>
          <a:p>
            <a:pPr marL="0" lvl="1" defTabSz="1828800">
              <a:spcBef>
                <a:spcPts val="600"/>
              </a:spcBef>
              <a:defRPr sz="3200">
                <a:latin typeface="GOST UI 2"/>
                <a:ea typeface="GOST UI 2"/>
                <a:cs typeface="GOST UI 2"/>
                <a:sym typeface="GOST UI 2"/>
              </a:defRPr>
            </a:pPr>
            <a:r>
              <a:rPr lang="ru-RU" sz="800" dirty="0">
                <a:latin typeface="PT_Russia Text" panose="02000503000000020004" pitchFamily="2" charset="0"/>
                <a:ea typeface="PT_Russia Text" panose="02000503000000020004" pitchFamily="2" charset="0"/>
              </a:rPr>
              <a:t>Алтайский край;</a:t>
            </a:r>
          </a:p>
          <a:p>
            <a:pPr marL="0" lvl="1" defTabSz="1828800">
              <a:spcBef>
                <a:spcPts val="600"/>
              </a:spcBef>
              <a:defRPr sz="3200">
                <a:latin typeface="GOST UI 2"/>
                <a:ea typeface="GOST UI 2"/>
                <a:cs typeface="GOST UI 2"/>
                <a:sym typeface="GOST UI 2"/>
              </a:defRPr>
            </a:pPr>
            <a:r>
              <a:rPr lang="ru-RU" sz="800" dirty="0">
                <a:latin typeface="PT_Russia Text" panose="02000503000000020004" pitchFamily="2" charset="0"/>
                <a:ea typeface="PT_Russia Text" panose="02000503000000020004" pitchFamily="2" charset="0"/>
              </a:rPr>
              <a:t>Курганская область;</a:t>
            </a:r>
          </a:p>
          <a:p>
            <a:pPr marL="0" lvl="1" defTabSz="1828800">
              <a:spcBef>
                <a:spcPts val="600"/>
              </a:spcBef>
              <a:defRPr sz="3200">
                <a:latin typeface="GOST UI 2"/>
                <a:ea typeface="GOST UI 2"/>
                <a:cs typeface="GOST UI 2"/>
                <a:sym typeface="GOST UI 2"/>
              </a:defRPr>
            </a:pPr>
            <a:r>
              <a:rPr lang="ru-RU" sz="800" dirty="0">
                <a:latin typeface="PT_Russia Text" panose="02000503000000020004" pitchFamily="2" charset="0"/>
                <a:ea typeface="PT_Russia Text" panose="02000503000000020004" pitchFamily="2" charset="0"/>
              </a:rPr>
              <a:t>Ханты-Мансийский АО;</a:t>
            </a:r>
          </a:p>
          <a:p>
            <a:pPr marL="0" lvl="1" defTabSz="1828800">
              <a:spcBef>
                <a:spcPts val="600"/>
              </a:spcBef>
              <a:defRPr sz="3200">
                <a:latin typeface="GOST UI 2"/>
                <a:ea typeface="GOST UI 2"/>
                <a:cs typeface="GOST UI 2"/>
                <a:sym typeface="GOST UI 2"/>
              </a:defRPr>
            </a:pPr>
            <a:r>
              <a:rPr lang="ru-RU" sz="800" dirty="0">
                <a:latin typeface="PT_Russia Text" panose="02000503000000020004" pitchFamily="2" charset="0"/>
                <a:ea typeface="PT_Russia Text" panose="02000503000000020004" pitchFamily="2" charset="0"/>
              </a:rPr>
              <a:t>Приморский край;</a:t>
            </a:r>
          </a:p>
          <a:p>
            <a:pPr marL="0" lvl="1" defTabSz="1828800">
              <a:spcBef>
                <a:spcPts val="600"/>
              </a:spcBef>
              <a:defRPr sz="3200">
                <a:latin typeface="GOST UI 2"/>
                <a:ea typeface="GOST UI 2"/>
                <a:cs typeface="GOST UI 2"/>
                <a:sym typeface="GOST UI 2"/>
              </a:defRPr>
            </a:pPr>
            <a:r>
              <a:rPr lang="ru-RU" sz="800" dirty="0">
                <a:latin typeface="PT_Russia Text" panose="02000503000000020004" pitchFamily="2" charset="0"/>
                <a:ea typeface="PT_Russia Text" panose="02000503000000020004" pitchFamily="2" charset="0"/>
              </a:rPr>
              <a:t>Республика Саха (Якутия);</a:t>
            </a:r>
          </a:p>
        </p:txBody>
      </p:sp>
      <p:sp>
        <p:nvSpPr>
          <p:cNvPr id="12" name="Первые регионы внедрения:"/>
          <p:cNvSpPr txBox="1"/>
          <p:nvPr/>
        </p:nvSpPr>
        <p:spPr>
          <a:xfrm>
            <a:off x="1334430" y="1333384"/>
            <a:ext cx="3099025" cy="107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tIns="91439" bIns="91439">
            <a:spAutoFit/>
          </a:bodyPr>
          <a:lstStyle/>
          <a:p>
            <a:pPr marL="0" lvl="1" algn="l" defTabSz="1828800">
              <a:lnSpc>
                <a:spcPct val="120000"/>
              </a:lnSpc>
              <a:spcBef>
                <a:spcPts val="800"/>
              </a:spcBef>
              <a:defRPr sz="4400">
                <a:solidFill>
                  <a:srgbClr val="1C3CAA"/>
                </a:solidFill>
                <a:latin typeface="GOST UI 2"/>
                <a:ea typeface="GOST UI 2"/>
                <a:cs typeface="GOST UI 2"/>
                <a:sym typeface="GOST UI 2"/>
              </a:defRPr>
            </a:pPr>
            <a:r>
              <a:rPr lang="ru-RU" sz="1600" b="1" dirty="0">
                <a:latin typeface="PT_Russia Text" panose="02000503000000020004" pitchFamily="2" charset="0"/>
                <a:ea typeface="PT_Russia Text" panose="02000503000000020004" pitchFamily="2" charset="0"/>
              </a:rPr>
              <a:t>Пилотные регионы, участвующие в опытной эксплуатации</a:t>
            </a:r>
            <a:r>
              <a:rPr sz="1600" b="1" dirty="0">
                <a:latin typeface="PT_Russia Text" panose="02000503000000020004" pitchFamily="2" charset="0"/>
                <a:ea typeface="PT_Russia Text" panose="02000503000000020004" pitchFamily="2" charset="0"/>
              </a:rPr>
              <a:t>:</a:t>
            </a:r>
          </a:p>
        </p:txBody>
      </p:sp>
      <p:sp>
        <p:nvSpPr>
          <p:cNvPr id="13" name="В каждом из них определены и сформированы:"/>
          <p:cNvSpPr txBox="1"/>
          <p:nvPr/>
        </p:nvSpPr>
        <p:spPr>
          <a:xfrm>
            <a:off x="1334430" y="3213825"/>
            <a:ext cx="3267241" cy="4801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marL="0" lvl="1" algn="l" defTabSz="1828800">
              <a:lnSpc>
                <a:spcPct val="120000"/>
              </a:lnSpc>
              <a:spcBef>
                <a:spcPts val="800"/>
              </a:spcBef>
              <a:defRPr sz="4400">
                <a:solidFill>
                  <a:srgbClr val="1C3CAA"/>
                </a:solidFill>
                <a:latin typeface="GOST UI 2"/>
                <a:ea typeface="GOST UI 2"/>
                <a:cs typeface="GOST UI 2"/>
                <a:sym typeface="GOST UI 2"/>
              </a:defRPr>
            </a:pPr>
            <a:r>
              <a:rPr sz="1600" b="1" dirty="0">
                <a:latin typeface="PT_Russia Text" panose="02000503000000020004" pitchFamily="2" charset="0"/>
                <a:ea typeface="PT_Russia Text" panose="02000503000000020004" pitchFamily="2" charset="0"/>
              </a:rPr>
              <a:t>В </a:t>
            </a:r>
            <a:r>
              <a:rPr sz="1600" b="1" dirty="0" err="1">
                <a:latin typeface="PT_Russia Text" panose="02000503000000020004" pitchFamily="2" charset="0"/>
                <a:ea typeface="PT_Russia Text" panose="02000503000000020004" pitchFamily="2" charset="0"/>
              </a:rPr>
              <a:t>каждом</a:t>
            </a:r>
            <a:r>
              <a:rPr sz="1600" b="1" dirty="0">
                <a:latin typeface="PT_Russia Text" panose="02000503000000020004" pitchFamily="2" charset="0"/>
                <a:ea typeface="PT_Russia Text" panose="02000503000000020004" pitchFamily="2" charset="0"/>
              </a:rPr>
              <a:t> </a:t>
            </a:r>
            <a:r>
              <a:rPr sz="1600" b="1" dirty="0" err="1">
                <a:latin typeface="PT_Russia Text" panose="02000503000000020004" pitchFamily="2" charset="0"/>
                <a:ea typeface="PT_Russia Text" panose="02000503000000020004" pitchFamily="2" charset="0"/>
              </a:rPr>
              <a:t>из</a:t>
            </a:r>
            <a:r>
              <a:rPr sz="1600" b="1" dirty="0">
                <a:latin typeface="PT_Russia Text" panose="02000503000000020004" pitchFamily="2" charset="0"/>
                <a:ea typeface="PT_Russia Text" panose="02000503000000020004" pitchFamily="2" charset="0"/>
              </a:rPr>
              <a:t> </a:t>
            </a:r>
            <a:r>
              <a:rPr sz="1600" b="1" dirty="0" err="1">
                <a:latin typeface="PT_Russia Text" panose="02000503000000020004" pitchFamily="2" charset="0"/>
                <a:ea typeface="PT_Russia Text" panose="02000503000000020004" pitchFamily="2" charset="0"/>
              </a:rPr>
              <a:t>них</a:t>
            </a:r>
            <a:r>
              <a:rPr sz="1600" b="1" dirty="0">
                <a:latin typeface="PT_Russia Text" panose="02000503000000020004" pitchFamily="2" charset="0"/>
                <a:ea typeface="PT_Russia Text" panose="02000503000000020004" pitchFamily="2" charset="0"/>
              </a:rPr>
              <a:t> </a:t>
            </a:r>
            <a:r>
              <a:rPr sz="1600" b="1" dirty="0" err="1">
                <a:latin typeface="PT_Russia Text" panose="02000503000000020004" pitchFamily="2" charset="0"/>
                <a:ea typeface="PT_Russia Text" panose="02000503000000020004" pitchFamily="2" charset="0"/>
              </a:rPr>
              <a:t>определены</a:t>
            </a:r>
            <a:r>
              <a:rPr sz="1600" b="1" dirty="0">
                <a:latin typeface="PT_Russia Text" panose="02000503000000020004" pitchFamily="2" charset="0"/>
                <a:ea typeface="PT_Russia Text" panose="02000503000000020004" pitchFamily="2" charset="0"/>
              </a:rPr>
              <a:t>:</a:t>
            </a:r>
          </a:p>
        </p:txBody>
      </p:sp>
      <p:sp>
        <p:nvSpPr>
          <p:cNvPr id="14" name="Ответственные за перевод порталов ведомств и учреждений на платформу и кураторы процесса;"/>
          <p:cNvSpPr txBox="1"/>
          <p:nvPr/>
        </p:nvSpPr>
        <p:spPr>
          <a:xfrm>
            <a:off x="1799259" y="3736435"/>
            <a:ext cx="9531291" cy="11100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tIns="91439" bIns="91439">
            <a:spAutoFit/>
          </a:bodyPr>
          <a:lstStyle/>
          <a:p>
            <a:pPr marL="0" lvl="1" algn="l" defTabSz="1828800">
              <a:lnSpc>
                <a:spcPct val="120000"/>
              </a:lnSpc>
              <a:spcBef>
                <a:spcPts val="800"/>
              </a:spcBef>
              <a:defRPr sz="2800" b="0">
                <a:latin typeface="GOST UI 2"/>
                <a:ea typeface="GOST UI 2"/>
                <a:cs typeface="GOST UI 2"/>
                <a:sym typeface="GOST UI 2"/>
              </a:defRPr>
            </a:pPr>
            <a:r>
              <a:rPr sz="1300" dirty="0" err="1">
                <a:latin typeface="PT_Russia Text" panose="02000503000000020004" pitchFamily="2" charset="0"/>
                <a:ea typeface="PT_Russia Text" panose="02000503000000020004" pitchFamily="2" charset="0"/>
              </a:rPr>
              <a:t>Ответственные</a:t>
            </a:r>
            <a:r>
              <a:rPr sz="1300" dirty="0">
                <a:latin typeface="PT_Russia Text" panose="02000503000000020004" pitchFamily="2" charset="0"/>
                <a:ea typeface="PT_Russia Text" panose="02000503000000020004" pitchFamily="2" charset="0"/>
              </a:rPr>
              <a:t> </a:t>
            </a:r>
            <a:r>
              <a:rPr sz="1300" dirty="0" err="1">
                <a:latin typeface="PT_Russia Text" panose="02000503000000020004" pitchFamily="2" charset="0"/>
                <a:ea typeface="PT_Russia Text" panose="02000503000000020004" pitchFamily="2" charset="0"/>
              </a:rPr>
              <a:t>за</a:t>
            </a:r>
            <a:r>
              <a:rPr sz="1300" dirty="0">
                <a:latin typeface="PT_Russia Text" panose="02000503000000020004" pitchFamily="2" charset="0"/>
                <a:ea typeface="PT_Russia Text" panose="02000503000000020004" pitchFamily="2" charset="0"/>
              </a:rPr>
              <a:t> </a:t>
            </a:r>
            <a:r>
              <a:rPr sz="1300" dirty="0" err="1">
                <a:latin typeface="PT_Russia Text" panose="02000503000000020004" pitchFamily="2" charset="0"/>
                <a:ea typeface="PT_Russia Text" panose="02000503000000020004" pitchFamily="2" charset="0"/>
              </a:rPr>
              <a:t>перевод</a:t>
            </a:r>
            <a:r>
              <a:rPr lang="ru-RU" sz="1300" dirty="0">
                <a:latin typeface="PT_Russia Text" panose="02000503000000020004" pitchFamily="2" charset="0"/>
                <a:ea typeface="PT_Russia Text" panose="02000503000000020004" pitchFamily="2" charset="0"/>
              </a:rPr>
              <a:t> сайтов</a:t>
            </a:r>
            <a:r>
              <a:rPr sz="1300" dirty="0">
                <a:latin typeface="PT_Russia Text" panose="02000503000000020004" pitchFamily="2" charset="0"/>
                <a:ea typeface="PT_Russia Text" panose="02000503000000020004" pitchFamily="2" charset="0"/>
              </a:rPr>
              <a:t> </a:t>
            </a:r>
            <a:r>
              <a:rPr sz="1300" dirty="0" err="1">
                <a:latin typeface="PT_Russia Text" panose="02000503000000020004" pitchFamily="2" charset="0"/>
                <a:ea typeface="PT_Russia Text" panose="02000503000000020004" pitchFamily="2" charset="0"/>
              </a:rPr>
              <a:t>ведомств</a:t>
            </a:r>
            <a:r>
              <a:rPr sz="1300" dirty="0">
                <a:latin typeface="PT_Russia Text" panose="02000503000000020004" pitchFamily="2" charset="0"/>
                <a:ea typeface="PT_Russia Text" panose="02000503000000020004" pitchFamily="2" charset="0"/>
              </a:rPr>
              <a:t> и </a:t>
            </a:r>
            <a:r>
              <a:rPr sz="1300" dirty="0" err="1">
                <a:latin typeface="PT_Russia Text" panose="02000503000000020004" pitchFamily="2" charset="0"/>
                <a:ea typeface="PT_Russia Text" panose="02000503000000020004" pitchFamily="2" charset="0"/>
              </a:rPr>
              <a:t>учреждений</a:t>
            </a:r>
            <a:r>
              <a:rPr sz="1300" dirty="0">
                <a:latin typeface="PT_Russia Text" panose="02000503000000020004" pitchFamily="2" charset="0"/>
                <a:ea typeface="PT_Russia Text" panose="02000503000000020004" pitchFamily="2" charset="0"/>
              </a:rPr>
              <a:t> </a:t>
            </a:r>
            <a:r>
              <a:rPr sz="1300" dirty="0" err="1">
                <a:latin typeface="PT_Russia Text" panose="02000503000000020004" pitchFamily="2" charset="0"/>
                <a:ea typeface="PT_Russia Text" panose="02000503000000020004" pitchFamily="2" charset="0"/>
              </a:rPr>
              <a:t>на</a:t>
            </a:r>
            <a:r>
              <a:rPr sz="1300" dirty="0">
                <a:latin typeface="PT_Russia Text" panose="02000503000000020004" pitchFamily="2" charset="0"/>
                <a:ea typeface="PT_Russia Text" panose="02000503000000020004" pitchFamily="2" charset="0"/>
              </a:rPr>
              <a:t> </a:t>
            </a:r>
            <a:r>
              <a:rPr sz="1300" dirty="0" err="1">
                <a:latin typeface="PT_Russia Text" panose="02000503000000020004" pitchFamily="2" charset="0"/>
                <a:ea typeface="PT_Russia Text" panose="02000503000000020004" pitchFamily="2" charset="0"/>
              </a:rPr>
              <a:t>платформу</a:t>
            </a:r>
            <a:r>
              <a:rPr sz="1300" dirty="0">
                <a:latin typeface="PT_Russia Text" panose="02000503000000020004" pitchFamily="2" charset="0"/>
                <a:ea typeface="PT_Russia Text" panose="02000503000000020004" pitchFamily="2" charset="0"/>
              </a:rPr>
              <a:t>;</a:t>
            </a:r>
            <a:endParaRPr lang="ru-RU" sz="1300" dirty="0">
              <a:latin typeface="PT_Russia Text" panose="02000503000000020004" pitchFamily="2" charset="0"/>
              <a:ea typeface="PT_Russia Text" panose="02000503000000020004" pitchFamily="2" charset="0"/>
            </a:endParaRPr>
          </a:p>
          <a:p>
            <a:pPr marL="0" lvl="1" defTabSz="1828800">
              <a:lnSpc>
                <a:spcPct val="120000"/>
              </a:lnSpc>
              <a:spcBef>
                <a:spcPts val="800"/>
              </a:spcBef>
              <a:defRPr sz="2800" b="0">
                <a:latin typeface="GOST UI 2"/>
                <a:ea typeface="GOST UI 2"/>
                <a:cs typeface="GOST UI 2"/>
                <a:sym typeface="GOST UI 2"/>
              </a:defRPr>
            </a:pPr>
            <a:r>
              <a:rPr lang="ru-RU" sz="1300" dirty="0">
                <a:latin typeface="PT_Russia Text" panose="02000503000000020004" pitchFamily="2" charset="0"/>
                <a:ea typeface="PT_Russia Text" panose="02000503000000020004" pitchFamily="2" charset="0"/>
              </a:rPr>
              <a:t>Пилотные учреждения;</a:t>
            </a:r>
          </a:p>
          <a:p>
            <a:pPr marL="0" lvl="1" defTabSz="1828800">
              <a:lnSpc>
                <a:spcPct val="120000"/>
              </a:lnSpc>
              <a:spcBef>
                <a:spcPts val="800"/>
              </a:spcBef>
              <a:defRPr sz="2800" b="0">
                <a:latin typeface="GOST UI 2"/>
                <a:ea typeface="GOST UI 2"/>
                <a:cs typeface="GOST UI 2"/>
                <a:sym typeface="GOST UI 2"/>
              </a:defRPr>
            </a:pPr>
            <a:r>
              <a:rPr lang="ru-RU" sz="1300" dirty="0">
                <a:latin typeface="PT_Russia Text" panose="02000503000000020004" pitchFamily="2" charset="0"/>
                <a:ea typeface="PT_Russia Text" panose="02000503000000020004" pitchFamily="2" charset="0"/>
              </a:rPr>
              <a:t>Администраторы, ответственные за координацию и техническое сопровождение процесса внедрения.</a:t>
            </a:r>
          </a:p>
        </p:txBody>
      </p:sp>
      <p:sp>
        <p:nvSpPr>
          <p:cNvPr id="19" name="Республика Удмуртия"/>
          <p:cNvSpPr txBox="1"/>
          <p:nvPr/>
        </p:nvSpPr>
        <p:spPr>
          <a:xfrm>
            <a:off x="4504474" y="1382300"/>
            <a:ext cx="5024749" cy="17697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marL="0" lvl="1" defTabSz="1828800">
              <a:spcBef>
                <a:spcPts val="600"/>
              </a:spcBef>
              <a:defRPr sz="3200">
                <a:latin typeface="GOST UI 2"/>
                <a:ea typeface="GOST UI 2"/>
                <a:cs typeface="GOST UI 2"/>
                <a:sym typeface="GOST UI 2"/>
              </a:defRPr>
            </a:pPr>
            <a:r>
              <a:rPr lang="ru-RU" sz="1300" dirty="0">
                <a:latin typeface="PT_Russia Text" panose="02000503000000020004" pitchFamily="2" charset="0"/>
                <a:ea typeface="PT_Russia Text" panose="02000503000000020004" pitchFamily="2" charset="0"/>
              </a:rPr>
              <a:t>Ханты-Мансийский автономный округ</a:t>
            </a:r>
          </a:p>
          <a:p>
            <a:pPr marL="0" lvl="1" algn="l" defTabSz="1828800">
              <a:spcBef>
                <a:spcPts val="600"/>
              </a:spcBef>
              <a:defRPr sz="3200">
                <a:latin typeface="GOST UI 2"/>
                <a:ea typeface="GOST UI 2"/>
                <a:cs typeface="GOST UI 2"/>
                <a:sym typeface="GOST UI 2"/>
              </a:defRPr>
            </a:pPr>
            <a:r>
              <a:rPr sz="1300" dirty="0" err="1">
                <a:latin typeface="PT_Russia Text" panose="02000503000000020004" pitchFamily="2" charset="0"/>
                <a:ea typeface="PT_Russia Text" panose="02000503000000020004" pitchFamily="2" charset="0"/>
              </a:rPr>
              <a:t>Республика</a:t>
            </a:r>
            <a:r>
              <a:rPr sz="1300" dirty="0">
                <a:latin typeface="PT_Russia Text" panose="02000503000000020004" pitchFamily="2" charset="0"/>
                <a:ea typeface="PT_Russia Text" panose="02000503000000020004" pitchFamily="2" charset="0"/>
              </a:rPr>
              <a:t> </a:t>
            </a:r>
            <a:r>
              <a:rPr sz="1300" dirty="0" err="1">
                <a:latin typeface="PT_Russia Text" panose="02000503000000020004" pitchFamily="2" charset="0"/>
                <a:ea typeface="PT_Russia Text" panose="02000503000000020004" pitchFamily="2" charset="0"/>
              </a:rPr>
              <a:t>Удмуртия</a:t>
            </a:r>
            <a:endParaRPr lang="ru-RU" sz="1300" dirty="0">
              <a:latin typeface="PT_Russia Text" panose="02000503000000020004" pitchFamily="2" charset="0"/>
              <a:ea typeface="PT_Russia Text" panose="02000503000000020004" pitchFamily="2" charset="0"/>
            </a:endParaRPr>
          </a:p>
          <a:p>
            <a:pPr marL="0" lvl="1" defTabSz="1828800">
              <a:spcBef>
                <a:spcPts val="600"/>
              </a:spcBef>
              <a:defRPr sz="3200">
                <a:latin typeface="GOST UI 2"/>
                <a:ea typeface="GOST UI 2"/>
                <a:cs typeface="GOST UI 2"/>
                <a:sym typeface="GOST UI 2"/>
              </a:defRPr>
            </a:pPr>
            <a:r>
              <a:rPr lang="ru-RU" sz="1300" dirty="0">
                <a:latin typeface="PT_Russia Text" panose="02000503000000020004" pitchFamily="2" charset="0"/>
                <a:ea typeface="PT_Russia Text" panose="02000503000000020004" pitchFamily="2" charset="0"/>
              </a:rPr>
              <a:t>Республика Калмыкия</a:t>
            </a:r>
          </a:p>
          <a:p>
            <a:pPr marL="0" lvl="1" defTabSz="1828800">
              <a:spcBef>
                <a:spcPts val="600"/>
              </a:spcBef>
              <a:defRPr sz="3200">
                <a:latin typeface="GOST UI 2"/>
                <a:ea typeface="GOST UI 2"/>
                <a:cs typeface="GOST UI 2"/>
                <a:sym typeface="GOST UI 2"/>
              </a:defRPr>
            </a:pPr>
            <a:r>
              <a:rPr lang="ru-RU" sz="1300" dirty="0">
                <a:latin typeface="PT_Russia Text" panose="02000503000000020004" pitchFamily="2" charset="0"/>
                <a:ea typeface="PT_Russia Text" panose="02000503000000020004" pitchFamily="2" charset="0"/>
              </a:rPr>
              <a:t>Алтайский край</a:t>
            </a:r>
          </a:p>
          <a:p>
            <a:pPr marL="0" lvl="1" defTabSz="1828800">
              <a:spcBef>
                <a:spcPts val="600"/>
              </a:spcBef>
              <a:defRPr sz="3200">
                <a:latin typeface="GOST UI 2"/>
                <a:ea typeface="GOST UI 2"/>
                <a:cs typeface="GOST UI 2"/>
                <a:sym typeface="GOST UI 2"/>
              </a:defRPr>
            </a:pPr>
            <a:r>
              <a:rPr lang="ru-RU" sz="1300" dirty="0">
                <a:latin typeface="PT_Russia Text" panose="02000503000000020004" pitchFamily="2" charset="0"/>
                <a:ea typeface="PT_Russia Text" panose="02000503000000020004" pitchFamily="2" charset="0"/>
              </a:rPr>
              <a:t>Курганская область</a:t>
            </a:r>
          </a:p>
          <a:p>
            <a:pPr marL="0" lvl="1" defTabSz="1828800">
              <a:spcBef>
                <a:spcPts val="600"/>
              </a:spcBef>
              <a:defRPr sz="3200">
                <a:latin typeface="GOST UI 2"/>
                <a:ea typeface="GOST UI 2"/>
                <a:cs typeface="GOST UI 2"/>
                <a:sym typeface="GOST UI 2"/>
              </a:defRPr>
            </a:pPr>
            <a:r>
              <a:rPr lang="ru-RU" sz="1300" dirty="0">
                <a:latin typeface="PT_Russia Text" panose="02000503000000020004" pitchFamily="2" charset="0"/>
                <a:ea typeface="PT_Russia Text" panose="02000503000000020004" pitchFamily="2" charset="0"/>
              </a:rPr>
              <a:t>Белгородская область</a:t>
            </a:r>
          </a:p>
        </p:txBody>
      </p:sp>
      <p:sp>
        <p:nvSpPr>
          <p:cNvPr id="25" name="Первая волна перехода на платформу:"/>
          <p:cNvSpPr txBox="1"/>
          <p:nvPr/>
        </p:nvSpPr>
        <p:spPr>
          <a:xfrm>
            <a:off x="1334430" y="5237862"/>
            <a:ext cx="6446858" cy="4507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marL="0" lvl="1" algn="l" defTabSz="1828800">
              <a:lnSpc>
                <a:spcPct val="120000"/>
              </a:lnSpc>
              <a:spcBef>
                <a:spcPts val="800"/>
              </a:spcBef>
              <a:defRPr sz="4400">
                <a:solidFill>
                  <a:srgbClr val="1C3CAA"/>
                </a:solidFill>
                <a:latin typeface="GOST UI 2"/>
                <a:ea typeface="GOST UI 2"/>
                <a:cs typeface="GOST UI 2"/>
                <a:sym typeface="GOST UI 2"/>
              </a:defRPr>
            </a:pPr>
            <a:r>
              <a:rPr sz="1600" b="1" dirty="0" err="1">
                <a:latin typeface="PT_Russia Text" panose="02000503000000020004" pitchFamily="2" charset="0"/>
                <a:ea typeface="PT_Russia Text" panose="02000503000000020004" pitchFamily="2" charset="0"/>
              </a:rPr>
              <a:t>Первая</a:t>
            </a:r>
            <a:r>
              <a:rPr sz="1600" b="1" dirty="0">
                <a:latin typeface="PT_Russia Text" panose="02000503000000020004" pitchFamily="2" charset="0"/>
                <a:ea typeface="PT_Russia Text" panose="02000503000000020004" pitchFamily="2" charset="0"/>
              </a:rPr>
              <a:t> </a:t>
            </a:r>
            <a:r>
              <a:rPr sz="1600" b="1" dirty="0" err="1">
                <a:latin typeface="PT_Russia Text" panose="02000503000000020004" pitchFamily="2" charset="0"/>
                <a:ea typeface="PT_Russia Text" panose="02000503000000020004" pitchFamily="2" charset="0"/>
              </a:rPr>
              <a:t>волна</a:t>
            </a:r>
            <a:r>
              <a:rPr sz="1600" b="1" dirty="0">
                <a:latin typeface="PT_Russia Text" panose="02000503000000020004" pitchFamily="2" charset="0"/>
                <a:ea typeface="PT_Russia Text" panose="02000503000000020004" pitchFamily="2" charset="0"/>
              </a:rPr>
              <a:t> </a:t>
            </a:r>
            <a:r>
              <a:rPr sz="1600" b="1" dirty="0" err="1">
                <a:latin typeface="PT_Russia Text" panose="02000503000000020004" pitchFamily="2" charset="0"/>
                <a:ea typeface="PT_Russia Text" panose="02000503000000020004" pitchFamily="2" charset="0"/>
              </a:rPr>
              <a:t>перехода</a:t>
            </a:r>
            <a:r>
              <a:rPr sz="1600" b="1" dirty="0">
                <a:latin typeface="PT_Russia Text" panose="02000503000000020004" pitchFamily="2" charset="0"/>
                <a:ea typeface="PT_Russia Text" panose="02000503000000020004" pitchFamily="2" charset="0"/>
              </a:rPr>
              <a:t> </a:t>
            </a:r>
            <a:r>
              <a:rPr sz="1600" b="1" dirty="0" err="1">
                <a:latin typeface="PT_Russia Text" panose="02000503000000020004" pitchFamily="2" charset="0"/>
                <a:ea typeface="PT_Russia Text" panose="02000503000000020004" pitchFamily="2" charset="0"/>
              </a:rPr>
              <a:t>на</a:t>
            </a:r>
            <a:r>
              <a:rPr sz="1600" b="1" dirty="0">
                <a:latin typeface="PT_Russia Text" panose="02000503000000020004" pitchFamily="2" charset="0"/>
                <a:ea typeface="PT_Russia Text" panose="02000503000000020004" pitchFamily="2" charset="0"/>
              </a:rPr>
              <a:t> </a:t>
            </a:r>
            <a:r>
              <a:rPr sz="1600" b="1" dirty="0" err="1">
                <a:latin typeface="PT_Russia Text" panose="02000503000000020004" pitchFamily="2" charset="0"/>
                <a:ea typeface="PT_Russia Text" panose="02000503000000020004" pitchFamily="2" charset="0"/>
              </a:rPr>
              <a:t>платформу</a:t>
            </a:r>
            <a:r>
              <a:rPr sz="1600" b="1" dirty="0">
                <a:latin typeface="PT_Russia Text" panose="02000503000000020004" pitchFamily="2" charset="0"/>
                <a:ea typeface="PT_Russia Text" panose="02000503000000020004" pitchFamily="2" charset="0"/>
              </a:rPr>
              <a:t>:</a:t>
            </a:r>
          </a:p>
        </p:txBody>
      </p:sp>
      <p:pic>
        <p:nvPicPr>
          <p:cNvPr id="33" name="Изображение" descr="Изображение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16050" y="3837956"/>
            <a:ext cx="231258" cy="189211"/>
          </a:xfrm>
          <a:prstGeom prst="rect">
            <a:avLst/>
          </a:prstGeom>
          <a:ln w="12700">
            <a:miter lim="400000"/>
          </a:ln>
        </p:spPr>
      </p:pic>
      <p:pic>
        <p:nvPicPr>
          <p:cNvPr id="34" name="Изображение" descr="Изображение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16050" y="4172238"/>
            <a:ext cx="231258" cy="189211"/>
          </a:xfrm>
          <a:prstGeom prst="rect">
            <a:avLst/>
          </a:prstGeom>
          <a:ln w="12700">
            <a:miter lim="400000"/>
          </a:ln>
        </p:spPr>
      </p:pic>
      <p:pic>
        <p:nvPicPr>
          <p:cNvPr id="35" name="Изображение" descr="Изображение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16050" y="4547959"/>
            <a:ext cx="231258" cy="189211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Прямоугольник 1"/>
          <p:cNvSpPr/>
          <p:nvPr/>
        </p:nvSpPr>
        <p:spPr>
          <a:xfrm>
            <a:off x="8445387" y="5183999"/>
            <a:ext cx="2539077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defTabSz="1828800">
              <a:spcBef>
                <a:spcPts val="600"/>
              </a:spcBef>
              <a:defRPr sz="3200">
                <a:latin typeface="GOST UI 2"/>
                <a:ea typeface="GOST UI 2"/>
                <a:cs typeface="GOST UI 2"/>
                <a:sym typeface="GOST UI 2"/>
              </a:defRPr>
            </a:pPr>
            <a:r>
              <a:rPr lang="ru-RU" sz="800" dirty="0">
                <a:latin typeface="PT_Russia Text" panose="02000503000000020004" pitchFamily="2" charset="0"/>
                <a:ea typeface="PT_Russia Text" panose="02000503000000020004" pitchFamily="2" charset="0"/>
              </a:rPr>
              <a:t>Свердловская область;</a:t>
            </a:r>
          </a:p>
          <a:p>
            <a:pPr marL="0" lvl="1" defTabSz="1828800">
              <a:spcBef>
                <a:spcPts val="600"/>
              </a:spcBef>
              <a:defRPr sz="3200">
                <a:latin typeface="GOST UI 2"/>
                <a:ea typeface="GOST UI 2"/>
                <a:cs typeface="GOST UI 2"/>
                <a:sym typeface="GOST UI 2"/>
              </a:defRPr>
            </a:pPr>
            <a:r>
              <a:rPr lang="ru-RU" sz="800" dirty="0">
                <a:latin typeface="PT_Russia Text" panose="02000503000000020004" pitchFamily="2" charset="0"/>
                <a:ea typeface="PT_Russia Text" panose="02000503000000020004" pitchFamily="2" charset="0"/>
              </a:rPr>
              <a:t>Тульская область;</a:t>
            </a:r>
          </a:p>
          <a:p>
            <a:pPr marL="0" lvl="1" defTabSz="1828800">
              <a:spcBef>
                <a:spcPts val="600"/>
              </a:spcBef>
              <a:defRPr sz="3200">
                <a:latin typeface="GOST UI 2"/>
                <a:ea typeface="GOST UI 2"/>
                <a:cs typeface="GOST UI 2"/>
                <a:sym typeface="GOST UI 2"/>
              </a:defRPr>
            </a:pPr>
            <a:r>
              <a:rPr lang="ru-RU" sz="800" dirty="0">
                <a:latin typeface="PT_Russia Text" panose="02000503000000020004" pitchFamily="2" charset="0"/>
                <a:ea typeface="PT_Russia Text" panose="02000503000000020004" pitchFamily="2" charset="0"/>
              </a:rPr>
              <a:t>Республика Дагестан;</a:t>
            </a:r>
          </a:p>
          <a:p>
            <a:pPr marL="0" lvl="1" defTabSz="1828800">
              <a:spcBef>
                <a:spcPts val="600"/>
              </a:spcBef>
              <a:defRPr sz="3200">
                <a:latin typeface="GOST UI 2"/>
                <a:ea typeface="GOST UI 2"/>
                <a:cs typeface="GOST UI 2"/>
                <a:sym typeface="GOST UI 2"/>
              </a:defRPr>
            </a:pPr>
            <a:r>
              <a:rPr lang="ru-RU" sz="800" dirty="0">
                <a:latin typeface="PT_Russia Text" panose="02000503000000020004" pitchFamily="2" charset="0"/>
                <a:ea typeface="PT_Russia Text" panose="02000503000000020004" pitchFamily="2" charset="0"/>
              </a:rPr>
              <a:t>Нижегородская область;</a:t>
            </a:r>
          </a:p>
          <a:p>
            <a:pPr marL="0" lvl="1" defTabSz="1828800">
              <a:spcBef>
                <a:spcPts val="600"/>
              </a:spcBef>
              <a:defRPr sz="3200">
                <a:latin typeface="GOST UI 2"/>
                <a:ea typeface="GOST UI 2"/>
                <a:cs typeface="GOST UI 2"/>
                <a:sym typeface="GOST UI 2"/>
              </a:defRPr>
            </a:pPr>
            <a:r>
              <a:rPr lang="ru-RU" sz="800" dirty="0">
                <a:latin typeface="PT_Russia Text" panose="02000503000000020004" pitchFamily="2" charset="0"/>
                <a:ea typeface="PT_Russia Text" panose="02000503000000020004" pitchFamily="2" charset="0"/>
              </a:rPr>
              <a:t>Белгородская область;</a:t>
            </a:r>
          </a:p>
          <a:p>
            <a:pPr marL="0" lvl="1" defTabSz="1828800">
              <a:spcBef>
                <a:spcPts val="600"/>
              </a:spcBef>
              <a:defRPr sz="3200">
                <a:latin typeface="GOST UI 2"/>
                <a:ea typeface="GOST UI 2"/>
                <a:cs typeface="GOST UI 2"/>
                <a:sym typeface="GOST UI 2"/>
              </a:defRPr>
            </a:pPr>
            <a:r>
              <a:rPr lang="ru-RU" sz="800" dirty="0">
                <a:latin typeface="PT_Russia Text" panose="02000503000000020004" pitchFamily="2" charset="0"/>
                <a:ea typeface="PT_Russia Text" panose="02000503000000020004" pitchFamily="2" charset="0"/>
              </a:rPr>
              <a:t>Смоленская область;</a:t>
            </a:r>
          </a:p>
          <a:p>
            <a:pPr marL="0" lvl="1" defTabSz="1828800">
              <a:spcBef>
                <a:spcPts val="600"/>
              </a:spcBef>
              <a:defRPr sz="3200">
                <a:latin typeface="GOST UI 2"/>
                <a:ea typeface="GOST UI 2"/>
                <a:cs typeface="GOST UI 2"/>
                <a:sym typeface="GOST UI 2"/>
              </a:defRPr>
            </a:pPr>
            <a:r>
              <a:rPr lang="ru-RU" sz="800" dirty="0">
                <a:latin typeface="PT_Russia Text" panose="02000503000000020004" pitchFamily="2" charset="0"/>
                <a:ea typeface="PT_Russia Text" panose="02000503000000020004" pitchFamily="2" charset="0"/>
              </a:rPr>
              <a:t>Ставропольский край.</a:t>
            </a:r>
            <a:endParaRPr lang="ru-RU" sz="1300" dirty="0">
              <a:latin typeface="PT_Russia Text" panose="02000503000000020004" pitchFamily="2" charset="0"/>
              <a:ea typeface="PT_Russia Text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86188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037FD07-ADBF-43CD-884C-FF5FFCFC81F0}"/>
              </a:ext>
            </a:extLst>
          </p:cNvPr>
          <p:cNvSpPr txBox="1"/>
          <p:nvPr/>
        </p:nvSpPr>
        <p:spPr>
          <a:xfrm>
            <a:off x="1273516" y="493048"/>
            <a:ext cx="9496338" cy="4308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ru-RU"/>
            </a:defPPr>
            <a:lvl1pPr>
              <a:defRPr sz="2200" b="1" spc="80">
                <a:latin typeface="PT_Russia Text" panose="02000503000000020004" pitchFamily="2" charset="0"/>
                <a:ea typeface="PT_Russia Text" panose="02000503000000020004" pitchFamily="2" charset="0"/>
                <a:cs typeface="Tahoma" panose="020B0604030504040204" pitchFamily="34" charset="0"/>
              </a:defRPr>
            </a:lvl1pPr>
          </a:lstStyle>
          <a:p>
            <a:r>
              <a:rPr lang="ru-RU" dirty="0"/>
              <a:t>Возможные варианты дизайна сайтов ОМСУ</a:t>
            </a: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xmlns="" id="{D9D8B448-140D-4792-839C-1C952D486DC2}"/>
              </a:ext>
            </a:extLst>
          </p:cNvPr>
          <p:cNvCxnSpPr/>
          <p:nvPr/>
        </p:nvCxnSpPr>
        <p:spPr>
          <a:xfrm>
            <a:off x="1477228" y="1271296"/>
            <a:ext cx="10419126" cy="0"/>
          </a:xfrm>
          <a:prstGeom prst="line">
            <a:avLst/>
          </a:prstGeom>
          <a:ln>
            <a:solidFill>
              <a:srgbClr val="05194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A0389123-6A2A-4FB3-91D3-856610AC95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6072" y="1366507"/>
            <a:ext cx="1948292" cy="582458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63DB8A1D-FD75-40EE-A00D-6E5EFCC970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0093" y="1366507"/>
            <a:ext cx="1951504" cy="343366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C0FB0BC2-99B1-41BA-8A6F-03A13A2305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2157" y="1366507"/>
            <a:ext cx="2207360" cy="1317379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1F4F5FAC-3868-4A9A-BD64-333EE78C59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90077" y="1366507"/>
            <a:ext cx="2207360" cy="217674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EDD22CDD-A866-4BDA-9658-867962EF03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13862" y="1366507"/>
            <a:ext cx="2101301" cy="4735065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18032E7E-EDF0-4DE4-9730-76A93AA5B9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90077" y="2734146"/>
            <a:ext cx="2207360" cy="255188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3CBA600A-72C3-4AE7-8001-24330C7A523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90077" y="4776997"/>
            <a:ext cx="2206992" cy="2386366"/>
          </a:xfrm>
          <a:prstGeom prst="rect">
            <a:avLst/>
          </a:prstGeom>
        </p:spPr>
      </p:pic>
      <p:grpSp>
        <p:nvGrpSpPr>
          <p:cNvPr id="20" name="Группа 19"/>
          <p:cNvGrpSpPr/>
          <p:nvPr/>
        </p:nvGrpSpPr>
        <p:grpSpPr>
          <a:xfrm>
            <a:off x="1" y="0"/>
            <a:ext cx="1092820" cy="6858000"/>
            <a:chOff x="1" y="0"/>
            <a:chExt cx="1092820" cy="6858000"/>
          </a:xfrm>
        </p:grpSpPr>
        <p:sp>
          <p:nvSpPr>
            <p:cNvPr id="21" name="Прямоугольник 20">
              <a:extLst>
                <a:ext uri="{FF2B5EF4-FFF2-40B4-BE49-F238E27FC236}">
                  <a16:creationId xmlns:a16="http://schemas.microsoft.com/office/drawing/2014/main" xmlns="" id="{2185949D-510E-B640-98BC-CA920DF06249}"/>
                </a:ext>
              </a:extLst>
            </p:cNvPr>
            <p:cNvSpPr/>
            <p:nvPr/>
          </p:nvSpPr>
          <p:spPr>
            <a:xfrm>
              <a:off x="1" y="0"/>
              <a:ext cx="1092820" cy="6858000"/>
            </a:xfrm>
            <a:prstGeom prst="rect">
              <a:avLst/>
            </a:prstGeom>
            <a:solidFill>
              <a:srgbClr val="E2E2E2">
                <a:alpha val="4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xmlns="" id="{11B9542C-D315-5B41-98B6-3DF7E819C11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p:blipFill>
          <p:spPr>
            <a:xfrm>
              <a:off x="294411" y="344752"/>
              <a:ext cx="504000" cy="504000"/>
            </a:xfrm>
            <a:prstGeom prst="rect">
              <a:avLst/>
            </a:prstGeom>
          </p:spPr>
        </p:pic>
        <p:cxnSp>
          <p:nvCxnSpPr>
            <p:cNvPr id="23" name="Прямая соединительная линия 22"/>
            <p:cNvCxnSpPr/>
            <p:nvPr/>
          </p:nvCxnSpPr>
          <p:spPr>
            <a:xfrm>
              <a:off x="1073776" y="0"/>
              <a:ext cx="0" cy="370912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Прямая соединительная линия 23"/>
            <p:cNvCxnSpPr/>
            <p:nvPr/>
          </p:nvCxnSpPr>
          <p:spPr>
            <a:xfrm>
              <a:off x="1073776" y="370912"/>
              <a:ext cx="0" cy="311669"/>
            </a:xfrm>
            <a:prstGeom prst="line">
              <a:avLst/>
            </a:prstGeom>
            <a:ln w="38100">
              <a:solidFill>
                <a:srgbClr val="0932C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Прямая соединительная линия 24"/>
            <p:cNvCxnSpPr/>
            <p:nvPr/>
          </p:nvCxnSpPr>
          <p:spPr>
            <a:xfrm>
              <a:off x="1073776" y="682581"/>
              <a:ext cx="0" cy="36993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906341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19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0" y="4192350"/>
            <a:ext cx="12192000" cy="1645885"/>
            <a:chOff x="0" y="832205"/>
            <a:chExt cx="12192000" cy="1645885"/>
          </a:xfrm>
        </p:grpSpPr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xmlns="" id="{0CDA4ADC-2578-9249-A11E-E6F94C82C26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5647151" y="832205"/>
              <a:ext cx="971138" cy="971138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2E5B21EE-D3D7-EC49-B21B-D4D531680C34}"/>
                </a:ext>
              </a:extLst>
            </p:cNvPr>
            <p:cNvSpPr txBox="1"/>
            <p:nvPr/>
          </p:nvSpPr>
          <p:spPr>
            <a:xfrm>
              <a:off x="0" y="1964551"/>
              <a:ext cx="12192000" cy="51353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ru-RU" sz="1200" spc="50" dirty="0">
                  <a:solidFill>
                    <a:schemeClr val="bg1">
                      <a:lumMod val="85000"/>
                    </a:schemeClr>
                  </a:solidFill>
                  <a:latin typeface="PT_Russia Text" panose="02000503000000020004" pitchFamily="2" charset="0"/>
                  <a:ea typeface="PT_Russia Text" panose="02000503000000020004" pitchFamily="2" charset="0"/>
                  <a:cs typeface="Tahoma" panose="020B0604030504040204" pitchFamily="34" charset="0"/>
                </a:rPr>
                <a:t>Министерство цифрового развития, связи и массовых</a:t>
              </a:r>
            </a:p>
            <a:p>
              <a:pPr algn="ctr">
                <a:lnSpc>
                  <a:spcPct val="120000"/>
                </a:lnSpc>
              </a:pPr>
              <a:r>
                <a:rPr lang="ru-RU" sz="1200" spc="50" dirty="0">
                  <a:solidFill>
                    <a:schemeClr val="bg1">
                      <a:lumMod val="85000"/>
                    </a:schemeClr>
                  </a:solidFill>
                  <a:latin typeface="PT_Russia Text" panose="02000503000000020004" pitchFamily="2" charset="0"/>
                  <a:ea typeface="PT_Russia Text" panose="02000503000000020004" pitchFamily="2" charset="0"/>
                  <a:cs typeface="Tahoma" panose="020B0604030504040204" pitchFamily="34" charset="0"/>
                </a:rPr>
                <a:t>коммуникаций Российской Федерации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919824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Группа 15"/>
          <p:cNvGrpSpPr/>
          <p:nvPr/>
        </p:nvGrpSpPr>
        <p:grpSpPr>
          <a:xfrm>
            <a:off x="1" y="0"/>
            <a:ext cx="1092820" cy="6858000"/>
            <a:chOff x="1" y="0"/>
            <a:chExt cx="1092820" cy="6858000"/>
          </a:xfrm>
        </p:grpSpPr>
        <p:sp>
          <p:nvSpPr>
            <p:cNvPr id="21" name="Прямоугольник 20">
              <a:extLst>
                <a:ext uri="{FF2B5EF4-FFF2-40B4-BE49-F238E27FC236}">
                  <a16:creationId xmlns:a16="http://schemas.microsoft.com/office/drawing/2014/main" xmlns="" id="{2185949D-510E-B640-98BC-CA920DF06249}"/>
                </a:ext>
              </a:extLst>
            </p:cNvPr>
            <p:cNvSpPr/>
            <p:nvPr/>
          </p:nvSpPr>
          <p:spPr>
            <a:xfrm>
              <a:off x="1" y="0"/>
              <a:ext cx="1092820" cy="6858000"/>
            </a:xfrm>
            <a:prstGeom prst="rect">
              <a:avLst/>
            </a:prstGeom>
            <a:solidFill>
              <a:srgbClr val="E2E2E2">
                <a:alpha val="4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xmlns="" id="{11B9542C-D315-5B41-98B6-3DF7E819C1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294411" y="344752"/>
              <a:ext cx="504000" cy="504000"/>
            </a:xfrm>
            <a:prstGeom prst="rect">
              <a:avLst/>
            </a:prstGeom>
          </p:spPr>
        </p:pic>
        <p:cxnSp>
          <p:nvCxnSpPr>
            <p:cNvPr id="7" name="Прямая соединительная линия 6"/>
            <p:cNvCxnSpPr/>
            <p:nvPr/>
          </p:nvCxnSpPr>
          <p:spPr>
            <a:xfrm>
              <a:off x="1073776" y="0"/>
              <a:ext cx="0" cy="370912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/>
            <p:cNvCxnSpPr/>
            <p:nvPr/>
          </p:nvCxnSpPr>
          <p:spPr>
            <a:xfrm>
              <a:off x="1073776" y="370912"/>
              <a:ext cx="0" cy="311669"/>
            </a:xfrm>
            <a:prstGeom prst="line">
              <a:avLst/>
            </a:prstGeom>
            <a:ln w="38100">
              <a:solidFill>
                <a:srgbClr val="0932C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Прямая соединительная линия 37"/>
            <p:cNvCxnSpPr/>
            <p:nvPr/>
          </p:nvCxnSpPr>
          <p:spPr>
            <a:xfrm>
              <a:off x="1073776" y="682581"/>
              <a:ext cx="0" cy="36993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Номер слайда 12">
            <a:extLst>
              <a:ext uri="{FF2B5EF4-FFF2-40B4-BE49-F238E27FC236}">
                <a16:creationId xmlns:a16="http://schemas.microsoft.com/office/drawing/2014/main" xmlns="" id="{E4FB0AF5-F4C2-984D-A784-4E9FFA8F8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500389"/>
            <a:ext cx="1092821" cy="280658"/>
          </a:xfrm>
        </p:spPr>
        <p:txBody>
          <a:bodyPr/>
          <a:lstStyle/>
          <a:p>
            <a:pPr algn="ctr"/>
            <a:fld id="{021CF636-712B-4B80-AAF7-79D563FA4FF5}" type="slidenum">
              <a:rPr lang="ru-RU" sz="1000" smtClean="0">
                <a:solidFill>
                  <a:schemeClr val="bg1">
                    <a:lumMod val="6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algn="ctr"/>
              <a:t>25</a:t>
            </a:fld>
            <a:endParaRPr lang="ru-RU" sz="1000" dirty="0">
              <a:solidFill>
                <a:schemeClr val="bg1">
                  <a:lumMod val="6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1547160"/>
              </p:ext>
            </p:extLst>
          </p:nvPr>
        </p:nvGraphicFramePr>
        <p:xfrm>
          <a:off x="1416050" y="1669769"/>
          <a:ext cx="3287766" cy="481992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0907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25248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2621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00470"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 dirty="0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№ региона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6035" marR="6035" marT="603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3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 dirty="0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Наименование региона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6035" marR="6035" marT="603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3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%</a:t>
                      </a:r>
                    </a:p>
                  </a:txBody>
                  <a:tcPr marL="6035" marR="6035" marT="603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3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53469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4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6035" marR="6035" marT="603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Республика Алтай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6035" marR="6035" marT="603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71,54%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6035" marR="6035" marT="603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53469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17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6035" marR="6035" marT="603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Республика Тыва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6035" marR="6035" marT="603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67,74%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6035" marR="6035" marT="603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53469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3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6035" marR="6035" marT="603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Республика Бурятия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6035" marR="6035" marT="603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66,84%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6035" marR="6035" marT="603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53469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67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6035" marR="6035" marT="603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Смоленская область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6035" marR="6035" marT="603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66,46%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6035" marR="6035" marT="603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53469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46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6035" marR="6035" marT="603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Курская область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6035" marR="6035" marT="603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63,81%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6035" marR="6035" marT="603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75254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86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6035" marR="6035" marT="603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Ханты-Мансийский автономный округ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6035" marR="6035" marT="603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63,39%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6035" marR="6035" marT="603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76356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83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6035" marR="6035" marT="603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Ненецкий автономный округ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6035" marR="6035" marT="603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63,05%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6035" marR="6035" marT="603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153469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35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6035" marR="6035" marT="603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Вологодская область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6035" marR="6035" marT="603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62,07%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6035" marR="6035" marT="603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153469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31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6035" marR="6035" marT="603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Белгородская область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6035" marR="6035" marT="603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61,19%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6035" marR="6035" marT="603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153469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73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6035" marR="6035" marT="603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Ульяновская область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6035" marR="6035" marT="603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59,47%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6035" marR="6035" marT="603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153469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68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6035" marR="6035" marT="603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Тамбовская область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6035" marR="6035" marT="603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58,76%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6035" marR="6035" marT="603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153469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65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6035" marR="6035" marT="603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Сахалинская область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6035" marR="6035" marT="603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58,15%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6035" marR="6035" marT="603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153469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6035" marR="6035" marT="603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Республика Дагестан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6035" marR="6035" marT="603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56,70%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6035" marR="6035" marT="603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153469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16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6035" marR="6035" marT="603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Республика Татарстан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6035" marR="6035" marT="603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56,17%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6035" marR="6035" marT="603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153469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25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6035" marR="6035" marT="603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Приморский край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6035" marR="6035" marT="603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55,60%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6035" marR="6035" marT="603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193834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89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6035" marR="6035" marT="603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Ямало-Ненецкий автономный округ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6035" marR="6035" marT="603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54,38%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6035" marR="6035" marT="603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  <a:tr h="153469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56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6035" marR="6035" marT="603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Оренбургская область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6035" marR="6035" marT="603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53,90%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6035" marR="6035" marT="603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7"/>
                  </a:ext>
                </a:extLst>
              </a:tr>
              <a:tr h="153469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11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6035" marR="6035" marT="603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Республика Коми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6035" marR="6035" marT="603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53,72%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6035" marR="6035" marT="603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8"/>
                  </a:ext>
                </a:extLst>
              </a:tr>
              <a:tr h="246266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18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6035" marR="6035" marT="603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Удмуртская Республика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6035" marR="6035" marT="603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53,59%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6035" marR="6035" marT="603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9"/>
                  </a:ext>
                </a:extLst>
              </a:tr>
              <a:tr h="153469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19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6035" marR="6035" marT="603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Республика Хакасия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6035" marR="6035" marT="603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52,64%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6035" marR="6035" marT="603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20"/>
                  </a:ext>
                </a:extLst>
              </a:tr>
              <a:tr h="153469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44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6035" marR="6035" marT="603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Костромская область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6035" marR="6035" marT="603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52,49%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6035" marR="6035" marT="603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21"/>
                  </a:ext>
                </a:extLst>
              </a:tr>
              <a:tr h="153469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53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6035" marR="6035" marT="603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Новгородская область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6035" marR="6035" marT="603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52,10%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6035" marR="6035" marT="603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22"/>
                  </a:ext>
                </a:extLst>
              </a:tr>
              <a:tr h="153469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61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6035" marR="6035" marT="603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Ростовская область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6035" marR="6035" marT="603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52,07%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6035" marR="6035" marT="603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23"/>
                  </a:ext>
                </a:extLst>
              </a:tr>
              <a:tr h="153469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72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6035" marR="6035" marT="603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Тюменская область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6035" marR="6035" marT="603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52,03%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6035" marR="6035" marT="603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24"/>
                  </a:ext>
                </a:extLst>
              </a:tr>
              <a:tr h="153469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36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6035" marR="6035" marT="603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Воронежская область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6035" marR="6035" marT="603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51,76%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6035" marR="6035" marT="603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25"/>
                  </a:ext>
                </a:extLst>
              </a:tr>
              <a:tr h="153469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71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6035" marR="6035" marT="603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Тульская область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6035" marR="6035" marT="603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50,78%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6035" marR="6035" marT="603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26"/>
                  </a:ext>
                </a:extLst>
              </a:tr>
              <a:tr h="197956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14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6035" marR="6035" marT="603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Республика Саха (Якутия)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6035" marR="6035" marT="603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50,47%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6035" marR="6035" marT="603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27"/>
                  </a:ext>
                </a:extLst>
              </a:tr>
              <a:tr h="153469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50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6035" marR="6035" marT="603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Московская область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6035" marR="6035" marT="603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50,41%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6035" marR="6035" marT="603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28"/>
                  </a:ext>
                </a:extLst>
              </a:tr>
            </a:tbl>
          </a:graphicData>
        </a:graphic>
      </p:graphicFrame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753698"/>
              </p:ext>
            </p:extLst>
          </p:nvPr>
        </p:nvGraphicFramePr>
        <p:xfrm>
          <a:off x="4703816" y="1669759"/>
          <a:ext cx="3848189" cy="481993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9584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61398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3835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161877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57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6748" marR="6748" marT="6748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Орловская область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6748" marR="6748" marT="6748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49,99%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6748" marR="6748" marT="6748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61877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21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6748" marR="6748" marT="6748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Чувашская Республика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6748" marR="6748" marT="6748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49,68%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6748" marR="6748" marT="6748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61877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74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6748" marR="6748" marT="6748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Челябинская область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6748" marR="6748" marT="6748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49,10%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6748" marR="6748" marT="6748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61877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10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6748" marR="6748" marT="6748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Республика Карелия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6748" marR="6748" marT="6748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49,07%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6748" marR="6748" marT="6748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61877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29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6748" marR="6748" marT="6748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Архангельская область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6748" marR="6748" marT="6748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48,29%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6748" marR="6748" marT="6748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61877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58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6748" marR="6748" marT="6748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Пензенская область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6748" marR="6748" marT="6748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48,01%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6748" marR="6748" marT="6748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61877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51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6748" marR="6748" marT="6748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Мурманская область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6748" marR="6748" marT="6748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47,87%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6748" marR="6748" marT="6748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61877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13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6748" marR="6748" marT="6748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Республика Мордовия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6748" marR="6748" marT="6748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47,52%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6748" marR="6748" marT="6748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161877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22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6748" marR="6748" marT="6748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Алтайский край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6748" marR="6748" marT="6748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47,36%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6748" marR="6748" marT="6748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161877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63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6748" marR="6748" marT="6748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Самарская область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6748" marR="6748" marT="6748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47,25%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6748" marR="6748" marT="6748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161877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6748" marR="6748" marT="6748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Республика Адыгея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6748" marR="6748" marT="6748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47,12%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6748" marR="6748" marT="6748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09030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54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6748" marR="6748" marT="6748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Новосибирская область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6748" marR="6748" marT="6748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46,93%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6748" marR="6748" marT="6748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161877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27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6748" marR="6748" marT="6748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Хабаровский край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6748" marR="6748" marT="6748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46,85%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6748" marR="6748" marT="6748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197397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6748" marR="6748" marT="6748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Республика Башкортостан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6748" marR="6748" marT="6748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46,81%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6748" marR="6748" marT="6748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161877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43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6748" marR="6748" marT="6748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Кировская область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6748" marR="6748" marT="6748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46,19%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6748" marR="6748" marT="6748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161877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12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6748" marR="6748" marT="6748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Республика Марий Эл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6748" marR="6748" marT="6748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45,55%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6748" marR="6748" marT="6748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161877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92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6748" marR="6748" marT="6748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г. Севастополь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6748" marR="6748" marT="6748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45,03%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6748" marR="6748" marT="6748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  <a:tr h="161877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42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6748" marR="6748" marT="6748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Кемеровская область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6748" marR="6748" marT="6748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45,00%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6748" marR="6748" marT="6748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7"/>
                  </a:ext>
                </a:extLst>
              </a:tr>
              <a:tr h="161877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49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6748" marR="6748" marT="6748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Магаданская область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6748" marR="6748" marT="6748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44,74%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6748" marR="6748" marT="6748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8"/>
                  </a:ext>
                </a:extLst>
              </a:tr>
              <a:tr h="161877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26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6748" marR="6748" marT="6748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Ставропольский край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6748" marR="6748" marT="6748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44,43%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6748" marR="6748" marT="6748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9"/>
                  </a:ext>
                </a:extLst>
              </a:tr>
              <a:tr h="177208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79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6748" marR="6748" marT="6748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Еврейская автономная область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6748" marR="6748" marT="6748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44,12%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6748" marR="6748" marT="6748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20"/>
                  </a:ext>
                </a:extLst>
              </a:tr>
              <a:tr h="161877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66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6748" marR="6748" marT="6748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Свердловская область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6748" marR="6748" marT="6748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44,01%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6748" marR="6748" marT="6748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21"/>
                  </a:ext>
                </a:extLst>
              </a:tr>
              <a:tr h="161877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64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6748" marR="6748" marT="6748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Саратовская область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6748" marR="6748" marT="6748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43,93%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6748" marR="6748" marT="6748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22"/>
                  </a:ext>
                </a:extLst>
              </a:tr>
              <a:tr h="161877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6748" marR="6748" marT="6748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Республика Калмыкия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6748" marR="6748" marT="6748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43,36%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6748" marR="6748" marT="6748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23"/>
                  </a:ext>
                </a:extLst>
              </a:tr>
              <a:tr h="161877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45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6748" marR="6748" marT="6748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Курганская область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6748" marR="6748" marT="6748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43,34%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6748" marR="6748" marT="6748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24"/>
                  </a:ext>
                </a:extLst>
              </a:tr>
              <a:tr h="161877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48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6748" marR="6748" marT="6748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Липецкая область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6748" marR="6748" marT="6748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43,26%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6748" marR="6748" marT="6748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25"/>
                  </a:ext>
                </a:extLst>
              </a:tr>
              <a:tr h="161877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70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6748" marR="6748" marT="6748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Томская область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6748" marR="6748" marT="6748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43,15%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6748" marR="6748" marT="6748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26"/>
                  </a:ext>
                </a:extLst>
              </a:tr>
              <a:tr h="183776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78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6748" marR="6748" marT="6748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г. Санкт-Петербург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6748" marR="6748" marT="6748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43,10%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6748" marR="6748" marT="6748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27"/>
                  </a:ext>
                </a:extLst>
              </a:tr>
              <a:tr h="167473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52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6748" marR="6748" marT="6748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Нижегородская область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6748" marR="6748" marT="6748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43,03%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6748" marR="6748" marT="6748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28"/>
                  </a:ext>
                </a:extLst>
              </a:tr>
            </a:tbl>
          </a:graphicData>
        </a:graphic>
      </p:graphicFrame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7422907"/>
              </p:ext>
            </p:extLst>
          </p:nvPr>
        </p:nvGraphicFramePr>
        <p:xfrm>
          <a:off x="8541131" y="1669478"/>
          <a:ext cx="3207957" cy="483091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9671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16884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4239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202263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39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6425" marR="6425" marT="64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Калининградская область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6425" marR="6425" marT="64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42,54%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6425" marR="6425" marT="64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59175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38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6425" marR="6425" marT="64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Иркутская область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6425" marR="6425" marT="64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42,13%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6425" marR="6425" marT="64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59175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75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6425" marR="6425" marT="64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Забайкальский край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6425" marR="6425" marT="64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42,11%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6425" marR="6425" marT="64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59175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62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6425" marR="6425" marT="64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Рязанская область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6425" marR="6425" marT="64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41,77%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6425" marR="6425" marT="64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59175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69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6425" marR="6425" marT="64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Тверская область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6425" marR="6425" marT="64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41,39%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6425" marR="6425" marT="64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59175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55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6425" marR="6425" marT="64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Омская область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6425" marR="6425" marT="64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41,37%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6425" marR="6425" marT="64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59175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59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6425" marR="6425" marT="64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Пермский край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6425" marR="6425" marT="64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41,28%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6425" marR="6425" marT="64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59175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28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6425" marR="6425" marT="64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Амурская область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6425" marR="6425" marT="64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41,12%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6425" marR="6425" marT="64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159175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76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6425" marR="6425" marT="64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Ярославская область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6425" marR="6425" marT="64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41,10%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6425" marR="6425" marT="64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159175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40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6425" marR="6425" marT="64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Калужская область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6425" marR="6425" marT="64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41,00%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6425" marR="6425" marT="64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159175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20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6425" marR="6425" marT="64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Чеченская Республика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6425" marR="6425" marT="64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40,95%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6425" marR="6425" marT="64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186624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6425" marR="6425" marT="64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Карачаево-Черкесская Республика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6425" marR="6425" marT="64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40,47%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6425" marR="6425" marT="64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159175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24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6425" marR="6425" marT="64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Красноярский край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6425" marR="6425" marT="64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40,32%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6425" marR="6425" marT="64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159175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60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6425" marR="6425" marT="64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Псковская область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6425" marR="6425" marT="64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39,44%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6425" marR="6425" marT="64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159175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30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6425" marR="6425" marT="64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Астраханская область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6425" marR="6425" marT="64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38,85%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6425" marR="6425" marT="64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159175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32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6425" marR="6425" marT="64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Брянская область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6425" marR="6425" marT="64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38,82%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6425" marR="6425" marT="64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177664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7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6425" marR="6425" marT="64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Кабардино-Балкарская Республика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6425" marR="6425" marT="64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38,21%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6425" marR="6425" marT="64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  <a:tr h="159175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33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6425" marR="6425" marT="64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Владимирская область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6425" marR="6425" marT="64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38,14%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6425" marR="6425" marT="64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7"/>
                  </a:ext>
                </a:extLst>
              </a:tr>
              <a:tr h="159175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23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6425" marR="6425" marT="64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Краснодарский край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6425" marR="6425" marT="64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37,83%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6425" marR="6425" marT="64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8"/>
                  </a:ext>
                </a:extLst>
              </a:tr>
              <a:tr h="159175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41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6425" marR="6425" marT="64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Камчатский край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6425" marR="6425" marT="64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37,24%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6425" marR="6425" marT="64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9"/>
                  </a:ext>
                </a:extLst>
              </a:tr>
              <a:tr h="159175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34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6425" marR="6425" marT="64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Волгоградская область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6425" marR="6425" marT="64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37,05%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6425" marR="6425" marT="64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20"/>
                  </a:ext>
                </a:extLst>
              </a:tr>
              <a:tr h="159175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77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6425" marR="6425" marT="64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г. Москва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6425" marR="6425" marT="64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36,02%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6425" marR="6425" marT="64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21"/>
                  </a:ext>
                </a:extLst>
              </a:tr>
              <a:tr h="200649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87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6425" marR="6425" marT="64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Чукотский автономный округ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6425" marR="6425" marT="64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34,44%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6425" marR="6425" marT="64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22"/>
                  </a:ext>
                </a:extLst>
              </a:tr>
              <a:tr h="159175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91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6425" marR="6425" marT="64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Республика Крым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6425" marR="6425" marT="64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34,02%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6425" marR="6425" marT="64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23"/>
                  </a:ext>
                </a:extLst>
              </a:tr>
              <a:tr h="159175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47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6425" marR="6425" marT="64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Ленинградская область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6425" marR="6425" marT="64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33,28%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6425" marR="6425" marT="64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24"/>
                  </a:ext>
                </a:extLst>
              </a:tr>
              <a:tr h="228131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15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6425" marR="6425" marT="64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Республика Северная Осетия-Алания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6425" marR="6425" marT="64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31,57%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6425" marR="6425" marT="64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25"/>
                  </a:ext>
                </a:extLst>
              </a:tr>
              <a:tr h="159175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37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6425" marR="6425" marT="64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Ивановская область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6425" marR="6425" marT="64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31,32%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6425" marR="6425" marT="64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26"/>
                  </a:ext>
                </a:extLst>
              </a:tr>
              <a:tr h="159175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6425" marR="6425" marT="64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Республика Ингушетия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6425" marR="6425" marT="64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21,36%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6425" marR="6425" marT="64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27"/>
                  </a:ext>
                </a:extLst>
              </a:tr>
              <a:tr h="174554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99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6425" marR="6425" marT="64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Город и космодром Байконур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6425" marR="6425" marT="64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0,20%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6425" marR="6425" marT="64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28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15D6A898-C98C-AE40-892B-6317D0104620}"/>
              </a:ext>
            </a:extLst>
          </p:cNvPr>
          <p:cNvSpPr txBox="1"/>
          <p:nvPr/>
        </p:nvSpPr>
        <p:spPr>
          <a:xfrm>
            <a:off x="1316158" y="1194821"/>
            <a:ext cx="8301946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00" b="1" spc="50" dirty="0">
                <a:solidFill>
                  <a:srgbClr val="000000"/>
                </a:solidFill>
                <a:latin typeface="PT_Russia Text" panose="02000503000000020004" pitchFamily="2" charset="0"/>
                <a:ea typeface="PT_Russia Text" panose="02000503000000020004" pitchFamily="2" charset="0"/>
                <a:cs typeface="Tahoma" panose="020B0604030504040204" pitchFamily="34" charset="0"/>
              </a:rPr>
              <a:t>Процент зарегистрированных пользователей в регионе от населения 14+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9AE68803-1925-654B-9030-485A64E3C90A}"/>
              </a:ext>
            </a:extLst>
          </p:cNvPr>
          <p:cNvSpPr txBox="1"/>
          <p:nvPr/>
        </p:nvSpPr>
        <p:spPr>
          <a:xfrm>
            <a:off x="1320698" y="488131"/>
            <a:ext cx="7512123" cy="4308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sz="2200" b="1" spc="80" dirty="0">
                <a:latin typeface="PT_Russia Text" panose="02000503000000020004" pitchFamily="2" charset="0"/>
                <a:ea typeface="PT_Russia Text" panose="02000503000000020004" pitchFamily="2" charset="0"/>
                <a:cs typeface="Tahoma" panose="020B0604030504040204" pitchFamily="34" charset="0"/>
              </a:rPr>
              <a:t>ЕСИА. Регистрация подтверждённых УЗ</a:t>
            </a:r>
          </a:p>
        </p:txBody>
      </p:sp>
    </p:spTree>
    <p:extLst>
      <p:ext uri="{BB962C8B-B14F-4D97-AF65-F5344CB8AC3E}">
        <p14:creationId xmlns:p14="http://schemas.microsoft.com/office/powerpoint/2010/main" val="41940365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19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443B419E-8D72-3449-90D9-70EB7B572450}"/>
              </a:ext>
            </a:extLst>
          </p:cNvPr>
          <p:cNvSpPr txBox="1">
            <a:spLocks/>
          </p:cNvSpPr>
          <p:nvPr/>
        </p:nvSpPr>
        <p:spPr>
          <a:xfrm>
            <a:off x="2716405" y="2855815"/>
            <a:ext cx="8482972" cy="16466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3000" b="1" dirty="0">
                <a:solidFill>
                  <a:schemeClr val="bg1"/>
                </a:solidFill>
                <a:latin typeface="PT_Russia Text" panose="02000503000000020004" pitchFamily="2" charset="0"/>
                <a:ea typeface="PT_Russia Text" panose="02000503000000020004" pitchFamily="2" charset="0"/>
                <a:cs typeface="Tahoma" panose="020B0604030504040204" pitchFamily="34" charset="0"/>
              </a:rPr>
              <a:t>Цифровая трансформация государственных и муниципальных услуги и сервисов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0CDA4ADC-2578-9249-A11E-E6F94C82C2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416050" y="3042842"/>
            <a:ext cx="971138" cy="971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7459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Группа 15"/>
          <p:cNvGrpSpPr/>
          <p:nvPr/>
        </p:nvGrpSpPr>
        <p:grpSpPr>
          <a:xfrm>
            <a:off x="1" y="0"/>
            <a:ext cx="1092820" cy="6858000"/>
            <a:chOff x="1" y="0"/>
            <a:chExt cx="1092820" cy="6858000"/>
          </a:xfrm>
        </p:grpSpPr>
        <p:sp>
          <p:nvSpPr>
            <p:cNvPr id="21" name="Прямоугольник 20">
              <a:extLst>
                <a:ext uri="{FF2B5EF4-FFF2-40B4-BE49-F238E27FC236}">
                  <a16:creationId xmlns:a16="http://schemas.microsoft.com/office/drawing/2014/main" xmlns="" id="{2185949D-510E-B640-98BC-CA920DF06249}"/>
                </a:ext>
              </a:extLst>
            </p:cNvPr>
            <p:cNvSpPr/>
            <p:nvPr/>
          </p:nvSpPr>
          <p:spPr>
            <a:xfrm>
              <a:off x="1" y="0"/>
              <a:ext cx="1092820" cy="6858000"/>
            </a:xfrm>
            <a:prstGeom prst="rect">
              <a:avLst/>
            </a:prstGeom>
            <a:solidFill>
              <a:srgbClr val="E2E2E2">
                <a:alpha val="4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xmlns="" id="{11B9542C-D315-5B41-98B6-3DF7E819C1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294411" y="344752"/>
              <a:ext cx="504000" cy="504000"/>
            </a:xfrm>
            <a:prstGeom prst="rect">
              <a:avLst/>
            </a:prstGeom>
          </p:spPr>
        </p:pic>
        <p:cxnSp>
          <p:nvCxnSpPr>
            <p:cNvPr id="7" name="Прямая соединительная линия 6"/>
            <p:cNvCxnSpPr/>
            <p:nvPr/>
          </p:nvCxnSpPr>
          <p:spPr>
            <a:xfrm>
              <a:off x="1073776" y="0"/>
              <a:ext cx="0" cy="370912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/>
            <p:cNvCxnSpPr/>
            <p:nvPr/>
          </p:nvCxnSpPr>
          <p:spPr>
            <a:xfrm>
              <a:off x="1073776" y="370912"/>
              <a:ext cx="0" cy="311669"/>
            </a:xfrm>
            <a:prstGeom prst="line">
              <a:avLst/>
            </a:prstGeom>
            <a:ln w="38100">
              <a:solidFill>
                <a:srgbClr val="0932C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Прямая соединительная линия 37"/>
            <p:cNvCxnSpPr/>
            <p:nvPr/>
          </p:nvCxnSpPr>
          <p:spPr>
            <a:xfrm>
              <a:off x="1073776" y="682581"/>
              <a:ext cx="0" cy="36993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AE68803-1925-654B-9030-485A64E3C90A}"/>
              </a:ext>
            </a:extLst>
          </p:cNvPr>
          <p:cNvSpPr txBox="1"/>
          <p:nvPr/>
        </p:nvSpPr>
        <p:spPr>
          <a:xfrm>
            <a:off x="1320698" y="318854"/>
            <a:ext cx="8642699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sz="2200" b="1" spc="80" dirty="0">
                <a:latin typeface="PT_Russia Text" panose="02000503000000020004" pitchFamily="2" charset="0"/>
                <a:ea typeface="PT_Russia Text" panose="02000503000000020004" pitchFamily="2" charset="0"/>
                <a:cs typeface="Tahoma" panose="020B0604030504040204" pitchFamily="34" charset="0"/>
              </a:rPr>
              <a:t>Решения президиума Правительственной комиссии от 28.03.2019</a:t>
            </a:r>
          </a:p>
        </p:txBody>
      </p:sp>
      <p:sp>
        <p:nvSpPr>
          <p:cNvPr id="27" name="Номер слайда 12">
            <a:extLst>
              <a:ext uri="{FF2B5EF4-FFF2-40B4-BE49-F238E27FC236}">
                <a16:creationId xmlns:a16="http://schemas.microsoft.com/office/drawing/2014/main" xmlns="" id="{E4FB0AF5-F4C2-984D-A784-4E9FFA8F8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500389"/>
            <a:ext cx="1092821" cy="280658"/>
          </a:xfrm>
        </p:spPr>
        <p:txBody>
          <a:bodyPr/>
          <a:lstStyle/>
          <a:p>
            <a:pPr algn="ctr"/>
            <a:fld id="{021CF636-712B-4B80-AAF7-79D563FA4FF5}" type="slidenum">
              <a:rPr lang="ru-RU" sz="1000" smtClean="0">
                <a:solidFill>
                  <a:schemeClr val="bg1">
                    <a:lumMod val="65000"/>
                  </a:schemeClr>
                </a:solidFill>
                <a:latin typeface="PT_Russia Text" panose="02000503000000020004" pitchFamily="2" charset="0"/>
                <a:ea typeface="PT_Russia Text" panose="02000503000000020004" pitchFamily="2" charset="0"/>
                <a:cs typeface="Tahoma" panose="020B0604030504040204" pitchFamily="34" charset="0"/>
              </a:rPr>
              <a:pPr algn="ctr"/>
              <a:t>4</a:t>
            </a:fld>
            <a:endParaRPr lang="ru-RU" sz="1000" dirty="0">
              <a:solidFill>
                <a:schemeClr val="bg1">
                  <a:lumMod val="65000"/>
                </a:schemeClr>
              </a:solidFill>
              <a:latin typeface="PT_Russia Text" panose="02000503000000020004" pitchFamily="2" charset="0"/>
              <a:ea typeface="PT_Russia Text" panose="02000503000000020004" pitchFamily="2" charset="0"/>
              <a:cs typeface="Tahoma" panose="020B0604030504040204" pitchFamily="34" charset="0"/>
            </a:endParaRPr>
          </a:p>
        </p:txBody>
      </p:sp>
      <p:sp>
        <p:nvSpPr>
          <p:cNvPr id="10" name="Объект 2"/>
          <p:cNvSpPr txBox="1">
            <a:spLocks/>
          </p:cNvSpPr>
          <p:nvPr/>
        </p:nvSpPr>
        <p:spPr>
          <a:xfrm>
            <a:off x="1908314" y="1501569"/>
            <a:ext cx="9540102" cy="4836827"/>
          </a:xfrm>
          <a:prstGeom prst="rect">
            <a:avLst/>
          </a:prstGeom>
          <a:noFill/>
          <a:ln w="34925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000" indent="-180000" algn="l">
              <a:lnSpc>
                <a:spcPct val="120000"/>
              </a:lnSpc>
              <a:spcBef>
                <a:spcPts val="800"/>
              </a:spcBef>
              <a:spcAft>
                <a:spcPts val="600"/>
              </a:spcAft>
            </a:pPr>
            <a:r>
              <a:rPr lang="ru-RU" sz="1100" b="1" dirty="0">
                <a:solidFill>
                  <a:srgbClr val="3D43A1"/>
                </a:solidFill>
                <a:latin typeface="PT_Russia Text" panose="02000503000000020004" pitchFamily="2" charset="0"/>
                <a:ea typeface="PT_Russia Text" panose="02000503000000020004" pitchFamily="2" charset="0"/>
                <a:cs typeface="Tahoma" panose="020B0604030504040204" pitchFamily="34" charset="0"/>
              </a:rPr>
              <a:t>Утверждён </a:t>
            </a:r>
          </a:p>
          <a:p>
            <a:pPr marL="180000" indent="-180000" algn="l">
              <a:lnSpc>
                <a:spcPct val="120000"/>
              </a:lnSpc>
              <a:spcBef>
                <a:spcPts val="8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100" b="1" dirty="0">
                <a:solidFill>
                  <a:srgbClr val="3D43A1"/>
                </a:solidFill>
                <a:latin typeface="PT_Russia Text" panose="02000503000000020004" pitchFamily="2" charset="0"/>
                <a:ea typeface="PT_Russia Text" panose="02000503000000020004" pitchFamily="2" charset="0"/>
                <a:cs typeface="Tahoma" panose="020B0604030504040204" pitchFamily="34" charset="0"/>
              </a:rPr>
              <a:t>перечень государственных услуг</a:t>
            </a:r>
            <a:r>
              <a:rPr lang="ru-RU" sz="1100" dirty="0">
                <a:latin typeface="PT_Russia Text" panose="02000503000000020004" pitchFamily="2" charset="0"/>
                <a:ea typeface="PT_Russia Text" panose="02000503000000020004" pitchFamily="2" charset="0"/>
                <a:cs typeface="Tahoma" panose="020B0604030504040204" pitchFamily="34" charset="0"/>
              </a:rPr>
              <a:t>, включаемых в план оптимизации в 2019 году</a:t>
            </a:r>
          </a:p>
          <a:p>
            <a:pPr marL="180000" indent="-180000" algn="l">
              <a:lnSpc>
                <a:spcPct val="120000"/>
              </a:lnSpc>
              <a:spcBef>
                <a:spcPts val="8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100" b="1" dirty="0">
                <a:solidFill>
                  <a:srgbClr val="3D43A1"/>
                </a:solidFill>
                <a:latin typeface="PT_Russia Text" panose="02000503000000020004" pitchFamily="2" charset="0"/>
                <a:ea typeface="PT_Russia Text" panose="02000503000000020004" pitchFamily="2" charset="0"/>
                <a:cs typeface="Tahoma" panose="020B0604030504040204" pitchFamily="34" charset="0"/>
              </a:rPr>
              <a:t>перечень </a:t>
            </a:r>
            <a:r>
              <a:rPr lang="ru-RU" sz="1100" b="1" dirty="0" err="1">
                <a:solidFill>
                  <a:srgbClr val="3D43A1"/>
                </a:solidFill>
                <a:latin typeface="PT_Russia Text" panose="02000503000000020004" pitchFamily="2" charset="0"/>
                <a:ea typeface="PT_Russia Text" panose="02000503000000020004" pitchFamily="2" charset="0"/>
                <a:cs typeface="Tahoma" panose="020B0604030504040204" pitchFamily="34" charset="0"/>
              </a:rPr>
              <a:t>суперсервисов</a:t>
            </a:r>
            <a:r>
              <a:rPr lang="ru-RU" sz="1100" dirty="0">
                <a:latin typeface="PT_Russia Text" panose="02000503000000020004" pitchFamily="2" charset="0"/>
                <a:ea typeface="PT_Russia Text" panose="02000503000000020004" pitchFamily="2" charset="0"/>
                <a:cs typeface="Tahoma" panose="020B0604030504040204" pitchFamily="34" charset="0"/>
              </a:rPr>
              <a:t>, ответственные ведомства и руководители рабочих групп по реализации </a:t>
            </a:r>
            <a:r>
              <a:rPr lang="ru-RU" sz="1100" dirty="0" err="1">
                <a:latin typeface="PT_Russia Text" panose="02000503000000020004" pitchFamily="2" charset="0"/>
                <a:ea typeface="PT_Russia Text" panose="02000503000000020004" pitchFamily="2" charset="0"/>
                <a:cs typeface="Tahoma" panose="020B0604030504040204" pitchFamily="34" charset="0"/>
              </a:rPr>
              <a:t>суперсервисов</a:t>
            </a:r>
            <a:endParaRPr lang="ru-RU" sz="1100" dirty="0">
              <a:latin typeface="PT_Russia Text" panose="02000503000000020004" pitchFamily="2" charset="0"/>
              <a:ea typeface="PT_Russia Text" panose="02000503000000020004" pitchFamily="2" charset="0"/>
              <a:cs typeface="Tahoma" panose="020B0604030504040204" pitchFamily="34" charset="0"/>
            </a:endParaRPr>
          </a:p>
          <a:p>
            <a:pPr marL="180000" indent="-180000" algn="l">
              <a:lnSpc>
                <a:spcPct val="120000"/>
              </a:lnSpc>
              <a:spcBef>
                <a:spcPts val="8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100" b="1" dirty="0">
                <a:solidFill>
                  <a:srgbClr val="3D43A1"/>
                </a:solidFill>
                <a:latin typeface="PT_Russia Text" panose="02000503000000020004" pitchFamily="2" charset="0"/>
                <a:ea typeface="PT_Russia Text" panose="02000503000000020004" pitchFamily="2" charset="0"/>
                <a:cs typeface="Tahoma" panose="020B0604030504040204" pitchFamily="34" charset="0"/>
              </a:rPr>
              <a:t>матрица оценки цифровой зрелости </a:t>
            </a:r>
            <a:r>
              <a:rPr lang="ru-RU" sz="1100" dirty="0">
                <a:latin typeface="PT_Russia Text" panose="02000503000000020004" pitchFamily="2" charset="0"/>
                <a:ea typeface="PT_Russia Text" panose="02000503000000020004" pitchFamily="2" charset="0"/>
                <a:cs typeface="Tahoma" panose="020B0604030504040204" pitchFamily="34" charset="0"/>
              </a:rPr>
              <a:t>государственных и муниципальных услуг</a:t>
            </a:r>
          </a:p>
          <a:p>
            <a:pPr marL="180000" indent="-180000" algn="l">
              <a:lnSpc>
                <a:spcPct val="120000"/>
              </a:lnSpc>
              <a:spcBef>
                <a:spcPts val="8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100" dirty="0">
                <a:latin typeface="PT_Russia Text" panose="02000503000000020004" pitchFamily="2" charset="0"/>
                <a:ea typeface="PT_Russia Text" panose="02000503000000020004" pitchFamily="2" charset="0"/>
                <a:cs typeface="Tahoma" panose="020B0604030504040204" pitchFamily="34" charset="0"/>
              </a:rPr>
              <a:t>типовая форма </a:t>
            </a:r>
            <a:r>
              <a:rPr lang="ru-RU" sz="1100" b="1" dirty="0">
                <a:solidFill>
                  <a:srgbClr val="3D43A1"/>
                </a:solidFill>
                <a:latin typeface="PT_Russia Text" panose="02000503000000020004" pitchFamily="2" charset="0"/>
                <a:ea typeface="PT_Russia Text" panose="02000503000000020004" pitchFamily="2" charset="0"/>
                <a:cs typeface="Tahoma" panose="020B0604030504040204" pitchFamily="34" charset="0"/>
              </a:rPr>
              <a:t>дорожной карты </a:t>
            </a:r>
            <a:r>
              <a:rPr lang="ru-RU" sz="1100" dirty="0">
                <a:latin typeface="PT_Russia Text" panose="02000503000000020004" pitchFamily="2" charset="0"/>
                <a:ea typeface="PT_Russia Text" panose="02000503000000020004" pitchFamily="2" charset="0"/>
                <a:cs typeface="Tahoma" panose="020B0604030504040204" pitchFamily="34" charset="0"/>
              </a:rPr>
              <a:t>оптимизации государственных и муниципальных услуг </a:t>
            </a:r>
          </a:p>
          <a:p>
            <a:pPr marL="180000" indent="-180000" algn="l">
              <a:lnSpc>
                <a:spcPct val="120000"/>
              </a:lnSpc>
              <a:spcBef>
                <a:spcPts val="8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100" b="1" dirty="0">
                <a:solidFill>
                  <a:srgbClr val="3D43A1"/>
                </a:solidFill>
                <a:latin typeface="PT_Russia Text" panose="02000503000000020004" pitchFamily="2" charset="0"/>
                <a:ea typeface="PT_Russia Text" panose="02000503000000020004" pitchFamily="2" charset="0"/>
                <a:cs typeface="Tahoma" panose="020B0604030504040204" pitchFamily="34" charset="0"/>
              </a:rPr>
              <a:t>типовые целевые показатели </a:t>
            </a:r>
            <a:r>
              <a:rPr lang="ru-RU" sz="1100" dirty="0">
                <a:latin typeface="PT_Russia Text" panose="02000503000000020004" pitchFamily="2" charset="0"/>
                <a:ea typeface="PT_Russia Text" panose="02000503000000020004" pitchFamily="2" charset="0"/>
                <a:cs typeface="Tahoma" panose="020B0604030504040204" pitchFamily="34" charset="0"/>
              </a:rPr>
              <a:t>оптимизации государственных и муниципальных услуг</a:t>
            </a:r>
            <a:endParaRPr lang="en-US" sz="1100" dirty="0">
              <a:latin typeface="PT_Russia Text" panose="02000503000000020004" pitchFamily="2" charset="0"/>
              <a:ea typeface="PT_Russia Text" panose="02000503000000020004" pitchFamily="2" charset="0"/>
              <a:cs typeface="Tahoma" panose="020B0604030504040204" pitchFamily="34" charset="0"/>
            </a:endParaRPr>
          </a:p>
          <a:p>
            <a:pPr algn="l">
              <a:lnSpc>
                <a:spcPct val="120000"/>
              </a:lnSpc>
              <a:spcBef>
                <a:spcPts val="800"/>
              </a:spcBef>
              <a:spcAft>
                <a:spcPts val="600"/>
              </a:spcAft>
            </a:pPr>
            <a:r>
              <a:rPr lang="ru-RU" sz="1100" b="1" dirty="0">
                <a:solidFill>
                  <a:srgbClr val="3D43A1"/>
                </a:solidFill>
                <a:latin typeface="PT_Russia Text" panose="02000503000000020004" pitchFamily="2" charset="0"/>
                <a:ea typeface="PT_Russia Text" panose="02000503000000020004" pitchFamily="2" charset="0"/>
                <a:cs typeface="Tahoma" panose="020B0604030504040204" pitchFamily="34" charset="0"/>
              </a:rPr>
              <a:t>Одобрено положение о рабочих группах </a:t>
            </a:r>
            <a:r>
              <a:rPr lang="ru-RU" sz="1100" dirty="0">
                <a:latin typeface="PT_Russia Text" panose="02000503000000020004" pitchFamily="2" charset="0"/>
                <a:ea typeface="PT_Russia Text" panose="02000503000000020004" pitchFamily="2" charset="0"/>
                <a:cs typeface="Tahoma" panose="020B0604030504040204" pitchFamily="34" charset="0"/>
              </a:rPr>
              <a:t>по реализации первоочередных жизненных ситуаций (</a:t>
            </a:r>
            <a:r>
              <a:rPr lang="ru-RU" sz="1100" dirty="0" err="1">
                <a:latin typeface="PT_Russia Text" panose="02000503000000020004" pitchFamily="2" charset="0"/>
                <a:ea typeface="PT_Russia Text" panose="02000503000000020004" pitchFamily="2" charset="0"/>
                <a:cs typeface="Tahoma" panose="020B0604030504040204" pitchFamily="34" charset="0"/>
              </a:rPr>
              <a:t>суперсервисов</a:t>
            </a:r>
            <a:r>
              <a:rPr lang="ru-RU" sz="1100" dirty="0">
                <a:latin typeface="PT_Russia Text" panose="02000503000000020004" pitchFamily="2" charset="0"/>
                <a:ea typeface="PT_Russia Text" panose="02000503000000020004" pitchFamily="2" charset="0"/>
                <a:cs typeface="Tahoma" panose="020B0604030504040204" pitchFamily="34" charset="0"/>
              </a:rPr>
              <a:t>), а также типовая дорожная карта мероприятий рабочей группы</a:t>
            </a:r>
          </a:p>
          <a:p>
            <a:pPr algn="l">
              <a:lnSpc>
                <a:spcPct val="120000"/>
              </a:lnSpc>
              <a:spcBef>
                <a:spcPts val="800"/>
              </a:spcBef>
              <a:spcAft>
                <a:spcPts val="600"/>
              </a:spcAft>
            </a:pPr>
            <a:r>
              <a:rPr lang="ru-RU" sz="1100" b="1" dirty="0">
                <a:solidFill>
                  <a:srgbClr val="3D43A1"/>
                </a:solidFill>
                <a:latin typeface="PT_Russia Text" panose="02000503000000020004" pitchFamily="2" charset="0"/>
                <a:ea typeface="PT_Russia Text" panose="02000503000000020004" pitchFamily="2" charset="0"/>
                <a:cs typeface="Tahoma" panose="020B0604030504040204" pitchFamily="34" charset="0"/>
              </a:rPr>
              <a:t>Руководителям рабочих групп </a:t>
            </a:r>
            <a:r>
              <a:rPr lang="ru-RU" sz="1100" dirty="0">
                <a:latin typeface="PT_Russia Text" panose="02000503000000020004" pitchFamily="2" charset="0"/>
                <a:ea typeface="PT_Russia Text" panose="02000503000000020004" pitchFamily="2" charset="0"/>
                <a:cs typeface="Tahoma" panose="020B0604030504040204" pitchFamily="34" charset="0"/>
              </a:rPr>
              <a:t>в срок </a:t>
            </a:r>
            <a:r>
              <a:rPr lang="ru-RU" sz="1100" b="1" dirty="0">
                <a:solidFill>
                  <a:srgbClr val="3D43A1"/>
                </a:solidFill>
                <a:latin typeface="PT_Russia Text" panose="02000503000000020004" pitchFamily="2" charset="0"/>
                <a:ea typeface="PT_Russia Text" panose="02000503000000020004" pitchFamily="2" charset="0"/>
                <a:cs typeface="Tahoma" panose="020B0604030504040204" pitchFamily="34" charset="0"/>
              </a:rPr>
              <a:t>до 05.04.2019 провести первое заседание </a:t>
            </a:r>
            <a:r>
              <a:rPr lang="ru-RU" sz="1100" dirty="0">
                <a:latin typeface="PT_Russia Text" panose="02000503000000020004" pitchFamily="2" charset="0"/>
                <a:ea typeface="PT_Russia Text" panose="02000503000000020004" pitchFamily="2" charset="0"/>
                <a:cs typeface="Tahoma" panose="020B0604030504040204" pitchFamily="34" charset="0"/>
              </a:rPr>
              <a:t>рабочей группы, завершить формирование состава рабочих групп</a:t>
            </a:r>
          </a:p>
          <a:p>
            <a:pPr algn="l">
              <a:lnSpc>
                <a:spcPct val="120000"/>
              </a:lnSpc>
              <a:spcBef>
                <a:spcPts val="800"/>
              </a:spcBef>
              <a:spcAft>
                <a:spcPts val="600"/>
              </a:spcAft>
            </a:pPr>
            <a:r>
              <a:rPr lang="ru-RU" sz="1100" b="1" dirty="0">
                <a:solidFill>
                  <a:srgbClr val="3D43A1"/>
                </a:solidFill>
                <a:latin typeface="PT_Russia Text" panose="02000503000000020004" pitchFamily="2" charset="0"/>
                <a:ea typeface="PT_Russia Text" panose="02000503000000020004" pitchFamily="2" charset="0"/>
                <a:cs typeface="Tahoma" panose="020B0604030504040204" pitchFamily="34" charset="0"/>
              </a:rPr>
              <a:t>Руководителям ведомств</a:t>
            </a:r>
            <a:r>
              <a:rPr lang="ru-RU" sz="1100" dirty="0">
                <a:latin typeface="PT_Russia Text" panose="02000503000000020004" pitchFamily="2" charset="0"/>
                <a:ea typeface="PT_Russia Text" panose="02000503000000020004" pitchFamily="2" charset="0"/>
                <a:cs typeface="Tahoma" panose="020B0604030504040204" pitchFamily="34" charset="0"/>
              </a:rPr>
              <a:t>, ответственным за оказание услуг, включаемых в план оптимизации в 2019 году, в срок </a:t>
            </a:r>
            <a:r>
              <a:rPr lang="ru-RU" sz="1100" b="1" dirty="0">
                <a:solidFill>
                  <a:srgbClr val="3D43A1"/>
                </a:solidFill>
                <a:latin typeface="PT_Russia Text" panose="02000503000000020004" pitchFamily="2" charset="0"/>
                <a:ea typeface="PT_Russia Text" panose="02000503000000020004" pitchFamily="2" charset="0"/>
                <a:cs typeface="Tahoma" panose="020B0604030504040204" pitchFamily="34" charset="0"/>
              </a:rPr>
              <a:t>до 30.04.2019 </a:t>
            </a:r>
            <a:r>
              <a:rPr lang="ru-RU" sz="1100" dirty="0">
                <a:latin typeface="PT_Russia Text" panose="02000503000000020004" pitchFamily="2" charset="0"/>
                <a:ea typeface="PT_Russia Text" panose="02000503000000020004" pitchFamily="2" charset="0"/>
                <a:cs typeface="Tahoma" panose="020B0604030504040204" pitchFamily="34" charset="0"/>
              </a:rPr>
              <a:t>представить в Минкомсвязь России </a:t>
            </a:r>
            <a:r>
              <a:rPr lang="ru-RU" sz="1100" b="1" dirty="0">
                <a:solidFill>
                  <a:srgbClr val="3D43A1"/>
                </a:solidFill>
                <a:latin typeface="PT_Russia Text" panose="02000503000000020004" pitchFamily="2" charset="0"/>
                <a:ea typeface="PT_Russia Text" panose="02000503000000020004" pitchFamily="2" charset="0"/>
                <a:cs typeface="Tahoma" panose="020B0604030504040204" pitchFamily="34" charset="0"/>
              </a:rPr>
              <a:t>дорожные карты </a:t>
            </a:r>
            <a:r>
              <a:rPr lang="ru-RU" sz="1100" dirty="0">
                <a:latin typeface="PT_Russia Text" panose="02000503000000020004" pitchFamily="2" charset="0"/>
                <a:ea typeface="PT_Russia Text" panose="02000503000000020004" pitchFamily="2" charset="0"/>
                <a:cs typeface="Tahoma" panose="020B0604030504040204" pitchFamily="34" charset="0"/>
              </a:rPr>
              <a:t>оптимизации государственных и муниципальных </a:t>
            </a:r>
          </a:p>
          <a:p>
            <a:pPr algn="l">
              <a:lnSpc>
                <a:spcPct val="120000"/>
              </a:lnSpc>
              <a:spcBef>
                <a:spcPts val="800"/>
              </a:spcBef>
              <a:spcAft>
                <a:spcPts val="600"/>
              </a:spcAft>
            </a:pPr>
            <a:r>
              <a:rPr lang="ru-RU" sz="1100" b="1" dirty="0">
                <a:solidFill>
                  <a:srgbClr val="3D43A1"/>
                </a:solidFill>
                <a:latin typeface="PT_Russia Text" panose="02000503000000020004" pitchFamily="2" charset="0"/>
                <a:ea typeface="PT_Russia Text" panose="02000503000000020004" pitchFamily="2" charset="0"/>
                <a:cs typeface="Tahoma" panose="020B0604030504040204" pitchFamily="34" charset="0"/>
              </a:rPr>
              <a:t>Руководителям рабочих групп </a:t>
            </a:r>
            <a:r>
              <a:rPr lang="ru-RU" sz="1100" dirty="0">
                <a:latin typeface="PT_Russia Text" panose="02000503000000020004" pitchFamily="2" charset="0"/>
                <a:ea typeface="PT_Russia Text" panose="02000503000000020004" pitchFamily="2" charset="0"/>
                <a:cs typeface="Tahoma" panose="020B0604030504040204" pitchFamily="34" charset="0"/>
              </a:rPr>
              <a:t>в срок </a:t>
            </a:r>
            <a:r>
              <a:rPr lang="ru-RU" sz="1100" b="1" dirty="0">
                <a:solidFill>
                  <a:srgbClr val="3D43A1"/>
                </a:solidFill>
                <a:latin typeface="PT_Russia Text" panose="02000503000000020004" pitchFamily="2" charset="0"/>
                <a:ea typeface="PT_Russia Text" panose="02000503000000020004" pitchFamily="2" charset="0"/>
                <a:cs typeface="Tahoma" panose="020B0604030504040204" pitchFamily="34" charset="0"/>
              </a:rPr>
              <a:t>до 07.06.2019 представить</a:t>
            </a:r>
            <a:r>
              <a:rPr lang="ru-RU" sz="1100" dirty="0">
                <a:latin typeface="PT_Russia Text" panose="02000503000000020004" pitchFamily="2" charset="0"/>
                <a:ea typeface="PT_Russia Text" panose="02000503000000020004" pitchFamily="2" charset="0"/>
                <a:cs typeface="Tahoma" panose="020B0604030504040204" pitchFamily="34" charset="0"/>
              </a:rPr>
              <a:t> на утверждение подкомиссии Правительственной комиссии </a:t>
            </a:r>
            <a:r>
              <a:rPr lang="ru-RU" sz="1100" b="1" dirty="0">
                <a:solidFill>
                  <a:srgbClr val="3D43A1"/>
                </a:solidFill>
                <a:latin typeface="PT_Russia Text" panose="02000503000000020004" pitchFamily="2" charset="0"/>
                <a:ea typeface="PT_Russia Text" panose="02000503000000020004" pitchFamily="2" charset="0"/>
                <a:cs typeface="Tahoma" panose="020B0604030504040204" pitchFamily="34" charset="0"/>
              </a:rPr>
              <a:t>целевые состояния </a:t>
            </a:r>
            <a:r>
              <a:rPr lang="ru-RU" sz="1100" b="1" dirty="0" err="1">
                <a:solidFill>
                  <a:srgbClr val="3D43A1"/>
                </a:solidFill>
                <a:latin typeface="PT_Russia Text" panose="02000503000000020004" pitchFamily="2" charset="0"/>
                <a:ea typeface="PT_Russia Text" panose="02000503000000020004" pitchFamily="2" charset="0"/>
                <a:cs typeface="Tahoma" panose="020B0604030504040204" pitchFamily="34" charset="0"/>
              </a:rPr>
              <a:t>суперсервисов</a:t>
            </a:r>
            <a:r>
              <a:rPr lang="ru-RU" sz="1100" b="1" dirty="0">
                <a:solidFill>
                  <a:srgbClr val="3D43A1"/>
                </a:solidFill>
                <a:latin typeface="PT_Russia Text" panose="02000503000000020004" pitchFamily="2" charset="0"/>
                <a:ea typeface="PT_Russia Text" panose="02000503000000020004" pitchFamily="2" charset="0"/>
                <a:cs typeface="Tahoma" panose="020B0604030504040204" pitchFamily="34" charset="0"/>
              </a:rPr>
              <a:t> </a:t>
            </a:r>
            <a:r>
              <a:rPr lang="ru-RU" sz="1100" dirty="0">
                <a:latin typeface="PT_Russia Text" panose="02000503000000020004" pitchFamily="2" charset="0"/>
                <a:ea typeface="PT_Russia Text" panose="02000503000000020004" pitchFamily="2" charset="0"/>
                <a:cs typeface="Tahoma" panose="020B0604030504040204" pitchFamily="34" charset="0"/>
              </a:rPr>
              <a:t>в соответствии с шаблонами форм, утвержденными подкомиссией</a:t>
            </a:r>
            <a:endParaRPr lang="en-US" sz="1100" dirty="0">
              <a:latin typeface="PT_Russia Text" panose="02000503000000020004" pitchFamily="2" charset="0"/>
              <a:ea typeface="PT_Russia Text" panose="02000503000000020004" pitchFamily="2" charset="0"/>
              <a:cs typeface="Tahoma" panose="020B0604030504040204" pitchFamily="34" charset="0"/>
            </a:endParaRPr>
          </a:p>
          <a:p>
            <a:pPr algn="l">
              <a:lnSpc>
                <a:spcPct val="120000"/>
              </a:lnSpc>
              <a:spcBef>
                <a:spcPts val="800"/>
              </a:spcBef>
              <a:spcAft>
                <a:spcPts val="600"/>
              </a:spcAft>
            </a:pPr>
            <a:r>
              <a:rPr lang="ru-RU" sz="1100" b="1" dirty="0">
                <a:solidFill>
                  <a:srgbClr val="3D43A1"/>
                </a:solidFill>
                <a:latin typeface="PT_Russia Text" panose="02000503000000020004" pitchFamily="2" charset="0"/>
                <a:ea typeface="PT_Russia Text" panose="02000503000000020004" pitchFamily="2" charset="0"/>
                <a:cs typeface="Tahoma" panose="020B0604030504040204" pitchFamily="34" charset="0"/>
              </a:rPr>
              <a:t>Срок выполнения мероприятия </a:t>
            </a:r>
            <a:r>
              <a:rPr lang="ru-RU" sz="1100" dirty="0">
                <a:latin typeface="PT_Russia Text" panose="02000503000000020004" pitchFamily="2" charset="0"/>
                <a:ea typeface="PT_Russia Text" panose="02000503000000020004" pitchFamily="2" charset="0"/>
                <a:cs typeface="Tahoma" panose="020B0604030504040204" pitchFamily="34" charset="0"/>
              </a:rPr>
              <a:t>по разработке целевого состояния государственных услуг согласно федеральному проекту «Цифровое государственное управление» национальной программы «Цифровая экономика Российской Федерации» - </a:t>
            </a:r>
            <a:r>
              <a:rPr lang="ru-RU" sz="1100" b="1" dirty="0">
                <a:solidFill>
                  <a:srgbClr val="3D43A1"/>
                </a:solidFill>
                <a:latin typeface="PT_Russia Text" panose="02000503000000020004" pitchFamily="2" charset="0"/>
                <a:ea typeface="PT_Russia Text" panose="02000503000000020004" pitchFamily="2" charset="0"/>
                <a:cs typeface="Tahoma" panose="020B0604030504040204" pitchFamily="34" charset="0"/>
              </a:rPr>
              <a:t>30.06.2019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D5F6EFED-9530-EC4D-8218-4B5E8DB07173}"/>
              </a:ext>
            </a:extLst>
          </p:cNvPr>
          <p:cNvPicPr>
            <a:picLocks noChangeAspect="1"/>
          </p:cNvPicPr>
          <p:nvPr/>
        </p:nvPicPr>
        <p:blipFill>
          <a:blip>
            <a:extLst/>
          </a:blip>
          <a:stretch>
            <a:fillRect/>
          </a:stretch>
        </p:blipFill>
        <p:spPr>
          <a:xfrm>
            <a:off x="1435928" y="6038663"/>
            <a:ext cx="369007" cy="36900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EAAFDA4F-DBF9-8147-A0AD-A0F5B80CD073}"/>
              </a:ext>
            </a:extLst>
          </p:cNvPr>
          <p:cNvPicPr>
            <a:picLocks noChangeAspect="1"/>
          </p:cNvPicPr>
          <p:nvPr/>
        </p:nvPicPr>
        <p:blipFill>
          <a:blip>
            <a:extLst/>
          </a:blip>
          <a:stretch>
            <a:fillRect/>
          </a:stretch>
        </p:blipFill>
        <p:spPr>
          <a:xfrm>
            <a:off x="1407789" y="1466381"/>
            <a:ext cx="398652" cy="398652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0AF43FAF-2504-2841-9172-8F7705454DA0}"/>
              </a:ext>
            </a:extLst>
          </p:cNvPr>
          <p:cNvPicPr>
            <a:picLocks noChangeAspect="1"/>
          </p:cNvPicPr>
          <p:nvPr/>
        </p:nvPicPr>
        <p:blipFill>
          <a:blip>
            <a:extLst/>
          </a:blip>
          <a:stretch>
            <a:fillRect/>
          </a:stretch>
        </p:blipFill>
        <p:spPr>
          <a:xfrm>
            <a:off x="1413159" y="3720604"/>
            <a:ext cx="378281" cy="37828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3113023B-C6C9-584D-8881-E940176D2E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382368" y="4275670"/>
            <a:ext cx="424073" cy="424073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28B048EA-45C0-1C4B-A9E8-6A6DCB3AAF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417842" y="5412880"/>
            <a:ext cx="419002" cy="419002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F6B4251D-8D7D-834C-BEFF-1AE424D2673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1417842" y="4855699"/>
            <a:ext cx="391698" cy="391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3869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Группа 15"/>
          <p:cNvGrpSpPr/>
          <p:nvPr/>
        </p:nvGrpSpPr>
        <p:grpSpPr>
          <a:xfrm>
            <a:off x="1" y="0"/>
            <a:ext cx="1092820" cy="6858000"/>
            <a:chOff x="1" y="0"/>
            <a:chExt cx="1092820" cy="6858000"/>
          </a:xfrm>
        </p:grpSpPr>
        <p:sp>
          <p:nvSpPr>
            <p:cNvPr id="21" name="Прямоугольник 20">
              <a:extLst>
                <a:ext uri="{FF2B5EF4-FFF2-40B4-BE49-F238E27FC236}">
                  <a16:creationId xmlns:a16="http://schemas.microsoft.com/office/drawing/2014/main" xmlns="" id="{2185949D-510E-B640-98BC-CA920DF06249}"/>
                </a:ext>
              </a:extLst>
            </p:cNvPr>
            <p:cNvSpPr/>
            <p:nvPr/>
          </p:nvSpPr>
          <p:spPr>
            <a:xfrm>
              <a:off x="1" y="0"/>
              <a:ext cx="1092820" cy="6858000"/>
            </a:xfrm>
            <a:prstGeom prst="rect">
              <a:avLst/>
            </a:prstGeom>
            <a:solidFill>
              <a:srgbClr val="E2E2E2">
                <a:alpha val="4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xmlns="" id="{11B9542C-D315-5B41-98B6-3DF7E819C1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294411" y="344752"/>
              <a:ext cx="504000" cy="504000"/>
            </a:xfrm>
            <a:prstGeom prst="rect">
              <a:avLst/>
            </a:prstGeom>
          </p:spPr>
        </p:pic>
        <p:cxnSp>
          <p:nvCxnSpPr>
            <p:cNvPr id="7" name="Прямая соединительная линия 6"/>
            <p:cNvCxnSpPr/>
            <p:nvPr/>
          </p:nvCxnSpPr>
          <p:spPr>
            <a:xfrm>
              <a:off x="1073776" y="0"/>
              <a:ext cx="0" cy="370912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/>
            <p:cNvCxnSpPr/>
            <p:nvPr/>
          </p:nvCxnSpPr>
          <p:spPr>
            <a:xfrm>
              <a:off x="1073776" y="370912"/>
              <a:ext cx="0" cy="311669"/>
            </a:xfrm>
            <a:prstGeom prst="line">
              <a:avLst/>
            </a:prstGeom>
            <a:ln w="38100">
              <a:solidFill>
                <a:srgbClr val="0932C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Прямая соединительная линия 37"/>
            <p:cNvCxnSpPr/>
            <p:nvPr/>
          </p:nvCxnSpPr>
          <p:spPr>
            <a:xfrm>
              <a:off x="1073776" y="682581"/>
              <a:ext cx="0" cy="36993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AE68803-1925-654B-9030-485A64E3C90A}"/>
              </a:ext>
            </a:extLst>
          </p:cNvPr>
          <p:cNvSpPr txBox="1"/>
          <p:nvPr/>
        </p:nvSpPr>
        <p:spPr>
          <a:xfrm>
            <a:off x="1320698" y="488131"/>
            <a:ext cx="7512123" cy="4308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sz="2200" b="1" spc="80" dirty="0">
                <a:latin typeface="PT_Russia Text" panose="02000503000000020004" pitchFamily="2" charset="0"/>
                <a:ea typeface="PT_Russia Text" panose="02000503000000020004" pitchFamily="2" charset="0"/>
                <a:cs typeface="Tahoma" panose="020B0604030504040204" pitchFamily="34" charset="0"/>
              </a:rPr>
              <a:t>25 </a:t>
            </a:r>
            <a:r>
              <a:rPr lang="ru-RU" sz="2200" b="1" spc="80" dirty="0" err="1">
                <a:latin typeface="PT_Russia Text" panose="02000503000000020004" pitchFamily="2" charset="0"/>
                <a:ea typeface="PT_Russia Text" panose="02000503000000020004" pitchFamily="2" charset="0"/>
                <a:cs typeface="Tahoma" panose="020B0604030504040204" pitchFamily="34" charset="0"/>
              </a:rPr>
              <a:t>Суперсервисов</a:t>
            </a:r>
            <a:endParaRPr lang="ru-RU" sz="2200" b="1" spc="80" dirty="0">
              <a:latin typeface="PT_Russia Text" panose="02000503000000020004" pitchFamily="2" charset="0"/>
              <a:ea typeface="PT_Russia Text" panose="02000503000000020004" pitchFamily="2" charset="0"/>
              <a:cs typeface="Tahoma" panose="020B0604030504040204" pitchFamily="34" charset="0"/>
            </a:endParaRPr>
          </a:p>
        </p:txBody>
      </p:sp>
      <p:sp>
        <p:nvSpPr>
          <p:cNvPr id="27" name="Номер слайда 12">
            <a:extLst>
              <a:ext uri="{FF2B5EF4-FFF2-40B4-BE49-F238E27FC236}">
                <a16:creationId xmlns:a16="http://schemas.microsoft.com/office/drawing/2014/main" xmlns="" id="{E4FB0AF5-F4C2-984D-A784-4E9FFA8F8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500389"/>
            <a:ext cx="1092821" cy="280658"/>
          </a:xfrm>
        </p:spPr>
        <p:txBody>
          <a:bodyPr/>
          <a:lstStyle/>
          <a:p>
            <a:pPr algn="ctr"/>
            <a:fld id="{021CF636-712B-4B80-AAF7-79D563FA4FF5}" type="slidenum">
              <a:rPr lang="ru-RU" sz="1000" smtClean="0">
                <a:solidFill>
                  <a:schemeClr val="bg1">
                    <a:lumMod val="65000"/>
                  </a:schemeClr>
                </a:solidFill>
                <a:latin typeface="PT_Russia Text" panose="02000503000000020004" pitchFamily="2" charset="0"/>
                <a:ea typeface="PT_Russia Text" panose="02000503000000020004" pitchFamily="2" charset="0"/>
                <a:cs typeface="Tahoma" panose="020B0604030504040204" pitchFamily="34" charset="0"/>
              </a:rPr>
              <a:pPr algn="ctr"/>
              <a:t>5</a:t>
            </a:fld>
            <a:endParaRPr lang="ru-RU" sz="1000" dirty="0">
              <a:solidFill>
                <a:schemeClr val="bg1">
                  <a:lumMod val="65000"/>
                </a:schemeClr>
              </a:solidFill>
              <a:latin typeface="PT_Russia Text" panose="02000503000000020004" pitchFamily="2" charset="0"/>
              <a:ea typeface="PT_Russia Text" panose="02000503000000020004" pitchFamily="2" charset="0"/>
              <a:cs typeface="Tahoma" panose="020B060403050404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24D52C7-6363-4FDD-9C95-FD189DB0B970}"/>
              </a:ext>
            </a:extLst>
          </p:cNvPr>
          <p:cNvSpPr txBox="1"/>
          <p:nvPr/>
        </p:nvSpPr>
        <p:spPr>
          <a:xfrm>
            <a:off x="9826550" y="5479972"/>
            <a:ext cx="2067576" cy="83715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180000" indent="-180000">
              <a:lnSpc>
                <a:spcPct val="110000"/>
              </a:lnSpc>
              <a:buClr>
                <a:srgbClr val="3E42A1"/>
              </a:buClr>
              <a:buFont typeface="Arial" panose="020B0604020202020204" pitchFamily="34" charset="0"/>
              <a:buChar char="•"/>
            </a:pPr>
            <a:r>
              <a:rPr lang="en-US" sz="1100" spc="40" dirty="0">
                <a:solidFill>
                  <a:schemeClr val="tx1">
                    <a:lumMod val="75000"/>
                    <a:lumOff val="25000"/>
                  </a:schemeClr>
                </a:solidFill>
                <a:latin typeface="PT_Russia Text" panose="02000503000000020004" pitchFamily="2" charset="0"/>
                <a:ea typeface="PT_Russia Text" panose="02000503000000020004" pitchFamily="2" charset="0"/>
                <a:cs typeface="Tahoma" panose="020B0604030504040204" pitchFamily="34" charset="0"/>
              </a:rPr>
              <a:t>Online</a:t>
            </a:r>
          </a:p>
          <a:p>
            <a:pPr marL="180000" indent="-180000">
              <a:lnSpc>
                <a:spcPct val="110000"/>
              </a:lnSpc>
              <a:buClr>
                <a:srgbClr val="3E42A1"/>
              </a:buClr>
              <a:buFont typeface="Arial" panose="020B0604020202020204" pitchFamily="34" charset="0"/>
              <a:buChar char="•"/>
            </a:pPr>
            <a:r>
              <a:rPr lang="ru-RU" sz="1100" spc="40" dirty="0">
                <a:solidFill>
                  <a:schemeClr val="tx1">
                    <a:lumMod val="75000"/>
                    <a:lumOff val="25000"/>
                  </a:schemeClr>
                </a:solidFill>
                <a:latin typeface="PT_Russia Text" panose="02000503000000020004" pitchFamily="2" charset="0"/>
                <a:ea typeface="PT_Russia Text" panose="02000503000000020004" pitchFamily="2" charset="0"/>
                <a:cs typeface="Tahoma" panose="020B0604030504040204" pitchFamily="34" charset="0"/>
              </a:rPr>
              <a:t>Без очного посещения</a:t>
            </a:r>
          </a:p>
          <a:p>
            <a:pPr marL="180000" indent="-180000">
              <a:lnSpc>
                <a:spcPct val="110000"/>
              </a:lnSpc>
              <a:buClr>
                <a:srgbClr val="3E42A1"/>
              </a:buClr>
              <a:buFont typeface="Arial" panose="020B0604020202020204" pitchFamily="34" charset="0"/>
              <a:buChar char="•"/>
            </a:pPr>
            <a:r>
              <a:rPr lang="ru-RU" sz="1100" spc="40" dirty="0">
                <a:solidFill>
                  <a:schemeClr val="tx1">
                    <a:lumMod val="75000"/>
                    <a:lumOff val="25000"/>
                  </a:schemeClr>
                </a:solidFill>
                <a:latin typeface="PT_Russia Text" panose="02000503000000020004" pitchFamily="2" charset="0"/>
                <a:ea typeface="PT_Russia Text" panose="02000503000000020004" pitchFamily="2" charset="0"/>
                <a:cs typeface="Tahoma" panose="020B0604030504040204" pitchFamily="34" charset="0"/>
              </a:rPr>
              <a:t>Реестровая модель</a:t>
            </a:r>
          </a:p>
          <a:p>
            <a:pPr marL="180000" indent="-180000">
              <a:lnSpc>
                <a:spcPct val="110000"/>
              </a:lnSpc>
              <a:buClr>
                <a:srgbClr val="3E42A1"/>
              </a:buClr>
              <a:buFont typeface="Arial" panose="020B0604020202020204" pitchFamily="34" charset="0"/>
              <a:buChar char="•"/>
            </a:pPr>
            <a:r>
              <a:rPr lang="ru-RU" sz="1100" spc="40" dirty="0">
                <a:solidFill>
                  <a:schemeClr val="tx1">
                    <a:lumMod val="75000"/>
                    <a:lumOff val="25000"/>
                  </a:schemeClr>
                </a:solidFill>
                <a:latin typeface="PT_Russia Text" panose="02000503000000020004" pitchFamily="2" charset="0"/>
                <a:ea typeface="PT_Russia Text" panose="02000503000000020004" pitchFamily="2" charset="0"/>
                <a:cs typeface="Tahoma" panose="020B0604030504040204" pitchFamily="34" charset="0"/>
              </a:rPr>
              <a:t>Проактивно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1FF3537A-57B3-476F-AD10-0E936F19B7B8}"/>
              </a:ext>
            </a:extLst>
          </p:cNvPr>
          <p:cNvSpPr txBox="1"/>
          <p:nvPr/>
        </p:nvSpPr>
        <p:spPr>
          <a:xfrm>
            <a:off x="5972171" y="5481224"/>
            <a:ext cx="2034503" cy="7535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180000" indent="-180000">
              <a:lnSpc>
                <a:spcPct val="110000"/>
              </a:lnSpc>
              <a:spcAft>
                <a:spcPts val="400"/>
              </a:spcAft>
              <a:buClr>
                <a:srgbClr val="3E42A1"/>
              </a:buClr>
              <a:buFont typeface="Arial" panose="020B0604020202020204" pitchFamily="34" charset="0"/>
              <a:buChar char="•"/>
            </a:pPr>
            <a:r>
              <a:rPr lang="ru-RU" sz="1100" spc="40" dirty="0">
                <a:solidFill>
                  <a:schemeClr val="tx1">
                    <a:lumMod val="75000"/>
                    <a:lumOff val="25000"/>
                  </a:schemeClr>
                </a:solidFill>
                <a:latin typeface="PT_Russia Text" panose="02000503000000020004" pitchFamily="2" charset="0"/>
                <a:ea typeface="PT_Russia Text" panose="02000503000000020004" pitchFamily="2" charset="0"/>
                <a:cs typeface="Tahoma" panose="020B0604030504040204" pitchFamily="34" charset="0"/>
              </a:rPr>
              <a:t>Бизнес-процессы</a:t>
            </a:r>
          </a:p>
          <a:p>
            <a:pPr marL="180000" indent="-180000">
              <a:lnSpc>
                <a:spcPct val="110000"/>
              </a:lnSpc>
              <a:spcAft>
                <a:spcPts val="400"/>
              </a:spcAft>
              <a:buClr>
                <a:srgbClr val="3E42A1"/>
              </a:buClr>
              <a:buFont typeface="Arial" panose="020B0604020202020204" pitchFamily="34" charset="0"/>
              <a:buChar char="•"/>
            </a:pPr>
            <a:r>
              <a:rPr lang="ru-RU" sz="1100" spc="40" dirty="0">
                <a:solidFill>
                  <a:schemeClr val="tx1">
                    <a:lumMod val="75000"/>
                    <a:lumOff val="25000"/>
                  </a:schemeClr>
                </a:solidFill>
                <a:latin typeface="PT_Russia Text" panose="02000503000000020004" pitchFamily="2" charset="0"/>
                <a:ea typeface="PT_Russia Text" panose="02000503000000020004" pitchFamily="2" charset="0"/>
                <a:cs typeface="Tahoma" panose="020B0604030504040204" pitchFamily="34" charset="0"/>
              </a:rPr>
              <a:t>Технологии </a:t>
            </a:r>
          </a:p>
          <a:p>
            <a:pPr marL="180000" indent="-180000">
              <a:lnSpc>
                <a:spcPct val="110000"/>
              </a:lnSpc>
              <a:spcAft>
                <a:spcPts val="400"/>
              </a:spcAft>
              <a:buClr>
                <a:srgbClr val="3E42A1"/>
              </a:buClr>
              <a:buFont typeface="Arial" panose="020B0604020202020204" pitchFamily="34" charset="0"/>
              <a:buChar char="•"/>
            </a:pPr>
            <a:r>
              <a:rPr lang="ru-RU" sz="1100" spc="40" dirty="0">
                <a:solidFill>
                  <a:schemeClr val="tx1">
                    <a:lumMod val="75000"/>
                    <a:lumOff val="25000"/>
                  </a:schemeClr>
                </a:solidFill>
                <a:latin typeface="PT_Russia Text" panose="02000503000000020004" pitchFamily="2" charset="0"/>
                <a:ea typeface="PT_Russia Text" panose="02000503000000020004" pitchFamily="2" charset="0"/>
                <a:cs typeface="Tahoma" panose="020B0604030504040204" pitchFamily="34" charset="0"/>
              </a:rPr>
              <a:t>Регулирование (НПА)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FE285E8D-6A82-4A58-949C-272380376E2D}"/>
              </a:ext>
            </a:extLst>
          </p:cNvPr>
          <p:cNvSpPr txBox="1"/>
          <p:nvPr/>
        </p:nvSpPr>
        <p:spPr>
          <a:xfrm>
            <a:off x="4447696" y="5462045"/>
            <a:ext cx="1521891" cy="33855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ru-RU" sz="1600" b="1" spc="40" dirty="0">
                <a:solidFill>
                  <a:srgbClr val="3E42A1"/>
                </a:solidFill>
                <a:latin typeface="PT_Russia Text" panose="02000503000000020004" pitchFamily="2" charset="0"/>
                <a:ea typeface="PT_Russia Text" panose="02000503000000020004" pitchFamily="2" charset="0"/>
                <a:cs typeface="Tahoma" panose="020B0604030504040204" pitchFamily="34" charset="0"/>
              </a:rPr>
              <a:t>Реализация: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73E73DA7-1011-454A-A672-CECE59ACEC39}"/>
              </a:ext>
            </a:extLst>
          </p:cNvPr>
          <p:cNvSpPr txBox="1"/>
          <p:nvPr/>
        </p:nvSpPr>
        <p:spPr>
          <a:xfrm>
            <a:off x="8615129" y="5459497"/>
            <a:ext cx="1304844" cy="33855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ru-RU" sz="1600" b="1" spc="40" dirty="0">
                <a:solidFill>
                  <a:srgbClr val="3E42A1"/>
                </a:solidFill>
                <a:latin typeface="PT_Russia Text" panose="02000503000000020004" pitchFamily="2" charset="0"/>
                <a:ea typeface="PT_Russia Text" panose="02000503000000020004" pitchFamily="2" charset="0"/>
                <a:cs typeface="Tahoma" panose="020B0604030504040204" pitchFamily="34" charset="0"/>
              </a:rPr>
              <a:t>Результат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1425108" y="1610234"/>
            <a:ext cx="1982703" cy="640369"/>
          </a:xfrm>
          <a:prstGeom prst="rect">
            <a:avLst/>
          </a:prstGeom>
          <a:solidFill>
            <a:srgbClr val="ECF3FA"/>
          </a:solidFill>
          <a:ln w="6350">
            <a:solidFill>
              <a:srgbClr val="3E42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>
              <a:latin typeface="PT_Russia Text" panose="02000503000000020004" pitchFamily="2" charset="0"/>
              <a:ea typeface="PT_Russia Text" panose="02000503000000020004" pitchFamily="2" charset="0"/>
              <a:cs typeface="Tahoma" panose="020B060403050404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513105" y="1610234"/>
            <a:ext cx="1982703" cy="640369"/>
          </a:xfrm>
          <a:prstGeom prst="rect">
            <a:avLst/>
          </a:prstGeom>
          <a:solidFill>
            <a:srgbClr val="ECF3FA"/>
          </a:solidFill>
          <a:ln w="6350">
            <a:solidFill>
              <a:srgbClr val="3E42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>
              <a:latin typeface="PT_Russia Text" panose="02000503000000020004" pitchFamily="2" charset="0"/>
              <a:ea typeface="PT_Russia Text" panose="02000503000000020004" pitchFamily="2" charset="0"/>
              <a:cs typeface="Tahoma" panose="020B060403050404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5605073" y="1610234"/>
            <a:ext cx="1982703" cy="640369"/>
          </a:xfrm>
          <a:prstGeom prst="rect">
            <a:avLst/>
          </a:prstGeom>
          <a:solidFill>
            <a:srgbClr val="ECF3FA"/>
          </a:solidFill>
          <a:ln w="6350">
            <a:solidFill>
              <a:srgbClr val="3E42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>
              <a:latin typeface="PT_Russia Text" panose="02000503000000020004" pitchFamily="2" charset="0"/>
              <a:ea typeface="PT_Russia Text" panose="02000503000000020004" pitchFamily="2" charset="0"/>
              <a:cs typeface="Tahoma" panose="020B060403050404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7693071" y="1610234"/>
            <a:ext cx="1982703" cy="640369"/>
          </a:xfrm>
          <a:prstGeom prst="rect">
            <a:avLst/>
          </a:prstGeom>
          <a:solidFill>
            <a:srgbClr val="ECF3FA"/>
          </a:solidFill>
          <a:ln w="6350">
            <a:solidFill>
              <a:srgbClr val="3E42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>
              <a:latin typeface="PT_Russia Text" panose="02000503000000020004" pitchFamily="2" charset="0"/>
              <a:ea typeface="PT_Russia Text" panose="02000503000000020004" pitchFamily="2" charset="0"/>
              <a:cs typeface="Tahoma" panose="020B060403050404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9781068" y="1610234"/>
            <a:ext cx="1982703" cy="640369"/>
          </a:xfrm>
          <a:prstGeom prst="rect">
            <a:avLst/>
          </a:prstGeom>
          <a:solidFill>
            <a:srgbClr val="ECF3FA"/>
          </a:solidFill>
          <a:ln w="6350">
            <a:solidFill>
              <a:srgbClr val="3E42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>
              <a:latin typeface="PT_Russia Text" panose="02000503000000020004" pitchFamily="2" charset="0"/>
              <a:ea typeface="PT_Russia Text" panose="02000503000000020004" pitchFamily="2" charset="0"/>
              <a:cs typeface="Tahoma" panose="020B060403050404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1425108" y="2332892"/>
            <a:ext cx="1982703" cy="640369"/>
          </a:xfrm>
          <a:prstGeom prst="rect">
            <a:avLst/>
          </a:prstGeom>
          <a:solidFill>
            <a:srgbClr val="ECF3FA"/>
          </a:solidFill>
          <a:ln w="6350">
            <a:solidFill>
              <a:srgbClr val="3E42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>
              <a:latin typeface="PT_Russia Text" panose="02000503000000020004" pitchFamily="2" charset="0"/>
              <a:ea typeface="PT_Russia Text" panose="02000503000000020004" pitchFamily="2" charset="0"/>
              <a:cs typeface="Tahoma" panose="020B0604030504040204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3513105" y="2332892"/>
            <a:ext cx="1982703" cy="640369"/>
          </a:xfrm>
          <a:prstGeom prst="rect">
            <a:avLst/>
          </a:prstGeom>
          <a:solidFill>
            <a:srgbClr val="ECF3FA"/>
          </a:solidFill>
          <a:ln w="6350">
            <a:solidFill>
              <a:srgbClr val="3E42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>
              <a:latin typeface="PT_Russia Text" panose="02000503000000020004" pitchFamily="2" charset="0"/>
              <a:ea typeface="PT_Russia Text" panose="02000503000000020004" pitchFamily="2" charset="0"/>
              <a:cs typeface="Tahoma" panose="020B0604030504040204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5605073" y="2332892"/>
            <a:ext cx="1982703" cy="640369"/>
          </a:xfrm>
          <a:prstGeom prst="rect">
            <a:avLst/>
          </a:prstGeom>
          <a:solidFill>
            <a:srgbClr val="ECF3FA"/>
          </a:solidFill>
          <a:ln w="6350">
            <a:solidFill>
              <a:srgbClr val="3E42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>
              <a:latin typeface="PT_Russia Text" panose="02000503000000020004" pitchFamily="2" charset="0"/>
              <a:ea typeface="PT_Russia Text" panose="02000503000000020004" pitchFamily="2" charset="0"/>
              <a:cs typeface="Tahoma" panose="020B0604030504040204" pitchFamily="34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7693071" y="2332892"/>
            <a:ext cx="1982703" cy="640369"/>
          </a:xfrm>
          <a:prstGeom prst="rect">
            <a:avLst/>
          </a:prstGeom>
          <a:solidFill>
            <a:srgbClr val="ECF3FA"/>
          </a:solidFill>
          <a:ln w="6350">
            <a:solidFill>
              <a:srgbClr val="3E42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>
              <a:latin typeface="PT_Russia Text" panose="02000503000000020004" pitchFamily="2" charset="0"/>
              <a:ea typeface="PT_Russia Text" panose="02000503000000020004" pitchFamily="2" charset="0"/>
              <a:cs typeface="Tahoma" panose="020B0604030504040204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9781068" y="2332892"/>
            <a:ext cx="1982703" cy="640369"/>
          </a:xfrm>
          <a:prstGeom prst="rect">
            <a:avLst/>
          </a:prstGeom>
          <a:solidFill>
            <a:srgbClr val="ECF3FA"/>
          </a:solidFill>
          <a:ln w="6350">
            <a:solidFill>
              <a:srgbClr val="3E42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>
              <a:latin typeface="PT_Russia Text" panose="02000503000000020004" pitchFamily="2" charset="0"/>
              <a:ea typeface="PT_Russia Text" panose="02000503000000020004" pitchFamily="2" charset="0"/>
              <a:cs typeface="Tahoma" panose="020B0604030504040204" pitchFamily="34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1425108" y="3077937"/>
            <a:ext cx="1982703" cy="640369"/>
          </a:xfrm>
          <a:prstGeom prst="rect">
            <a:avLst/>
          </a:prstGeom>
          <a:solidFill>
            <a:srgbClr val="ECF3FA"/>
          </a:solidFill>
          <a:ln w="6350">
            <a:solidFill>
              <a:srgbClr val="3E42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>
              <a:latin typeface="PT_Russia Text" panose="02000503000000020004" pitchFamily="2" charset="0"/>
              <a:ea typeface="PT_Russia Text" panose="02000503000000020004" pitchFamily="2" charset="0"/>
              <a:cs typeface="Tahoma" panose="020B0604030504040204" pitchFamily="34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3513105" y="3077937"/>
            <a:ext cx="1982703" cy="640369"/>
          </a:xfrm>
          <a:prstGeom prst="rect">
            <a:avLst/>
          </a:prstGeom>
          <a:solidFill>
            <a:srgbClr val="ECF3FA"/>
          </a:solidFill>
          <a:ln w="6350">
            <a:solidFill>
              <a:srgbClr val="3E42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>
              <a:latin typeface="PT_Russia Text" panose="02000503000000020004" pitchFamily="2" charset="0"/>
              <a:ea typeface="PT_Russia Text" panose="02000503000000020004" pitchFamily="2" charset="0"/>
              <a:cs typeface="Tahoma" panose="020B0604030504040204" pitchFamily="34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5605073" y="3077937"/>
            <a:ext cx="1982703" cy="640369"/>
          </a:xfrm>
          <a:prstGeom prst="rect">
            <a:avLst/>
          </a:prstGeom>
          <a:solidFill>
            <a:srgbClr val="ECF3FA"/>
          </a:solidFill>
          <a:ln w="6350">
            <a:solidFill>
              <a:srgbClr val="3E42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>
              <a:latin typeface="PT_Russia Text" panose="02000503000000020004" pitchFamily="2" charset="0"/>
              <a:ea typeface="PT_Russia Text" panose="02000503000000020004" pitchFamily="2" charset="0"/>
              <a:cs typeface="Tahoma" panose="020B0604030504040204" pitchFamily="34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7693071" y="3077937"/>
            <a:ext cx="1982703" cy="640369"/>
          </a:xfrm>
          <a:prstGeom prst="rect">
            <a:avLst/>
          </a:prstGeom>
          <a:solidFill>
            <a:srgbClr val="ECF3FA"/>
          </a:solidFill>
          <a:ln w="6350">
            <a:solidFill>
              <a:srgbClr val="3E42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>
              <a:latin typeface="PT_Russia Text" panose="02000503000000020004" pitchFamily="2" charset="0"/>
              <a:ea typeface="PT_Russia Text" panose="02000503000000020004" pitchFamily="2" charset="0"/>
              <a:cs typeface="Tahoma" panose="020B0604030504040204" pitchFamily="34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9781068" y="3077937"/>
            <a:ext cx="1982703" cy="640369"/>
          </a:xfrm>
          <a:prstGeom prst="rect">
            <a:avLst/>
          </a:prstGeom>
          <a:solidFill>
            <a:srgbClr val="ECF3FA"/>
          </a:solidFill>
          <a:ln w="6350">
            <a:solidFill>
              <a:srgbClr val="3E42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>
              <a:latin typeface="PT_Russia Text" panose="02000503000000020004" pitchFamily="2" charset="0"/>
              <a:ea typeface="PT_Russia Text" panose="02000503000000020004" pitchFamily="2" charset="0"/>
              <a:cs typeface="Tahoma" panose="020B0604030504040204" pitchFamily="34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1425108" y="3800595"/>
            <a:ext cx="1982703" cy="640369"/>
          </a:xfrm>
          <a:prstGeom prst="rect">
            <a:avLst/>
          </a:prstGeom>
          <a:solidFill>
            <a:srgbClr val="ECF3FA"/>
          </a:solidFill>
          <a:ln w="6350">
            <a:solidFill>
              <a:srgbClr val="3E42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>
              <a:latin typeface="PT_Russia Text" panose="02000503000000020004" pitchFamily="2" charset="0"/>
              <a:ea typeface="PT_Russia Text" panose="02000503000000020004" pitchFamily="2" charset="0"/>
              <a:cs typeface="Tahoma" panose="020B0604030504040204" pitchFamily="34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3513105" y="3800595"/>
            <a:ext cx="1982703" cy="640369"/>
          </a:xfrm>
          <a:prstGeom prst="rect">
            <a:avLst/>
          </a:prstGeom>
          <a:solidFill>
            <a:srgbClr val="ECF3FA"/>
          </a:solidFill>
          <a:ln w="6350">
            <a:solidFill>
              <a:srgbClr val="3E42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>
              <a:latin typeface="PT_Russia Text" panose="02000503000000020004" pitchFamily="2" charset="0"/>
              <a:ea typeface="PT_Russia Text" panose="02000503000000020004" pitchFamily="2" charset="0"/>
              <a:cs typeface="Tahoma" panose="020B0604030504040204" pitchFamily="34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5605073" y="3800595"/>
            <a:ext cx="1982703" cy="640369"/>
          </a:xfrm>
          <a:prstGeom prst="rect">
            <a:avLst/>
          </a:prstGeom>
          <a:solidFill>
            <a:srgbClr val="ECF3FA"/>
          </a:solidFill>
          <a:ln w="6350">
            <a:solidFill>
              <a:srgbClr val="3E42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>
              <a:latin typeface="PT_Russia Text" panose="02000503000000020004" pitchFamily="2" charset="0"/>
              <a:ea typeface="PT_Russia Text" panose="02000503000000020004" pitchFamily="2" charset="0"/>
              <a:cs typeface="Tahoma" panose="020B0604030504040204" pitchFamily="34" charset="0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7693071" y="3800595"/>
            <a:ext cx="1982703" cy="640369"/>
          </a:xfrm>
          <a:prstGeom prst="rect">
            <a:avLst/>
          </a:prstGeom>
          <a:solidFill>
            <a:srgbClr val="ECF3FA"/>
          </a:solidFill>
          <a:ln w="6350">
            <a:solidFill>
              <a:srgbClr val="3E42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>
              <a:latin typeface="PT_Russia Text" panose="02000503000000020004" pitchFamily="2" charset="0"/>
              <a:ea typeface="PT_Russia Text" panose="02000503000000020004" pitchFamily="2" charset="0"/>
              <a:cs typeface="Tahoma" panose="020B0604030504040204" pitchFamily="34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9781068" y="3800595"/>
            <a:ext cx="1982703" cy="640369"/>
          </a:xfrm>
          <a:prstGeom prst="rect">
            <a:avLst/>
          </a:prstGeom>
          <a:solidFill>
            <a:srgbClr val="ECF3FA"/>
          </a:solidFill>
          <a:ln w="6350">
            <a:solidFill>
              <a:srgbClr val="3E42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>
              <a:latin typeface="PT_Russia Text" panose="02000503000000020004" pitchFamily="2" charset="0"/>
              <a:ea typeface="PT_Russia Text" panose="02000503000000020004" pitchFamily="2" charset="0"/>
              <a:cs typeface="Tahoma" panose="020B0604030504040204" pitchFamily="34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1425108" y="4523252"/>
            <a:ext cx="1982703" cy="640369"/>
          </a:xfrm>
          <a:prstGeom prst="rect">
            <a:avLst/>
          </a:prstGeom>
          <a:solidFill>
            <a:srgbClr val="ECF3FA"/>
          </a:solidFill>
          <a:ln w="6350">
            <a:solidFill>
              <a:srgbClr val="3E42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>
              <a:latin typeface="PT_Russia Text" panose="02000503000000020004" pitchFamily="2" charset="0"/>
              <a:ea typeface="PT_Russia Text" panose="02000503000000020004" pitchFamily="2" charset="0"/>
              <a:cs typeface="Tahoma" panose="020B0604030504040204" pitchFamily="34" charset="0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3513105" y="4523252"/>
            <a:ext cx="1982703" cy="640369"/>
          </a:xfrm>
          <a:prstGeom prst="rect">
            <a:avLst/>
          </a:prstGeom>
          <a:solidFill>
            <a:srgbClr val="ECF3FA"/>
          </a:solidFill>
          <a:ln w="6350">
            <a:solidFill>
              <a:srgbClr val="3E42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>
              <a:latin typeface="PT_Russia Text" panose="02000503000000020004" pitchFamily="2" charset="0"/>
              <a:ea typeface="PT_Russia Text" panose="02000503000000020004" pitchFamily="2" charset="0"/>
              <a:cs typeface="Tahoma" panose="020B0604030504040204" pitchFamily="34" charset="0"/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5605073" y="4523252"/>
            <a:ext cx="1982703" cy="640369"/>
          </a:xfrm>
          <a:prstGeom prst="rect">
            <a:avLst/>
          </a:prstGeom>
          <a:solidFill>
            <a:srgbClr val="ECF3FA"/>
          </a:solidFill>
          <a:ln w="6350">
            <a:solidFill>
              <a:srgbClr val="3E42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>
              <a:latin typeface="PT_Russia Text" panose="02000503000000020004" pitchFamily="2" charset="0"/>
              <a:ea typeface="PT_Russia Text" panose="02000503000000020004" pitchFamily="2" charset="0"/>
              <a:cs typeface="Tahoma" panose="020B0604030504040204" pitchFamily="34" charset="0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7693071" y="4523252"/>
            <a:ext cx="1982703" cy="640369"/>
          </a:xfrm>
          <a:prstGeom prst="rect">
            <a:avLst/>
          </a:prstGeom>
          <a:solidFill>
            <a:srgbClr val="ECF3FA"/>
          </a:solidFill>
          <a:ln w="6350">
            <a:solidFill>
              <a:srgbClr val="3E42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>
              <a:latin typeface="PT_Russia Text" panose="02000503000000020004" pitchFamily="2" charset="0"/>
              <a:ea typeface="PT_Russia Text" panose="02000503000000020004" pitchFamily="2" charset="0"/>
              <a:cs typeface="Tahoma" panose="020B0604030504040204" pitchFamily="34" charset="0"/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9781068" y="4523252"/>
            <a:ext cx="1982703" cy="640369"/>
          </a:xfrm>
          <a:prstGeom prst="rect">
            <a:avLst/>
          </a:prstGeom>
          <a:solidFill>
            <a:srgbClr val="ECF3FA"/>
          </a:solidFill>
          <a:ln w="6350">
            <a:solidFill>
              <a:srgbClr val="3E42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>
              <a:latin typeface="PT_Russia Text" panose="02000503000000020004" pitchFamily="2" charset="0"/>
              <a:ea typeface="PT_Russia Text" panose="02000503000000020004" pitchFamily="2" charset="0"/>
              <a:cs typeface="Tahoma" panose="020B060403050404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3B179DA2-64C9-6F4B-A8C6-72AB31091837}"/>
              </a:ext>
            </a:extLst>
          </p:cNvPr>
          <p:cNvSpPr txBox="1"/>
          <p:nvPr/>
        </p:nvSpPr>
        <p:spPr>
          <a:xfrm>
            <a:off x="1425110" y="1736216"/>
            <a:ext cx="198270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spc="20" dirty="0">
                <a:solidFill>
                  <a:schemeClr val="tx1">
                    <a:lumMod val="75000"/>
                    <a:lumOff val="25000"/>
                  </a:schemeClr>
                </a:solidFill>
                <a:latin typeface="PT_Russia Text" panose="02000503000000020004" pitchFamily="2" charset="0"/>
                <a:ea typeface="PT_Russia Text" panose="02000503000000020004" pitchFamily="2" charset="0"/>
                <a:cs typeface="Tahoma" panose="020B0604030504040204" pitchFamily="34" charset="0"/>
              </a:rPr>
              <a:t>Оформление </a:t>
            </a:r>
            <a:r>
              <a:rPr lang="ru-RU" sz="1100" spc="2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_Russia Text" panose="02000503000000020004" pitchFamily="2" charset="0"/>
                <a:ea typeface="PT_Russia Text" panose="02000503000000020004" pitchFamily="2" charset="0"/>
                <a:cs typeface="Tahoma" panose="020B0604030504040204" pitchFamily="34" charset="0"/>
              </a:rPr>
              <a:t>европротокола</a:t>
            </a:r>
            <a:r>
              <a:rPr lang="ru-RU" sz="1100" spc="20" dirty="0">
                <a:solidFill>
                  <a:schemeClr val="tx1">
                    <a:lumMod val="75000"/>
                    <a:lumOff val="25000"/>
                  </a:schemeClr>
                </a:solidFill>
                <a:latin typeface="PT_Russia Text" panose="02000503000000020004" pitchFamily="2" charset="0"/>
                <a:ea typeface="PT_Russia Text" panose="02000503000000020004" pitchFamily="2" charset="0"/>
                <a:cs typeface="Tahoma" panose="020B0604030504040204" pitchFamily="34" charset="0"/>
              </a:rPr>
              <a:t> онлайн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3B179DA2-64C9-6F4B-A8C6-72AB31091837}"/>
              </a:ext>
            </a:extLst>
          </p:cNvPr>
          <p:cNvSpPr txBox="1"/>
          <p:nvPr/>
        </p:nvSpPr>
        <p:spPr>
          <a:xfrm>
            <a:off x="7698153" y="1728047"/>
            <a:ext cx="198270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spc="20" dirty="0">
                <a:solidFill>
                  <a:schemeClr val="tx1">
                    <a:lumMod val="75000"/>
                    <a:lumOff val="25000"/>
                  </a:schemeClr>
                </a:solidFill>
                <a:latin typeface="PT_Russia Text" panose="02000503000000020004" pitchFamily="2" charset="0"/>
                <a:ea typeface="PT_Russia Text" panose="02000503000000020004" pitchFamily="2" charset="0"/>
                <a:cs typeface="Tahoma" panose="020B0604030504040204" pitchFamily="34" charset="0"/>
              </a:rPr>
              <a:t>Цифровое исполнитель-</a:t>
            </a:r>
            <a:r>
              <a:rPr lang="ru-RU" sz="1100" spc="2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T_Russia Text" panose="02000503000000020004" pitchFamily="2" charset="0"/>
                <a:ea typeface="PT_Russia Text" panose="02000503000000020004" pitchFamily="2" charset="0"/>
                <a:cs typeface="Tahoma" panose="020B0604030504040204" pitchFamily="34" charset="0"/>
              </a:rPr>
              <a:t>ное</a:t>
            </a:r>
            <a:r>
              <a:rPr lang="ru-RU" sz="1100" spc="20" dirty="0">
                <a:solidFill>
                  <a:schemeClr val="tx1">
                    <a:lumMod val="75000"/>
                    <a:lumOff val="25000"/>
                  </a:schemeClr>
                </a:solidFill>
                <a:latin typeface="PT_Russia Text" panose="02000503000000020004" pitchFamily="2" charset="0"/>
                <a:ea typeface="PT_Russia Text" panose="02000503000000020004" pitchFamily="2" charset="0"/>
                <a:cs typeface="Tahoma" panose="020B0604030504040204" pitchFamily="34" charset="0"/>
              </a:rPr>
              <a:t> производство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3B179DA2-64C9-6F4B-A8C6-72AB31091837}"/>
              </a:ext>
            </a:extLst>
          </p:cNvPr>
          <p:cNvSpPr txBox="1"/>
          <p:nvPr/>
        </p:nvSpPr>
        <p:spPr>
          <a:xfrm>
            <a:off x="5610615" y="1736573"/>
            <a:ext cx="197873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spc="20" dirty="0">
                <a:solidFill>
                  <a:schemeClr val="tx1">
                    <a:lumMod val="75000"/>
                    <a:lumOff val="25000"/>
                  </a:schemeClr>
                </a:solidFill>
                <a:latin typeface="PT_Russia Text" panose="02000503000000020004" pitchFamily="2" charset="0"/>
                <a:ea typeface="PT_Russia Text" panose="02000503000000020004" pitchFamily="2" charset="0"/>
                <a:cs typeface="Tahoma" panose="020B0604030504040204" pitchFamily="34" charset="0"/>
              </a:rPr>
              <a:t>Онлайн помощь при инвалидности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3B179DA2-64C9-6F4B-A8C6-72AB31091837}"/>
              </a:ext>
            </a:extLst>
          </p:cNvPr>
          <p:cNvSpPr txBox="1"/>
          <p:nvPr/>
        </p:nvSpPr>
        <p:spPr>
          <a:xfrm>
            <a:off x="9805282" y="2447240"/>
            <a:ext cx="19787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spc="20" dirty="0">
                <a:solidFill>
                  <a:schemeClr val="tx1">
                    <a:lumMod val="75000"/>
                    <a:lumOff val="25000"/>
                  </a:schemeClr>
                </a:solidFill>
                <a:latin typeface="PT_Russia Text" panose="02000503000000020004" pitchFamily="2" charset="0"/>
                <a:ea typeface="PT_Russia Text" panose="02000503000000020004" pitchFamily="2" charset="0"/>
                <a:cs typeface="Tahoma" panose="020B0604030504040204" pitchFamily="34" charset="0"/>
              </a:rPr>
              <a:t>Социальная поддержка онлайн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3B179DA2-64C9-6F4B-A8C6-72AB31091837}"/>
              </a:ext>
            </a:extLst>
          </p:cNvPr>
          <p:cNvSpPr txBox="1"/>
          <p:nvPr/>
        </p:nvSpPr>
        <p:spPr>
          <a:xfrm>
            <a:off x="7706733" y="2443174"/>
            <a:ext cx="19787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spc="20" dirty="0">
                <a:solidFill>
                  <a:schemeClr val="tx1">
                    <a:lumMod val="75000"/>
                    <a:lumOff val="25000"/>
                  </a:schemeClr>
                </a:solidFill>
                <a:latin typeface="PT_Russia Text" panose="02000503000000020004" pitchFamily="2" charset="0"/>
                <a:ea typeface="PT_Russia Text" panose="02000503000000020004" pitchFamily="2" charset="0"/>
                <a:cs typeface="Tahoma" panose="020B0604030504040204" pitchFamily="34" charset="0"/>
              </a:rPr>
              <a:t>Образование в РФ для иностранцев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3B179DA2-64C9-6F4B-A8C6-72AB31091837}"/>
              </a:ext>
            </a:extLst>
          </p:cNvPr>
          <p:cNvSpPr txBox="1"/>
          <p:nvPr/>
        </p:nvSpPr>
        <p:spPr>
          <a:xfrm>
            <a:off x="3513105" y="1745451"/>
            <a:ext cx="198270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spc="20" dirty="0">
                <a:solidFill>
                  <a:schemeClr val="tx1">
                    <a:lumMod val="75000"/>
                    <a:lumOff val="25000"/>
                  </a:schemeClr>
                </a:solidFill>
                <a:latin typeface="PT_Russia Text" panose="02000503000000020004" pitchFamily="2" charset="0"/>
                <a:ea typeface="PT_Russia Text" panose="02000503000000020004" pitchFamily="2" charset="0"/>
                <a:cs typeface="Tahoma" panose="020B0604030504040204" pitchFamily="34" charset="0"/>
              </a:rPr>
              <a:t>Трудовые отношения онлайн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3B179DA2-64C9-6F4B-A8C6-72AB31091837}"/>
              </a:ext>
            </a:extLst>
          </p:cNvPr>
          <p:cNvSpPr txBox="1"/>
          <p:nvPr/>
        </p:nvSpPr>
        <p:spPr>
          <a:xfrm>
            <a:off x="9791635" y="3201686"/>
            <a:ext cx="198270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spc="20" dirty="0">
                <a:solidFill>
                  <a:schemeClr val="tx1">
                    <a:lumMod val="75000"/>
                    <a:lumOff val="25000"/>
                  </a:schemeClr>
                </a:solidFill>
                <a:latin typeface="PT_Russia Text" panose="02000503000000020004" pitchFamily="2" charset="0"/>
                <a:ea typeface="PT_Russia Text" panose="02000503000000020004" pitchFamily="2" charset="0"/>
                <a:cs typeface="Tahoma" panose="020B0604030504040204" pitchFamily="34" charset="0"/>
              </a:rPr>
              <a:t>Трудовая миграция онлайн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3B179DA2-64C9-6F4B-A8C6-72AB31091837}"/>
              </a:ext>
            </a:extLst>
          </p:cNvPr>
          <p:cNvSpPr txBox="1"/>
          <p:nvPr/>
        </p:nvSpPr>
        <p:spPr>
          <a:xfrm>
            <a:off x="3517076" y="3293282"/>
            <a:ext cx="197873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spc="20" dirty="0">
                <a:solidFill>
                  <a:schemeClr val="tx1">
                    <a:lumMod val="75000"/>
                    <a:lumOff val="25000"/>
                  </a:schemeClr>
                </a:solidFill>
                <a:latin typeface="PT_Russia Text" panose="02000503000000020004" pitchFamily="2" charset="0"/>
                <a:ea typeface="PT_Russia Text" panose="02000503000000020004" pitchFamily="2" charset="0"/>
                <a:cs typeface="Tahoma" panose="020B0604030504040204" pitchFamily="34" charset="0"/>
              </a:rPr>
              <a:t>Переезд в другой регион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3B179DA2-64C9-6F4B-A8C6-72AB31091837}"/>
              </a:ext>
            </a:extLst>
          </p:cNvPr>
          <p:cNvSpPr txBox="1"/>
          <p:nvPr/>
        </p:nvSpPr>
        <p:spPr>
          <a:xfrm>
            <a:off x="3517076" y="4013591"/>
            <a:ext cx="197873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spc="20" dirty="0">
                <a:solidFill>
                  <a:schemeClr val="tx1">
                    <a:lumMod val="75000"/>
                    <a:lumOff val="25000"/>
                  </a:schemeClr>
                </a:solidFill>
                <a:latin typeface="PT_Russia Text" panose="02000503000000020004" pitchFamily="2" charset="0"/>
                <a:ea typeface="PT_Russia Text" panose="02000503000000020004" pitchFamily="2" charset="0"/>
                <a:cs typeface="Tahoma" panose="020B0604030504040204" pitchFamily="34" charset="0"/>
              </a:rPr>
              <a:t>Рождение ребёнка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3B179DA2-64C9-6F4B-A8C6-72AB31091837}"/>
              </a:ext>
            </a:extLst>
          </p:cNvPr>
          <p:cNvSpPr txBox="1"/>
          <p:nvPr/>
        </p:nvSpPr>
        <p:spPr>
          <a:xfrm>
            <a:off x="3493609" y="4544441"/>
            <a:ext cx="202566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spc="20" dirty="0">
                <a:solidFill>
                  <a:schemeClr val="tx1">
                    <a:lumMod val="75000"/>
                    <a:lumOff val="25000"/>
                  </a:schemeClr>
                </a:solidFill>
                <a:latin typeface="PT_Russia Text" panose="02000503000000020004" pitchFamily="2" charset="0"/>
                <a:ea typeface="PT_Russia Text" panose="02000503000000020004" pitchFamily="2" charset="0"/>
                <a:cs typeface="Tahoma" panose="020B0604030504040204" pitchFamily="34" charset="0"/>
              </a:rPr>
              <a:t>Уведомление и обжалование штрафов за нарушение ПДД онлайн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3B179DA2-64C9-6F4B-A8C6-72AB31091837}"/>
              </a:ext>
            </a:extLst>
          </p:cNvPr>
          <p:cNvSpPr txBox="1"/>
          <p:nvPr/>
        </p:nvSpPr>
        <p:spPr>
          <a:xfrm>
            <a:off x="1435270" y="3290496"/>
            <a:ext cx="19827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spc="20" dirty="0">
                <a:solidFill>
                  <a:schemeClr val="tx1">
                    <a:lumMod val="75000"/>
                    <a:lumOff val="25000"/>
                  </a:schemeClr>
                </a:solidFill>
                <a:latin typeface="PT_Russia Text" panose="02000503000000020004" pitchFamily="2" charset="0"/>
                <a:ea typeface="PT_Russia Text" panose="02000503000000020004" pitchFamily="2" charset="0"/>
                <a:cs typeface="Tahoma" panose="020B0604030504040204" pitchFamily="34" charset="0"/>
              </a:rPr>
              <a:t>Мое здоровье онлайн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3B179DA2-64C9-6F4B-A8C6-72AB31091837}"/>
              </a:ext>
            </a:extLst>
          </p:cNvPr>
          <p:cNvSpPr txBox="1"/>
          <p:nvPr/>
        </p:nvSpPr>
        <p:spPr>
          <a:xfrm>
            <a:off x="7712276" y="3996717"/>
            <a:ext cx="198667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spc="20" dirty="0">
                <a:solidFill>
                  <a:schemeClr val="tx1">
                    <a:lumMod val="75000"/>
                    <a:lumOff val="25000"/>
                  </a:schemeClr>
                </a:solidFill>
                <a:latin typeface="PT_Russia Text" panose="02000503000000020004" pitchFamily="2" charset="0"/>
                <a:ea typeface="PT_Russia Text" panose="02000503000000020004" pitchFamily="2" charset="0"/>
                <a:cs typeface="Tahoma" panose="020B0604030504040204" pitchFamily="34" charset="0"/>
              </a:rPr>
              <a:t>Утрата близкого человека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3B179DA2-64C9-6F4B-A8C6-72AB31091837}"/>
              </a:ext>
            </a:extLst>
          </p:cNvPr>
          <p:cNvSpPr txBox="1"/>
          <p:nvPr/>
        </p:nvSpPr>
        <p:spPr>
          <a:xfrm>
            <a:off x="5601103" y="3293667"/>
            <a:ext cx="198667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spc="20" dirty="0">
                <a:solidFill>
                  <a:schemeClr val="tx1">
                    <a:lumMod val="75000"/>
                    <a:lumOff val="25000"/>
                  </a:schemeClr>
                </a:solidFill>
                <a:latin typeface="PT_Russia Text" panose="02000503000000020004" pitchFamily="2" charset="0"/>
                <a:ea typeface="PT_Russia Text" panose="02000503000000020004" pitchFamily="2" charset="0"/>
                <a:cs typeface="Tahoma" panose="020B0604030504040204" pitchFamily="34" charset="0"/>
              </a:rPr>
              <a:t>Господдержка бизнеса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3B179DA2-64C9-6F4B-A8C6-72AB31091837}"/>
              </a:ext>
            </a:extLst>
          </p:cNvPr>
          <p:cNvSpPr txBox="1"/>
          <p:nvPr/>
        </p:nvSpPr>
        <p:spPr>
          <a:xfrm>
            <a:off x="5605073" y="4013591"/>
            <a:ext cx="198270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spc="20" dirty="0">
                <a:solidFill>
                  <a:schemeClr val="tx1">
                    <a:lumMod val="75000"/>
                    <a:lumOff val="25000"/>
                  </a:schemeClr>
                </a:solidFill>
                <a:latin typeface="PT_Russia Text" panose="02000503000000020004" pitchFamily="2" charset="0"/>
                <a:ea typeface="PT_Russia Text" panose="02000503000000020004" pitchFamily="2" charset="0"/>
                <a:cs typeface="Tahoma" panose="020B0604030504040204" pitchFamily="34" charset="0"/>
              </a:rPr>
              <a:t>Имущество онлайн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3B179DA2-64C9-6F4B-A8C6-72AB31091837}"/>
              </a:ext>
            </a:extLst>
          </p:cNvPr>
          <p:cNvSpPr txBox="1"/>
          <p:nvPr/>
        </p:nvSpPr>
        <p:spPr>
          <a:xfrm>
            <a:off x="1433227" y="4004801"/>
            <a:ext cx="198270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spc="20" dirty="0">
                <a:solidFill>
                  <a:schemeClr val="tx1">
                    <a:lumMod val="75000"/>
                    <a:lumOff val="25000"/>
                  </a:schemeClr>
                </a:solidFill>
                <a:latin typeface="PT_Russia Text" panose="02000503000000020004" pitchFamily="2" charset="0"/>
                <a:ea typeface="PT_Russia Text" panose="02000503000000020004" pitchFamily="2" charset="0"/>
                <a:cs typeface="Tahoma" panose="020B0604030504040204" pitchFamily="34" charset="0"/>
              </a:rPr>
              <a:t>Открытие бизнеса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3B179DA2-64C9-6F4B-A8C6-72AB31091837}"/>
              </a:ext>
            </a:extLst>
          </p:cNvPr>
          <p:cNvSpPr txBox="1"/>
          <p:nvPr/>
        </p:nvSpPr>
        <p:spPr>
          <a:xfrm>
            <a:off x="7706733" y="3283878"/>
            <a:ext cx="19827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spc="20" dirty="0">
                <a:solidFill>
                  <a:schemeClr val="tx1">
                    <a:lumMod val="75000"/>
                    <a:lumOff val="25000"/>
                  </a:schemeClr>
                </a:solidFill>
                <a:latin typeface="PT_Russia Text" panose="02000503000000020004" pitchFamily="2" charset="0"/>
                <a:ea typeface="PT_Russia Text" panose="02000503000000020004" pitchFamily="2" charset="0"/>
                <a:cs typeface="Tahoma" panose="020B0604030504040204" pitchFamily="34" charset="0"/>
              </a:rPr>
              <a:t>Пенсия онлайн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3B179DA2-64C9-6F4B-A8C6-72AB31091837}"/>
              </a:ext>
            </a:extLst>
          </p:cNvPr>
          <p:cNvSpPr txBox="1"/>
          <p:nvPr/>
        </p:nvSpPr>
        <p:spPr>
          <a:xfrm>
            <a:off x="7693071" y="4690656"/>
            <a:ext cx="19827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spc="20" dirty="0">
                <a:solidFill>
                  <a:schemeClr val="tx1">
                    <a:lumMod val="75000"/>
                    <a:lumOff val="25000"/>
                  </a:schemeClr>
                </a:solidFill>
                <a:latin typeface="PT_Russia Text" panose="02000503000000020004" pitchFamily="2" charset="0"/>
                <a:ea typeface="PT_Russia Text" panose="02000503000000020004" pitchFamily="2" charset="0"/>
                <a:cs typeface="Tahoma" panose="020B0604030504040204" pitchFamily="34" charset="0"/>
              </a:rPr>
              <a:t>Правосудие онлайн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xmlns="" id="{3B179DA2-64C9-6F4B-A8C6-72AB31091837}"/>
              </a:ext>
            </a:extLst>
          </p:cNvPr>
          <p:cNvSpPr txBox="1"/>
          <p:nvPr/>
        </p:nvSpPr>
        <p:spPr>
          <a:xfrm>
            <a:off x="1428203" y="4558603"/>
            <a:ext cx="198270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spc="20" dirty="0">
                <a:solidFill>
                  <a:schemeClr val="tx1">
                    <a:lumMod val="75000"/>
                    <a:lumOff val="25000"/>
                  </a:schemeClr>
                </a:solidFill>
                <a:latin typeface="PT_Russia Text" panose="02000503000000020004" pitchFamily="2" charset="0"/>
                <a:ea typeface="PT_Russia Text" panose="02000503000000020004" pitchFamily="2" charset="0"/>
                <a:cs typeface="Tahoma" panose="020B0604030504040204" pitchFamily="34" charset="0"/>
              </a:rPr>
              <a:t>Подача заявлений в правоохранительные органы онлайн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xmlns="" id="{3B179DA2-64C9-6F4B-A8C6-72AB31091837}"/>
              </a:ext>
            </a:extLst>
          </p:cNvPr>
          <p:cNvSpPr txBox="1"/>
          <p:nvPr/>
        </p:nvSpPr>
        <p:spPr>
          <a:xfrm>
            <a:off x="1430651" y="2453448"/>
            <a:ext cx="198270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spc="20" dirty="0">
                <a:solidFill>
                  <a:schemeClr val="tx1">
                    <a:lumMod val="75000"/>
                    <a:lumOff val="25000"/>
                  </a:schemeClr>
                </a:solidFill>
                <a:latin typeface="PT_Russia Text" panose="02000503000000020004" pitchFamily="2" charset="0"/>
                <a:ea typeface="PT_Russia Text" panose="02000503000000020004" pitchFamily="2" charset="0"/>
                <a:cs typeface="Tahoma" panose="020B0604030504040204" pitchFamily="34" charset="0"/>
              </a:rPr>
              <a:t>Цифровые документы об образовании онлайн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xmlns="" id="{3B179DA2-64C9-6F4B-A8C6-72AB31091837}"/>
              </a:ext>
            </a:extLst>
          </p:cNvPr>
          <p:cNvSpPr txBox="1"/>
          <p:nvPr/>
        </p:nvSpPr>
        <p:spPr>
          <a:xfrm>
            <a:off x="5614821" y="2425990"/>
            <a:ext cx="198270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spc="20" dirty="0">
                <a:solidFill>
                  <a:schemeClr val="tx1">
                    <a:lumMod val="75000"/>
                    <a:lumOff val="25000"/>
                  </a:schemeClr>
                </a:solidFill>
                <a:latin typeface="PT_Russia Text" panose="02000503000000020004" pitchFamily="2" charset="0"/>
                <a:ea typeface="PT_Russia Text" panose="02000503000000020004" pitchFamily="2" charset="0"/>
                <a:cs typeface="Tahoma" panose="020B0604030504040204" pitchFamily="34" charset="0"/>
              </a:rPr>
              <a:t>Регистрационные и пас-портные сервисы онлайн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xmlns="" id="{3B179DA2-64C9-6F4B-A8C6-72AB31091837}"/>
              </a:ext>
            </a:extLst>
          </p:cNvPr>
          <p:cNvSpPr txBox="1"/>
          <p:nvPr/>
        </p:nvSpPr>
        <p:spPr>
          <a:xfrm>
            <a:off x="9781068" y="1733335"/>
            <a:ext cx="198270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spc="20" dirty="0">
                <a:solidFill>
                  <a:schemeClr val="tx1">
                    <a:lumMod val="75000"/>
                    <a:lumOff val="25000"/>
                  </a:schemeClr>
                </a:solidFill>
                <a:latin typeface="PT_Russia Text" panose="02000503000000020004" pitchFamily="2" charset="0"/>
                <a:ea typeface="PT_Russia Text" panose="02000503000000020004" pitchFamily="2" charset="0"/>
                <a:cs typeface="Tahoma" panose="020B0604030504040204" pitchFamily="34" charset="0"/>
              </a:rPr>
              <a:t>Разрешения для бизнеса</a:t>
            </a:r>
          </a:p>
          <a:p>
            <a:pPr algn="ctr"/>
            <a:r>
              <a:rPr lang="ru-RU" sz="1100" spc="20" dirty="0">
                <a:solidFill>
                  <a:schemeClr val="tx1">
                    <a:lumMod val="75000"/>
                    <a:lumOff val="25000"/>
                  </a:schemeClr>
                </a:solidFill>
                <a:latin typeface="PT_Russia Text" panose="02000503000000020004" pitchFamily="2" charset="0"/>
                <a:ea typeface="PT_Russia Text" panose="02000503000000020004" pitchFamily="2" charset="0"/>
                <a:cs typeface="Tahoma" panose="020B0604030504040204" pitchFamily="34" charset="0"/>
              </a:rPr>
              <a:t>в цифровом виде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xmlns="" id="{3B179DA2-64C9-6F4B-A8C6-72AB31091837}"/>
              </a:ext>
            </a:extLst>
          </p:cNvPr>
          <p:cNvSpPr txBox="1"/>
          <p:nvPr/>
        </p:nvSpPr>
        <p:spPr>
          <a:xfrm>
            <a:off x="5614821" y="4548167"/>
            <a:ext cx="198270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spc="20" dirty="0">
                <a:solidFill>
                  <a:schemeClr val="tx1">
                    <a:lumMod val="75000"/>
                    <a:lumOff val="25000"/>
                  </a:schemeClr>
                </a:solidFill>
                <a:latin typeface="PT_Russia Text" panose="02000503000000020004" pitchFamily="2" charset="0"/>
                <a:ea typeface="PT_Russia Text" panose="02000503000000020004" pitchFamily="2" charset="0"/>
                <a:cs typeface="Tahoma" panose="020B0604030504040204" pitchFamily="34" charset="0"/>
              </a:rPr>
              <a:t>Регистрация нарушений ПДД и правил благоустройства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xmlns="" id="{3B179DA2-64C9-6F4B-A8C6-72AB31091837}"/>
              </a:ext>
            </a:extLst>
          </p:cNvPr>
          <p:cNvSpPr txBox="1"/>
          <p:nvPr/>
        </p:nvSpPr>
        <p:spPr>
          <a:xfrm>
            <a:off x="9781067" y="3918336"/>
            <a:ext cx="198270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spc="20" dirty="0">
                <a:solidFill>
                  <a:schemeClr val="tx1">
                    <a:lumMod val="75000"/>
                    <a:lumOff val="25000"/>
                  </a:schemeClr>
                </a:solidFill>
                <a:latin typeface="PT_Russia Text" panose="02000503000000020004" pitchFamily="2" charset="0"/>
                <a:ea typeface="PT_Russia Text" panose="02000503000000020004" pitchFamily="2" charset="0"/>
                <a:cs typeface="Tahoma" panose="020B0604030504040204" pitchFamily="34" charset="0"/>
              </a:rPr>
              <a:t>Поступление в ВУЗ онлайн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xmlns="" id="{3B179DA2-64C9-6F4B-A8C6-72AB31091837}"/>
              </a:ext>
            </a:extLst>
          </p:cNvPr>
          <p:cNvSpPr txBox="1"/>
          <p:nvPr/>
        </p:nvSpPr>
        <p:spPr>
          <a:xfrm>
            <a:off x="3518647" y="2436487"/>
            <a:ext cx="198270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spc="20" dirty="0">
                <a:solidFill>
                  <a:schemeClr val="tx1">
                    <a:lumMod val="75000"/>
                    <a:lumOff val="25000"/>
                  </a:schemeClr>
                </a:solidFill>
                <a:latin typeface="PT_Russia Text" panose="02000503000000020004" pitchFamily="2" charset="0"/>
                <a:ea typeface="PT_Russia Text" panose="02000503000000020004" pitchFamily="2" charset="0"/>
                <a:cs typeface="Tahoma" panose="020B0604030504040204" pitchFamily="34" charset="0"/>
              </a:rPr>
              <a:t>Безбумажные перевозки пассажиров и грузов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xmlns="" id="{3B179DA2-64C9-6F4B-A8C6-72AB31091837}"/>
              </a:ext>
            </a:extLst>
          </p:cNvPr>
          <p:cNvSpPr txBox="1"/>
          <p:nvPr/>
        </p:nvSpPr>
        <p:spPr>
          <a:xfrm>
            <a:off x="9781067" y="4690656"/>
            <a:ext cx="198270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spc="20" dirty="0">
                <a:solidFill>
                  <a:schemeClr val="tx1">
                    <a:lumMod val="75000"/>
                    <a:lumOff val="25000"/>
                  </a:schemeClr>
                </a:solidFill>
                <a:latin typeface="PT_Russia Text" panose="02000503000000020004" pitchFamily="2" charset="0"/>
                <a:ea typeface="PT_Russia Text" panose="02000503000000020004" pitchFamily="2" charset="0"/>
                <a:cs typeface="Tahoma" panose="020B0604030504040204" pitchFamily="34" charset="0"/>
              </a:rPr>
              <a:t>Цифровое строительство</a:t>
            </a:r>
          </a:p>
        </p:txBody>
      </p:sp>
    </p:spTree>
    <p:extLst>
      <p:ext uri="{BB962C8B-B14F-4D97-AF65-F5344CB8AC3E}">
        <p14:creationId xmlns:p14="http://schemas.microsoft.com/office/powerpoint/2010/main" val="7983014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Группа 15"/>
          <p:cNvGrpSpPr/>
          <p:nvPr/>
        </p:nvGrpSpPr>
        <p:grpSpPr>
          <a:xfrm>
            <a:off x="1" y="0"/>
            <a:ext cx="1092820" cy="6858000"/>
            <a:chOff x="1" y="0"/>
            <a:chExt cx="1092820" cy="6858000"/>
          </a:xfrm>
        </p:grpSpPr>
        <p:sp>
          <p:nvSpPr>
            <p:cNvPr id="21" name="Прямоугольник 20">
              <a:extLst>
                <a:ext uri="{FF2B5EF4-FFF2-40B4-BE49-F238E27FC236}">
                  <a16:creationId xmlns:a16="http://schemas.microsoft.com/office/drawing/2014/main" xmlns="" id="{2185949D-510E-B640-98BC-CA920DF06249}"/>
                </a:ext>
              </a:extLst>
            </p:cNvPr>
            <p:cNvSpPr/>
            <p:nvPr/>
          </p:nvSpPr>
          <p:spPr>
            <a:xfrm>
              <a:off x="1" y="0"/>
              <a:ext cx="1092820" cy="6858000"/>
            </a:xfrm>
            <a:prstGeom prst="rect">
              <a:avLst/>
            </a:prstGeom>
            <a:solidFill>
              <a:srgbClr val="E2E2E2">
                <a:alpha val="4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xmlns="" id="{11B9542C-D315-5B41-98B6-3DF7E819C1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294411" y="344752"/>
              <a:ext cx="504000" cy="504000"/>
            </a:xfrm>
            <a:prstGeom prst="rect">
              <a:avLst/>
            </a:prstGeom>
          </p:spPr>
        </p:pic>
        <p:cxnSp>
          <p:nvCxnSpPr>
            <p:cNvPr id="7" name="Прямая соединительная линия 6"/>
            <p:cNvCxnSpPr/>
            <p:nvPr/>
          </p:nvCxnSpPr>
          <p:spPr>
            <a:xfrm>
              <a:off x="1073776" y="0"/>
              <a:ext cx="0" cy="370912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/>
            <p:cNvCxnSpPr/>
            <p:nvPr/>
          </p:nvCxnSpPr>
          <p:spPr>
            <a:xfrm>
              <a:off x="1073776" y="370912"/>
              <a:ext cx="0" cy="311669"/>
            </a:xfrm>
            <a:prstGeom prst="line">
              <a:avLst/>
            </a:prstGeom>
            <a:ln w="38100">
              <a:solidFill>
                <a:srgbClr val="0932C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Прямая соединительная линия 37"/>
            <p:cNvCxnSpPr/>
            <p:nvPr/>
          </p:nvCxnSpPr>
          <p:spPr>
            <a:xfrm>
              <a:off x="1073776" y="682581"/>
              <a:ext cx="0" cy="36993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AE68803-1925-654B-9030-485A64E3C90A}"/>
              </a:ext>
            </a:extLst>
          </p:cNvPr>
          <p:cNvSpPr txBox="1"/>
          <p:nvPr/>
        </p:nvSpPr>
        <p:spPr>
          <a:xfrm>
            <a:off x="1320698" y="488131"/>
            <a:ext cx="7512123" cy="4308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sz="2200" b="1" spc="80" dirty="0" err="1">
                <a:latin typeface="PT_Russia Text" panose="02000503000000020004" pitchFamily="2" charset="0"/>
                <a:ea typeface="PT_Russia Text" panose="02000503000000020004" pitchFamily="2" charset="0"/>
                <a:cs typeface="Tahoma" panose="020B0604030504040204" pitchFamily="34" charset="0"/>
              </a:rPr>
              <a:t>Суперсервисы</a:t>
            </a:r>
            <a:r>
              <a:rPr lang="ru-RU" sz="2200" b="1" spc="80" dirty="0">
                <a:latin typeface="PT_Russia Text" panose="02000503000000020004" pitchFamily="2" charset="0"/>
                <a:ea typeface="PT_Russia Text" panose="02000503000000020004" pitchFamily="2" charset="0"/>
                <a:cs typeface="Tahoma" panose="020B0604030504040204" pitchFamily="34" charset="0"/>
              </a:rPr>
              <a:t> по регионам</a:t>
            </a:r>
          </a:p>
        </p:txBody>
      </p:sp>
      <p:sp>
        <p:nvSpPr>
          <p:cNvPr id="27" name="Номер слайда 12">
            <a:extLst>
              <a:ext uri="{FF2B5EF4-FFF2-40B4-BE49-F238E27FC236}">
                <a16:creationId xmlns:a16="http://schemas.microsoft.com/office/drawing/2014/main" xmlns="" id="{E4FB0AF5-F4C2-984D-A784-4E9FFA8F8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500389"/>
            <a:ext cx="1092821" cy="280658"/>
          </a:xfrm>
        </p:spPr>
        <p:txBody>
          <a:bodyPr/>
          <a:lstStyle/>
          <a:p>
            <a:pPr algn="ctr"/>
            <a:fld id="{021CF636-712B-4B80-AAF7-79D563FA4FF5}" type="slidenum">
              <a:rPr lang="ru-RU" sz="1000" smtClean="0">
                <a:solidFill>
                  <a:schemeClr val="bg1">
                    <a:lumMod val="65000"/>
                  </a:schemeClr>
                </a:solidFill>
                <a:latin typeface="PT_Russia Text" panose="02000503000000020004" pitchFamily="2" charset="0"/>
                <a:ea typeface="PT_Russia Text" panose="02000503000000020004" pitchFamily="2" charset="0"/>
                <a:cs typeface="Tahoma" panose="020B0604030504040204" pitchFamily="34" charset="0"/>
              </a:rPr>
              <a:pPr algn="ctr"/>
              <a:t>6</a:t>
            </a:fld>
            <a:endParaRPr lang="ru-RU" sz="1000" dirty="0">
              <a:solidFill>
                <a:schemeClr val="bg1">
                  <a:lumMod val="65000"/>
                </a:schemeClr>
              </a:solidFill>
              <a:latin typeface="PT_Russia Text" panose="02000503000000020004" pitchFamily="2" charset="0"/>
              <a:ea typeface="PT_Russia Text" panose="02000503000000020004" pitchFamily="2" charset="0"/>
              <a:cs typeface="Tahoma" panose="020B0604030504040204" pitchFamily="34" charset="0"/>
            </a:endParaRP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2094643"/>
              </p:ext>
            </p:extLst>
          </p:nvPr>
        </p:nvGraphicFramePr>
        <p:xfrm>
          <a:off x="1416050" y="1275838"/>
          <a:ext cx="4813765" cy="5206757"/>
        </p:xfrm>
        <a:graphic>
          <a:graphicData uri="http://schemas.openxmlformats.org/drawingml/2006/table">
            <a:tbl>
              <a:tblPr>
                <a:tableStyleId>{FABFCF23-3B69-468F-B69F-88F6DE6A72F2}</a:tableStyleId>
              </a:tblPr>
              <a:tblGrid>
                <a:gridCol w="64677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75806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40892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290647">
                <a:tc>
                  <a:txBody>
                    <a:bodyPr/>
                    <a:lstStyle/>
                    <a:p>
                      <a:pPr lvl="0" algn="ctr" fontAlgn="b"/>
                      <a:r>
                        <a:rPr lang="ru-RU" sz="700" b="1" u="none" strike="noStrike" spc="0" baseline="0" dirty="0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Код</a:t>
                      </a:r>
                      <a:endParaRPr lang="ru-RU" sz="700" b="1" i="0" u="none" strike="noStrike" spc="0" baseline="0" dirty="0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5734" marR="5734" marT="5734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fontAlgn="b"/>
                      <a:r>
                        <a:rPr lang="ru-RU" sz="700" b="1" u="none" strike="noStrike" spc="0" baseline="0" dirty="0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Наименование субъекта</a:t>
                      </a:r>
                      <a:endParaRPr lang="ru-RU" sz="700" b="1" i="0" u="none" strike="noStrike" spc="0" baseline="0" dirty="0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5734" marR="5734" marT="5734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fontAlgn="b"/>
                      <a:r>
                        <a:rPr lang="ru-RU" sz="700" b="1" u="none" strike="noStrike" spc="0" baseline="0" dirty="0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Кол-во </a:t>
                      </a:r>
                      <a:r>
                        <a:rPr lang="ru-RU" sz="700" b="1" u="none" strike="noStrike" spc="0" baseline="0" dirty="0" err="1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суперсервисов</a:t>
                      </a:r>
                      <a:endParaRPr lang="ru-RU" sz="700" b="1" i="0" u="none" strike="noStrike" spc="0" baseline="0" dirty="0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5734" marR="5734" marT="5734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48299">
                <a:tc>
                  <a:txBody>
                    <a:bodyPr/>
                    <a:lstStyle/>
                    <a:p>
                      <a:pPr marL="0" lvl="0" algn="ctr" defTabSz="914400" rtl="0" eaLnBrk="1" fontAlgn="b" latinLnBrk="0" hangingPunct="1"/>
                      <a:r>
                        <a:rPr lang="ru-RU" sz="700" u="none" strike="noStrike" kern="1200" spc="0" baseline="0" dirty="0">
                          <a:solidFill>
                            <a:schemeClr val="dk1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34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" latinLnBrk="0" hangingPunct="1"/>
                      <a:r>
                        <a:rPr lang="ru-RU" sz="700" u="none" strike="noStrike" kern="1200" spc="0" baseline="0" dirty="0">
                          <a:solidFill>
                            <a:schemeClr val="dk1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Волгоградская область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" latinLnBrk="0" hangingPunct="1"/>
                      <a:r>
                        <a:rPr lang="ru-RU" sz="700" u="none" strike="noStrike" kern="1200" spc="0" baseline="0">
                          <a:solidFill>
                            <a:schemeClr val="dk1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25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48299">
                <a:tc>
                  <a:txBody>
                    <a:bodyPr/>
                    <a:lstStyle/>
                    <a:p>
                      <a:pPr marL="0" lvl="0" algn="ctr" defTabSz="914400" rtl="0" eaLnBrk="1" fontAlgn="b" latinLnBrk="0" hangingPunct="1"/>
                      <a:r>
                        <a:rPr lang="ru-RU" sz="700" u="none" strike="noStrike" kern="1200" spc="0" baseline="0" dirty="0">
                          <a:solidFill>
                            <a:schemeClr val="dk1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39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" latinLnBrk="0" hangingPunct="1"/>
                      <a:r>
                        <a:rPr lang="ru-RU" sz="700" u="none" strike="noStrike" kern="1200" spc="0" baseline="0" dirty="0">
                          <a:solidFill>
                            <a:schemeClr val="dk1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Калининградская область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" latinLnBrk="0" hangingPunct="1"/>
                      <a:r>
                        <a:rPr lang="ru-RU" sz="700" u="none" strike="noStrike" kern="1200" spc="0" baseline="0">
                          <a:solidFill>
                            <a:schemeClr val="dk1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25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48299">
                <a:tc>
                  <a:txBody>
                    <a:bodyPr/>
                    <a:lstStyle/>
                    <a:p>
                      <a:pPr marL="0" lvl="0" algn="ctr" defTabSz="914400" rtl="0" eaLnBrk="1" fontAlgn="b" latinLnBrk="0" hangingPunct="1"/>
                      <a:r>
                        <a:rPr lang="ru-RU" sz="700" u="none" strike="noStrike" kern="1200" spc="0" baseline="0">
                          <a:solidFill>
                            <a:schemeClr val="dk1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47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" latinLnBrk="0" hangingPunct="1"/>
                      <a:r>
                        <a:rPr lang="ru-RU" sz="700" u="none" strike="noStrike" kern="1200" spc="0" baseline="0" dirty="0">
                          <a:solidFill>
                            <a:schemeClr val="dk1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Ленинградская область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" latinLnBrk="0" hangingPunct="1"/>
                      <a:r>
                        <a:rPr lang="ru-RU" sz="700" u="none" strike="noStrike" kern="1200" spc="0" baseline="0">
                          <a:solidFill>
                            <a:schemeClr val="dk1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25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48299">
                <a:tc>
                  <a:txBody>
                    <a:bodyPr/>
                    <a:lstStyle/>
                    <a:p>
                      <a:pPr marL="0" lvl="0" algn="ctr" defTabSz="914400" rtl="0" eaLnBrk="1" fontAlgn="b" latinLnBrk="0" hangingPunct="1"/>
                      <a:r>
                        <a:rPr lang="ru-RU" sz="700" u="none" strike="noStrike" kern="1200" spc="0" baseline="0" dirty="0">
                          <a:solidFill>
                            <a:schemeClr val="dk1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61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" latinLnBrk="0" hangingPunct="1"/>
                      <a:r>
                        <a:rPr lang="ru-RU" sz="700" u="none" strike="noStrike" kern="1200" spc="0" baseline="0" dirty="0">
                          <a:solidFill>
                            <a:schemeClr val="dk1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Ростовская область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" latinLnBrk="0" hangingPunct="1"/>
                      <a:r>
                        <a:rPr lang="ru-RU" sz="700" u="none" strike="noStrike" kern="1200" spc="0" baseline="0">
                          <a:solidFill>
                            <a:schemeClr val="dk1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25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48299">
                <a:tc>
                  <a:txBody>
                    <a:bodyPr/>
                    <a:lstStyle/>
                    <a:p>
                      <a:pPr marL="0" lvl="0" algn="ctr" defTabSz="914400" rtl="0" eaLnBrk="1" fontAlgn="b" latinLnBrk="0" hangingPunct="1"/>
                      <a:r>
                        <a:rPr lang="ru-RU" sz="700" u="none" strike="noStrike" kern="1200" spc="0" baseline="0" dirty="0">
                          <a:solidFill>
                            <a:schemeClr val="dk1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65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" latinLnBrk="0" hangingPunct="1"/>
                      <a:r>
                        <a:rPr lang="ru-RU" sz="700" u="none" strike="noStrike" kern="1200" spc="0" baseline="0" dirty="0">
                          <a:solidFill>
                            <a:schemeClr val="dk1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Сахалинская область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" latinLnBrk="0" hangingPunct="1"/>
                      <a:r>
                        <a:rPr lang="ru-RU" sz="700" u="none" strike="noStrike" kern="1200" spc="0" baseline="0">
                          <a:solidFill>
                            <a:schemeClr val="dk1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25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55721">
                <a:tc>
                  <a:txBody>
                    <a:bodyPr/>
                    <a:lstStyle/>
                    <a:p>
                      <a:pPr marL="0" lvl="0" algn="ctr" defTabSz="914400" rtl="0" eaLnBrk="1" fontAlgn="b" latinLnBrk="0" hangingPunct="1"/>
                      <a:r>
                        <a:rPr lang="ru-RU" sz="700" u="none" strike="noStrike" kern="1200" spc="0" baseline="0" dirty="0">
                          <a:solidFill>
                            <a:schemeClr val="dk1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09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" latinLnBrk="0" hangingPunct="1"/>
                      <a:r>
                        <a:rPr lang="ru-RU" sz="700" u="none" strike="noStrike" kern="1200" spc="0" baseline="0" dirty="0">
                          <a:solidFill>
                            <a:schemeClr val="dk1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Карачаево-Черкесская Республика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" latinLnBrk="0" hangingPunct="1"/>
                      <a:r>
                        <a:rPr lang="ru-RU" sz="700" u="none" strike="noStrike" kern="1200" spc="0" baseline="0" dirty="0">
                          <a:solidFill>
                            <a:schemeClr val="dk1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21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48299">
                <a:tc>
                  <a:txBody>
                    <a:bodyPr/>
                    <a:lstStyle/>
                    <a:p>
                      <a:pPr marL="0" lvl="0" algn="ctr" defTabSz="914400" rtl="0" eaLnBrk="1" fontAlgn="b" latinLnBrk="0" hangingPunct="1"/>
                      <a:r>
                        <a:rPr lang="ru-RU" sz="700" u="none" strike="noStrike" kern="1200" spc="0" baseline="0">
                          <a:solidFill>
                            <a:schemeClr val="dk1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13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" latinLnBrk="0" hangingPunct="1"/>
                      <a:r>
                        <a:rPr lang="ru-RU" sz="700" u="none" strike="noStrike" kern="1200" spc="0" baseline="0" dirty="0">
                          <a:solidFill>
                            <a:schemeClr val="dk1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Республика Мордовия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" latinLnBrk="0" hangingPunct="1"/>
                      <a:r>
                        <a:rPr lang="ru-RU" sz="700" u="none" strike="noStrike" kern="1200" spc="0" baseline="0">
                          <a:solidFill>
                            <a:schemeClr val="dk1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21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148299">
                <a:tc>
                  <a:txBody>
                    <a:bodyPr/>
                    <a:lstStyle/>
                    <a:p>
                      <a:pPr marL="0" lvl="0" algn="ctr" defTabSz="914400" rtl="0" eaLnBrk="1" fontAlgn="b" latinLnBrk="0" hangingPunct="1"/>
                      <a:r>
                        <a:rPr lang="ru-RU" sz="700" u="none" strike="noStrike" kern="1200" spc="0" baseline="0" dirty="0">
                          <a:solidFill>
                            <a:schemeClr val="dk1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16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" latinLnBrk="0" hangingPunct="1"/>
                      <a:r>
                        <a:rPr lang="ru-RU" sz="700" u="none" strike="noStrike" kern="1200" spc="0" baseline="0" dirty="0">
                          <a:solidFill>
                            <a:schemeClr val="dk1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Республика Татарстан (Татарстан)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" latinLnBrk="0" hangingPunct="1"/>
                      <a:r>
                        <a:rPr lang="ru-RU" sz="700" u="none" strike="noStrike" kern="1200" spc="0" baseline="0">
                          <a:solidFill>
                            <a:schemeClr val="dk1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19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148299">
                <a:tc>
                  <a:txBody>
                    <a:bodyPr/>
                    <a:lstStyle/>
                    <a:p>
                      <a:pPr marL="0" lvl="0" algn="ctr" defTabSz="914400" rtl="0" eaLnBrk="1" fontAlgn="b" latinLnBrk="0" hangingPunct="1"/>
                      <a:r>
                        <a:rPr lang="ru-RU" sz="700" u="none" strike="noStrike" kern="1200" spc="0" baseline="0">
                          <a:solidFill>
                            <a:schemeClr val="dk1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03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" latinLnBrk="0" hangingPunct="1"/>
                      <a:r>
                        <a:rPr lang="ru-RU" sz="700" u="none" strike="noStrike" kern="1200" spc="0" baseline="0" dirty="0">
                          <a:solidFill>
                            <a:schemeClr val="dk1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Республика Бурятия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" latinLnBrk="0" hangingPunct="1"/>
                      <a:r>
                        <a:rPr lang="ru-RU" sz="700" u="none" strike="noStrike" kern="1200" spc="0" baseline="0">
                          <a:solidFill>
                            <a:schemeClr val="dk1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18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148299">
                <a:tc>
                  <a:txBody>
                    <a:bodyPr/>
                    <a:lstStyle/>
                    <a:p>
                      <a:pPr marL="0" lvl="0" algn="ctr" defTabSz="914400" rtl="0" eaLnBrk="1" fontAlgn="b" latinLnBrk="0" hangingPunct="1"/>
                      <a:r>
                        <a:rPr lang="ru-RU" sz="700" u="none" strike="noStrike" kern="1200" spc="0" baseline="0">
                          <a:solidFill>
                            <a:schemeClr val="dk1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54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" latinLnBrk="0" hangingPunct="1"/>
                      <a:r>
                        <a:rPr lang="ru-RU" sz="700" u="none" strike="noStrike" kern="1200" spc="0" baseline="0" dirty="0">
                          <a:solidFill>
                            <a:schemeClr val="dk1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Новосибирская область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" latinLnBrk="0" hangingPunct="1"/>
                      <a:r>
                        <a:rPr lang="ru-RU" sz="700" u="none" strike="noStrike" kern="1200" spc="0" baseline="0">
                          <a:solidFill>
                            <a:schemeClr val="dk1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14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133295">
                <a:tc>
                  <a:txBody>
                    <a:bodyPr/>
                    <a:lstStyle/>
                    <a:p>
                      <a:pPr marL="0" lvl="0" algn="ctr" defTabSz="914400" rtl="0" eaLnBrk="1" fontAlgn="b" latinLnBrk="0" hangingPunct="1"/>
                      <a:r>
                        <a:rPr lang="ru-RU" sz="700" u="none" strike="noStrike" kern="1200" spc="0" baseline="0">
                          <a:solidFill>
                            <a:schemeClr val="dk1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73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" latinLnBrk="0" hangingPunct="1"/>
                      <a:r>
                        <a:rPr lang="ru-RU" sz="700" u="none" strike="noStrike" kern="1200" spc="0" baseline="0" dirty="0">
                          <a:solidFill>
                            <a:schemeClr val="dk1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Ульяновская область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" latinLnBrk="0" hangingPunct="1"/>
                      <a:r>
                        <a:rPr lang="ru-RU" sz="700" u="none" strike="noStrike" kern="1200" spc="0" baseline="0">
                          <a:solidFill>
                            <a:schemeClr val="dk1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14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148299">
                <a:tc>
                  <a:txBody>
                    <a:bodyPr/>
                    <a:lstStyle/>
                    <a:p>
                      <a:pPr marL="0" lvl="0" algn="ctr" defTabSz="914400" rtl="0" eaLnBrk="1" fontAlgn="b" latinLnBrk="0" hangingPunct="1"/>
                      <a:r>
                        <a:rPr lang="ru-RU" sz="700" u="none" strike="noStrike" kern="1200" spc="0" baseline="0">
                          <a:solidFill>
                            <a:schemeClr val="dk1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08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" latinLnBrk="0" hangingPunct="1"/>
                      <a:r>
                        <a:rPr lang="ru-RU" sz="700" u="none" strike="noStrike" kern="1200" spc="0" baseline="0" dirty="0">
                          <a:solidFill>
                            <a:schemeClr val="dk1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Республика Калмыкия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" latinLnBrk="0" hangingPunct="1"/>
                      <a:r>
                        <a:rPr lang="ru-RU" sz="700" u="none" strike="noStrike" kern="1200" spc="0" baseline="0">
                          <a:solidFill>
                            <a:schemeClr val="dk1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13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148299">
                <a:tc>
                  <a:txBody>
                    <a:bodyPr/>
                    <a:lstStyle/>
                    <a:p>
                      <a:pPr marL="0" lvl="0" algn="ctr" defTabSz="914400" rtl="0" eaLnBrk="1" fontAlgn="b" latinLnBrk="0" hangingPunct="1"/>
                      <a:r>
                        <a:rPr lang="ru-RU" sz="700" u="none" strike="noStrike" kern="1200" spc="0" baseline="0">
                          <a:solidFill>
                            <a:schemeClr val="dk1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78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" latinLnBrk="0" hangingPunct="1"/>
                      <a:r>
                        <a:rPr lang="ru-RU" sz="700" u="none" strike="noStrike" kern="1200" spc="0" baseline="0" dirty="0">
                          <a:solidFill>
                            <a:schemeClr val="dk1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Санкт-Петербург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" latinLnBrk="0" hangingPunct="1"/>
                      <a:r>
                        <a:rPr lang="ru-RU" sz="700" u="none" strike="noStrike" kern="1200" spc="0" baseline="0">
                          <a:solidFill>
                            <a:schemeClr val="dk1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13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148299">
                <a:tc>
                  <a:txBody>
                    <a:bodyPr/>
                    <a:lstStyle/>
                    <a:p>
                      <a:pPr marL="0" lvl="0" algn="ctr" defTabSz="914400" rtl="0" eaLnBrk="1" fontAlgn="b" latinLnBrk="0" hangingPunct="1"/>
                      <a:r>
                        <a:rPr lang="ru-RU" sz="700" u="none" strike="noStrike" kern="1200" spc="0" baseline="0" dirty="0">
                          <a:solidFill>
                            <a:schemeClr val="dk1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86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" latinLnBrk="0" hangingPunct="1"/>
                      <a:r>
                        <a:rPr lang="ru-RU" sz="700" u="none" strike="noStrike" kern="1200" spc="0" baseline="0" dirty="0">
                          <a:solidFill>
                            <a:schemeClr val="dk1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Ханты-Мансийский автономный округ - Югра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" latinLnBrk="0" hangingPunct="1"/>
                      <a:r>
                        <a:rPr lang="ru-RU" sz="700" u="none" strike="noStrike" kern="1200" spc="0" baseline="0">
                          <a:solidFill>
                            <a:schemeClr val="dk1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13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148299">
                <a:tc>
                  <a:txBody>
                    <a:bodyPr/>
                    <a:lstStyle/>
                    <a:p>
                      <a:pPr marL="0" lvl="0" algn="ctr" defTabSz="914400" rtl="0" eaLnBrk="1" fontAlgn="b" latinLnBrk="0" hangingPunct="1"/>
                      <a:r>
                        <a:rPr lang="ru-RU" sz="700" u="none" strike="noStrike" kern="1200" spc="0" baseline="0" dirty="0">
                          <a:solidFill>
                            <a:schemeClr val="dk1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63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" latinLnBrk="0" hangingPunct="1"/>
                      <a:r>
                        <a:rPr lang="ru-RU" sz="700" u="none" strike="noStrike" kern="1200" spc="0" baseline="0" dirty="0">
                          <a:solidFill>
                            <a:schemeClr val="dk1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Самарская область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" latinLnBrk="0" hangingPunct="1"/>
                      <a:r>
                        <a:rPr lang="ru-RU" sz="700" u="none" strike="noStrike" kern="1200" spc="0" baseline="0">
                          <a:solidFill>
                            <a:schemeClr val="dk1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12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178124">
                <a:tc>
                  <a:txBody>
                    <a:bodyPr/>
                    <a:lstStyle/>
                    <a:p>
                      <a:pPr marL="0" lvl="0" algn="ctr" defTabSz="914400" rtl="0" eaLnBrk="1" fontAlgn="b" latinLnBrk="0" hangingPunct="1"/>
                      <a:r>
                        <a:rPr lang="ru-RU" sz="700" u="none" strike="noStrike" kern="1200" spc="0" baseline="0" dirty="0">
                          <a:solidFill>
                            <a:schemeClr val="dk1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02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" latinLnBrk="0" hangingPunct="1"/>
                      <a:r>
                        <a:rPr lang="ru-RU" sz="700" u="none" strike="noStrike" kern="1200" spc="0" baseline="0" dirty="0">
                          <a:solidFill>
                            <a:schemeClr val="dk1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Республика Башкортостан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" latinLnBrk="0" hangingPunct="1"/>
                      <a:r>
                        <a:rPr lang="ru-RU" sz="700" u="none" strike="noStrike" kern="1200" spc="0" baseline="0">
                          <a:solidFill>
                            <a:schemeClr val="dk1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11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  <a:tr h="148299">
                <a:tc>
                  <a:txBody>
                    <a:bodyPr/>
                    <a:lstStyle/>
                    <a:p>
                      <a:pPr marL="0" lvl="0" algn="ctr" defTabSz="914400" rtl="0" eaLnBrk="1" fontAlgn="b" latinLnBrk="0" hangingPunct="1"/>
                      <a:r>
                        <a:rPr lang="ru-RU" sz="700" u="none" strike="noStrike" kern="1200" spc="0" baseline="0">
                          <a:solidFill>
                            <a:schemeClr val="dk1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04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" latinLnBrk="0" hangingPunct="1"/>
                      <a:r>
                        <a:rPr lang="ru-RU" sz="700" u="none" strike="noStrike" kern="1200" spc="0" baseline="0" dirty="0">
                          <a:solidFill>
                            <a:schemeClr val="dk1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Республика Алтай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" latinLnBrk="0" hangingPunct="1"/>
                      <a:r>
                        <a:rPr lang="ru-RU" sz="700" u="none" strike="noStrike" kern="1200" spc="0" baseline="0">
                          <a:solidFill>
                            <a:schemeClr val="dk1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11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7"/>
                  </a:ext>
                </a:extLst>
              </a:tr>
              <a:tr h="148299">
                <a:tc>
                  <a:txBody>
                    <a:bodyPr/>
                    <a:lstStyle/>
                    <a:p>
                      <a:pPr marL="0" lvl="0" algn="ctr" defTabSz="914400" rtl="0" eaLnBrk="1" fontAlgn="b" latinLnBrk="0" hangingPunct="1"/>
                      <a:r>
                        <a:rPr lang="ru-RU" sz="700" u="none" strike="noStrike" kern="1200" spc="0" baseline="0" dirty="0">
                          <a:solidFill>
                            <a:schemeClr val="dk1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51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" latinLnBrk="0" hangingPunct="1"/>
                      <a:r>
                        <a:rPr lang="ru-RU" sz="700" u="none" strike="noStrike" kern="1200" spc="0" baseline="0" dirty="0">
                          <a:solidFill>
                            <a:schemeClr val="dk1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Мурманская область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" latinLnBrk="0" hangingPunct="1"/>
                      <a:r>
                        <a:rPr lang="ru-RU" sz="700" u="none" strike="noStrike" kern="1200" spc="0" baseline="0">
                          <a:solidFill>
                            <a:schemeClr val="dk1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11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8"/>
                  </a:ext>
                </a:extLst>
              </a:tr>
              <a:tr h="148299">
                <a:tc>
                  <a:txBody>
                    <a:bodyPr/>
                    <a:lstStyle/>
                    <a:p>
                      <a:pPr marL="0" lvl="0" algn="ctr" defTabSz="914400" rtl="0" eaLnBrk="1" fontAlgn="b" latinLnBrk="0" hangingPunct="1"/>
                      <a:r>
                        <a:rPr lang="ru-RU" sz="700" u="none" strike="noStrike" kern="1200" spc="0" baseline="0" dirty="0">
                          <a:solidFill>
                            <a:schemeClr val="dk1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64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" latinLnBrk="0" hangingPunct="1"/>
                      <a:r>
                        <a:rPr lang="ru-RU" sz="700" u="none" strike="noStrike" kern="1200" spc="0" baseline="0" dirty="0">
                          <a:solidFill>
                            <a:schemeClr val="dk1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Саратовская область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" latinLnBrk="0" hangingPunct="1"/>
                      <a:r>
                        <a:rPr lang="ru-RU" sz="700" u="none" strike="noStrike" kern="1200" spc="0" baseline="0">
                          <a:solidFill>
                            <a:schemeClr val="dk1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11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9"/>
                  </a:ext>
                </a:extLst>
              </a:tr>
              <a:tr h="148299">
                <a:tc>
                  <a:txBody>
                    <a:bodyPr/>
                    <a:lstStyle/>
                    <a:p>
                      <a:pPr marL="0" lvl="0" algn="ctr" defTabSz="914400" rtl="0" eaLnBrk="1" fontAlgn="b" latinLnBrk="0" hangingPunct="1"/>
                      <a:r>
                        <a:rPr lang="ru-RU" sz="700" u="none" strike="noStrike" kern="1200" spc="0" baseline="0">
                          <a:solidFill>
                            <a:schemeClr val="dk1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29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" latinLnBrk="0" hangingPunct="1"/>
                      <a:r>
                        <a:rPr lang="ru-RU" sz="700" u="none" strike="noStrike" kern="1200" spc="0" baseline="0" dirty="0">
                          <a:solidFill>
                            <a:schemeClr val="dk1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Архангельская область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" latinLnBrk="0" hangingPunct="1"/>
                      <a:r>
                        <a:rPr lang="ru-RU" sz="700" u="none" strike="noStrike" kern="1200" spc="0" baseline="0" dirty="0">
                          <a:solidFill>
                            <a:schemeClr val="dk1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10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20"/>
                  </a:ext>
                </a:extLst>
              </a:tr>
              <a:tr h="148299">
                <a:tc>
                  <a:txBody>
                    <a:bodyPr/>
                    <a:lstStyle/>
                    <a:p>
                      <a:pPr marL="0" lvl="0" algn="ctr" defTabSz="914400" rtl="0" eaLnBrk="1" fontAlgn="b" latinLnBrk="0" hangingPunct="1"/>
                      <a:r>
                        <a:rPr lang="ru-RU" sz="700" u="none" strike="noStrike" kern="1200" spc="0" baseline="0">
                          <a:solidFill>
                            <a:schemeClr val="dk1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43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" latinLnBrk="0" hangingPunct="1"/>
                      <a:r>
                        <a:rPr lang="ru-RU" sz="700" u="none" strike="noStrike" kern="1200" spc="0" baseline="0">
                          <a:solidFill>
                            <a:schemeClr val="dk1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Кировская область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" latinLnBrk="0" hangingPunct="1"/>
                      <a:r>
                        <a:rPr lang="ru-RU" sz="700" u="none" strike="noStrike" kern="1200" spc="0" baseline="0" dirty="0">
                          <a:solidFill>
                            <a:schemeClr val="dk1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10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21"/>
                  </a:ext>
                </a:extLst>
              </a:tr>
              <a:tr h="148299">
                <a:tc>
                  <a:txBody>
                    <a:bodyPr/>
                    <a:lstStyle/>
                    <a:p>
                      <a:pPr marL="0" lvl="0" algn="ctr" defTabSz="914400" rtl="0" eaLnBrk="1" fontAlgn="b" latinLnBrk="0" hangingPunct="1"/>
                      <a:r>
                        <a:rPr lang="ru-RU" sz="700" u="none" strike="noStrike" kern="1200" spc="0" baseline="0" dirty="0">
                          <a:solidFill>
                            <a:schemeClr val="dk1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45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" latinLnBrk="0" hangingPunct="1"/>
                      <a:r>
                        <a:rPr lang="ru-RU" sz="700" u="none" strike="noStrike" kern="1200" spc="0" baseline="0">
                          <a:solidFill>
                            <a:schemeClr val="dk1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Курганская область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" latinLnBrk="0" hangingPunct="1"/>
                      <a:r>
                        <a:rPr lang="ru-RU" sz="700" u="none" strike="noStrike" kern="1200" spc="0" baseline="0" dirty="0">
                          <a:solidFill>
                            <a:schemeClr val="dk1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10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22"/>
                  </a:ext>
                </a:extLst>
              </a:tr>
              <a:tr h="148299">
                <a:tc>
                  <a:txBody>
                    <a:bodyPr/>
                    <a:lstStyle/>
                    <a:p>
                      <a:pPr marL="0" lvl="0" algn="ctr" defTabSz="914400" rtl="0" eaLnBrk="1" fontAlgn="b" latinLnBrk="0" hangingPunct="1"/>
                      <a:r>
                        <a:rPr lang="ru-RU" sz="700" u="none" strike="noStrike" kern="1200" spc="0" baseline="0" dirty="0">
                          <a:solidFill>
                            <a:schemeClr val="dk1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66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" latinLnBrk="0" hangingPunct="1"/>
                      <a:r>
                        <a:rPr lang="ru-RU" sz="700" u="none" strike="noStrike" kern="1200" spc="0" baseline="0">
                          <a:solidFill>
                            <a:schemeClr val="dk1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Свердловская область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" latinLnBrk="0" hangingPunct="1"/>
                      <a:r>
                        <a:rPr lang="ru-RU" sz="700" u="none" strike="noStrike" kern="1200" spc="0" baseline="0" dirty="0">
                          <a:solidFill>
                            <a:schemeClr val="dk1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10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23"/>
                  </a:ext>
                </a:extLst>
              </a:tr>
              <a:tr h="148299">
                <a:tc>
                  <a:txBody>
                    <a:bodyPr/>
                    <a:lstStyle/>
                    <a:p>
                      <a:pPr marL="0" lvl="0" algn="ctr" defTabSz="914400" rtl="0" eaLnBrk="1" fontAlgn="b" latinLnBrk="0" hangingPunct="1"/>
                      <a:r>
                        <a:rPr lang="ru-RU" sz="700" u="none" strike="noStrike" kern="1200" spc="0" baseline="0">
                          <a:solidFill>
                            <a:schemeClr val="dk1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67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" latinLnBrk="0" hangingPunct="1"/>
                      <a:r>
                        <a:rPr lang="ru-RU" sz="700" u="none" strike="noStrike" kern="1200" spc="0" baseline="0">
                          <a:solidFill>
                            <a:schemeClr val="dk1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Смоленская область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" latinLnBrk="0" hangingPunct="1"/>
                      <a:r>
                        <a:rPr lang="ru-RU" sz="700" u="none" strike="noStrike" kern="1200" spc="0" baseline="0" dirty="0">
                          <a:solidFill>
                            <a:schemeClr val="dk1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10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24"/>
                  </a:ext>
                </a:extLst>
              </a:tr>
              <a:tr h="148299">
                <a:tc>
                  <a:txBody>
                    <a:bodyPr/>
                    <a:lstStyle/>
                    <a:p>
                      <a:pPr marL="0" lvl="0" algn="ctr" defTabSz="914400" rtl="0" eaLnBrk="1" fontAlgn="b" latinLnBrk="0" hangingPunct="1"/>
                      <a:r>
                        <a:rPr lang="ru-RU" sz="700" u="none" strike="noStrike" kern="1200" spc="0" baseline="0" dirty="0">
                          <a:solidFill>
                            <a:schemeClr val="dk1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38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" latinLnBrk="0" hangingPunct="1"/>
                      <a:r>
                        <a:rPr lang="ru-RU" sz="700" u="none" strike="noStrike" kern="1200" spc="0" baseline="0">
                          <a:solidFill>
                            <a:schemeClr val="dk1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Иркутская область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" latinLnBrk="0" hangingPunct="1"/>
                      <a:r>
                        <a:rPr lang="ru-RU" sz="700" u="none" strike="noStrike" kern="1200" spc="0" baseline="0" dirty="0">
                          <a:solidFill>
                            <a:schemeClr val="dk1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25"/>
                  </a:ext>
                </a:extLst>
              </a:tr>
              <a:tr h="148299">
                <a:tc>
                  <a:txBody>
                    <a:bodyPr/>
                    <a:lstStyle/>
                    <a:p>
                      <a:pPr marL="0" lvl="0" algn="ctr" defTabSz="914400" rtl="0" eaLnBrk="1" fontAlgn="b" latinLnBrk="0" hangingPunct="1"/>
                      <a:r>
                        <a:rPr lang="ru-RU" sz="700" u="none" strike="noStrike" kern="1200" spc="0" baseline="0" dirty="0">
                          <a:solidFill>
                            <a:schemeClr val="dk1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48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" latinLnBrk="0" hangingPunct="1"/>
                      <a:r>
                        <a:rPr lang="ru-RU" sz="700" u="none" strike="noStrike" kern="1200" spc="0" baseline="0">
                          <a:solidFill>
                            <a:schemeClr val="dk1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Липецкая область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" latinLnBrk="0" hangingPunct="1"/>
                      <a:r>
                        <a:rPr lang="ru-RU" sz="700" u="none" strike="noStrike" kern="1200" spc="0" baseline="0" dirty="0">
                          <a:solidFill>
                            <a:schemeClr val="dk1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26"/>
                  </a:ext>
                </a:extLst>
              </a:tr>
              <a:tr h="148299">
                <a:tc>
                  <a:txBody>
                    <a:bodyPr/>
                    <a:lstStyle/>
                    <a:p>
                      <a:pPr marL="0" lvl="0" algn="ctr" defTabSz="914400" rtl="0" eaLnBrk="1" fontAlgn="b" latinLnBrk="0" hangingPunct="1"/>
                      <a:r>
                        <a:rPr lang="ru-RU" sz="700" u="none" strike="noStrike" kern="1200" spc="0" baseline="0">
                          <a:solidFill>
                            <a:schemeClr val="dk1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62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" latinLnBrk="0" hangingPunct="1"/>
                      <a:r>
                        <a:rPr lang="ru-RU" sz="700" u="none" strike="noStrike" kern="1200" spc="0" baseline="0">
                          <a:solidFill>
                            <a:schemeClr val="dk1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Рязанская область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" latinLnBrk="0" hangingPunct="1"/>
                      <a:r>
                        <a:rPr lang="ru-RU" sz="700" u="none" strike="noStrike" kern="1200" spc="0" baseline="0" dirty="0">
                          <a:solidFill>
                            <a:schemeClr val="dk1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27"/>
                  </a:ext>
                </a:extLst>
              </a:tr>
              <a:tr h="148299">
                <a:tc>
                  <a:txBody>
                    <a:bodyPr/>
                    <a:lstStyle/>
                    <a:p>
                      <a:pPr marL="0" lvl="0" algn="ctr" defTabSz="914400" rtl="0" eaLnBrk="1" fontAlgn="b" latinLnBrk="0" hangingPunct="1"/>
                      <a:r>
                        <a:rPr lang="ru-RU" sz="700" u="none" strike="noStrike" kern="1200" spc="0" baseline="0" dirty="0">
                          <a:solidFill>
                            <a:schemeClr val="dk1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14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" latinLnBrk="0" hangingPunct="1"/>
                      <a:r>
                        <a:rPr lang="ru-RU" sz="700" u="none" strike="noStrike" kern="1200" spc="0" baseline="0">
                          <a:solidFill>
                            <a:schemeClr val="dk1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Республика Саха (Якутия)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" latinLnBrk="0" hangingPunct="1"/>
                      <a:r>
                        <a:rPr lang="ru-RU" sz="700" u="none" strike="noStrike" kern="1200" spc="0" baseline="0" dirty="0">
                          <a:solidFill>
                            <a:schemeClr val="dk1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28"/>
                  </a:ext>
                </a:extLst>
              </a:tr>
              <a:tr h="148299">
                <a:tc>
                  <a:txBody>
                    <a:bodyPr/>
                    <a:lstStyle/>
                    <a:p>
                      <a:pPr marL="0" lvl="0" algn="ctr" defTabSz="914400" rtl="0" eaLnBrk="1" fontAlgn="b" latinLnBrk="0" hangingPunct="1"/>
                      <a:r>
                        <a:rPr lang="ru-RU" sz="700" u="none" strike="noStrike" kern="1200" spc="0" baseline="0" dirty="0">
                          <a:solidFill>
                            <a:schemeClr val="dk1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30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" latinLnBrk="0" hangingPunct="1"/>
                      <a:r>
                        <a:rPr lang="ru-RU" sz="700" u="none" strike="noStrike" kern="1200" spc="0" baseline="0">
                          <a:solidFill>
                            <a:schemeClr val="dk1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Астраханская область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" latinLnBrk="0" hangingPunct="1"/>
                      <a:r>
                        <a:rPr lang="ru-RU" sz="700" u="none" strike="noStrike" kern="1200" spc="0" baseline="0" dirty="0">
                          <a:solidFill>
                            <a:schemeClr val="dk1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29"/>
                  </a:ext>
                </a:extLst>
              </a:tr>
              <a:tr h="148299">
                <a:tc>
                  <a:txBody>
                    <a:bodyPr/>
                    <a:lstStyle/>
                    <a:p>
                      <a:pPr marL="0" lvl="0" algn="ctr" defTabSz="914400" rtl="0" eaLnBrk="1" fontAlgn="b" latinLnBrk="0" hangingPunct="1"/>
                      <a:r>
                        <a:rPr lang="ru-RU" sz="700" u="none" strike="noStrike" kern="1200" spc="0" baseline="0" dirty="0">
                          <a:solidFill>
                            <a:schemeClr val="dk1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31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" latinLnBrk="0" hangingPunct="1"/>
                      <a:r>
                        <a:rPr lang="ru-RU" sz="700" u="none" strike="noStrike" kern="1200" spc="0" baseline="0">
                          <a:solidFill>
                            <a:schemeClr val="dk1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Белгородская область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" latinLnBrk="0" hangingPunct="1"/>
                      <a:r>
                        <a:rPr lang="ru-RU" sz="700" u="none" strike="noStrike" kern="1200" spc="0" baseline="0" dirty="0">
                          <a:solidFill>
                            <a:schemeClr val="dk1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30"/>
                  </a:ext>
                </a:extLst>
              </a:tr>
              <a:tr h="148299">
                <a:tc>
                  <a:txBody>
                    <a:bodyPr/>
                    <a:lstStyle/>
                    <a:p>
                      <a:pPr marL="0" lvl="0" algn="ctr" defTabSz="914400" rtl="0" eaLnBrk="1" fontAlgn="b" latinLnBrk="0" hangingPunct="1"/>
                      <a:r>
                        <a:rPr lang="ru-RU" sz="700" u="none" strike="noStrike" kern="1200" spc="0" baseline="0" dirty="0">
                          <a:solidFill>
                            <a:schemeClr val="dk1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32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" latinLnBrk="0" hangingPunct="1"/>
                      <a:r>
                        <a:rPr lang="ru-RU" sz="700" u="none" strike="noStrike" kern="1200" spc="0" baseline="0">
                          <a:solidFill>
                            <a:schemeClr val="dk1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Брянская область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" latinLnBrk="0" hangingPunct="1"/>
                      <a:r>
                        <a:rPr lang="ru-RU" sz="700" u="none" strike="noStrike" kern="1200" spc="0" baseline="0" dirty="0">
                          <a:solidFill>
                            <a:schemeClr val="dk1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31"/>
                  </a:ext>
                </a:extLst>
              </a:tr>
              <a:tr h="148299">
                <a:tc>
                  <a:txBody>
                    <a:bodyPr/>
                    <a:lstStyle/>
                    <a:p>
                      <a:pPr marL="0" lvl="0" algn="ctr" defTabSz="914400" rtl="0" eaLnBrk="1" fontAlgn="b" latinLnBrk="0" hangingPunct="1"/>
                      <a:r>
                        <a:rPr lang="ru-RU" sz="700" u="none" strike="noStrike" kern="1200" spc="0" baseline="0" dirty="0">
                          <a:solidFill>
                            <a:schemeClr val="dk1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60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" latinLnBrk="0" hangingPunct="1"/>
                      <a:r>
                        <a:rPr lang="ru-RU" sz="700" u="none" strike="noStrike" kern="1200" spc="0" baseline="0">
                          <a:solidFill>
                            <a:schemeClr val="dk1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Псковская область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" latinLnBrk="0" hangingPunct="1"/>
                      <a:r>
                        <a:rPr lang="ru-RU" sz="700" u="none" strike="noStrike" kern="1200" spc="0" baseline="0" dirty="0">
                          <a:solidFill>
                            <a:schemeClr val="dk1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32"/>
                  </a:ext>
                </a:extLst>
              </a:tr>
              <a:tr h="148299">
                <a:tc>
                  <a:txBody>
                    <a:bodyPr/>
                    <a:lstStyle/>
                    <a:p>
                      <a:pPr marL="0" lvl="0" algn="ctr" defTabSz="914400" rtl="0" eaLnBrk="1" fontAlgn="b" latinLnBrk="0" hangingPunct="1"/>
                      <a:r>
                        <a:rPr lang="ru-RU" sz="700" u="none" strike="noStrike" kern="1200" spc="0" baseline="0" dirty="0">
                          <a:solidFill>
                            <a:schemeClr val="dk1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70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" latinLnBrk="0" hangingPunct="1"/>
                      <a:r>
                        <a:rPr lang="ru-RU" sz="700" u="none" strike="noStrike" kern="1200" spc="0" baseline="0">
                          <a:solidFill>
                            <a:schemeClr val="dk1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Томская область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" latinLnBrk="0" hangingPunct="1"/>
                      <a:r>
                        <a:rPr lang="ru-RU" sz="700" u="none" strike="noStrike" kern="1200" spc="0" baseline="0" dirty="0">
                          <a:solidFill>
                            <a:schemeClr val="dk1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33"/>
                  </a:ext>
                </a:extLst>
              </a:tr>
            </a:tbl>
          </a:graphicData>
        </a:graphic>
      </p:graphicFrame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4970054"/>
              </p:ext>
            </p:extLst>
          </p:nvPr>
        </p:nvGraphicFramePr>
        <p:xfrm>
          <a:off x="6695262" y="1275847"/>
          <a:ext cx="4946611" cy="5213865"/>
        </p:xfrm>
        <a:graphic>
          <a:graphicData uri="http://schemas.openxmlformats.org/drawingml/2006/table">
            <a:tbl>
              <a:tblPr>
                <a:tableStyleId>{FABFCF23-3B69-468F-B69F-88F6DE6A72F2}</a:tableStyleId>
              </a:tblPr>
              <a:tblGrid>
                <a:gridCol w="63305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94639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6715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05721">
                <a:tc>
                  <a:txBody>
                    <a:bodyPr/>
                    <a:lstStyle/>
                    <a:p>
                      <a:pPr lvl="0" algn="ctr" fontAlgn="b"/>
                      <a:r>
                        <a:rPr lang="ru-RU" sz="700" b="1" u="none" strike="noStrike" spc="0" baseline="0" dirty="0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Код</a:t>
                      </a:r>
                      <a:endParaRPr lang="ru-RU" sz="700" b="1" i="0" u="none" strike="noStrike" spc="0" baseline="0" dirty="0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5734" marR="5734" marT="5734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fontAlgn="b"/>
                      <a:r>
                        <a:rPr lang="ru-RU" sz="700" b="1" u="none" strike="noStrike" spc="0" baseline="0" dirty="0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Наименование субъекта</a:t>
                      </a:r>
                      <a:endParaRPr lang="ru-RU" sz="700" b="1" i="0" u="none" strike="noStrike" spc="0" baseline="0" dirty="0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5734" marR="5734" marT="5734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fontAlgn="b"/>
                      <a:r>
                        <a:rPr lang="ru-RU" sz="700" b="1" u="none" strike="noStrike" spc="0" baseline="0" dirty="0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Кол-во </a:t>
                      </a:r>
                      <a:r>
                        <a:rPr lang="ru-RU" sz="700" b="1" u="none" strike="noStrike" spc="0" baseline="0" dirty="0" err="1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суперсервисов</a:t>
                      </a:r>
                      <a:endParaRPr lang="ru-RU" sz="700" b="1" i="0" u="none" strike="noStrike" spc="0" baseline="0" dirty="0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5734" marR="5734" marT="5734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44286">
                <a:tc>
                  <a:txBody>
                    <a:bodyPr/>
                    <a:lstStyle/>
                    <a:p>
                      <a:pPr marL="0" lvl="0" algn="ctr" defTabSz="914400" rtl="0" eaLnBrk="1" fontAlgn="b" latinLnBrk="0" hangingPunct="1"/>
                      <a:r>
                        <a:rPr lang="ru-RU" sz="700" u="none" strike="noStrike" kern="1200" spc="0" baseline="0" dirty="0">
                          <a:solidFill>
                            <a:schemeClr val="dk1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20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" latinLnBrk="0" hangingPunct="1"/>
                      <a:r>
                        <a:rPr lang="ru-RU" sz="700" u="none" strike="noStrike" kern="1200" spc="0" baseline="0">
                          <a:solidFill>
                            <a:schemeClr val="dk1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Чеченская Республика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" latinLnBrk="0" hangingPunct="1"/>
                      <a:r>
                        <a:rPr lang="ru-RU" sz="700" u="none" strike="noStrike" kern="1200" spc="0" baseline="0">
                          <a:solidFill>
                            <a:schemeClr val="dk1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44286">
                <a:tc>
                  <a:txBody>
                    <a:bodyPr/>
                    <a:lstStyle/>
                    <a:p>
                      <a:pPr marL="0" lvl="0" algn="ctr" defTabSz="914400" rtl="0" eaLnBrk="1" fontAlgn="b" latinLnBrk="0" hangingPunct="1"/>
                      <a:r>
                        <a:rPr lang="ru-RU" sz="700" u="none" strike="noStrike" kern="1200" spc="0" baseline="0">
                          <a:solidFill>
                            <a:schemeClr val="dk1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22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" latinLnBrk="0" hangingPunct="1"/>
                      <a:r>
                        <a:rPr lang="ru-RU" sz="700" u="none" strike="noStrike" kern="1200" spc="0" baseline="0">
                          <a:solidFill>
                            <a:schemeClr val="dk1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Алтайский край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" latinLnBrk="0" hangingPunct="1"/>
                      <a:r>
                        <a:rPr lang="ru-RU" sz="700" u="none" strike="noStrike" kern="1200" spc="0" baseline="0">
                          <a:solidFill>
                            <a:schemeClr val="dk1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44286">
                <a:tc>
                  <a:txBody>
                    <a:bodyPr/>
                    <a:lstStyle/>
                    <a:p>
                      <a:pPr marL="0" lvl="0" algn="ctr" defTabSz="914400" rtl="0" eaLnBrk="1" fontAlgn="b" latinLnBrk="0" hangingPunct="1"/>
                      <a:r>
                        <a:rPr lang="ru-RU" sz="700" u="none" strike="noStrike" kern="1200" spc="0" baseline="0">
                          <a:solidFill>
                            <a:schemeClr val="dk1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27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" latinLnBrk="0" hangingPunct="1"/>
                      <a:r>
                        <a:rPr lang="ru-RU" sz="700" u="none" strike="noStrike" kern="1200" spc="0" baseline="0" dirty="0">
                          <a:solidFill>
                            <a:schemeClr val="dk1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Хабаровский край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" latinLnBrk="0" hangingPunct="1"/>
                      <a:r>
                        <a:rPr lang="ru-RU" sz="700" u="none" strike="noStrike" kern="1200" spc="0" baseline="0">
                          <a:solidFill>
                            <a:schemeClr val="dk1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44286">
                <a:tc>
                  <a:txBody>
                    <a:bodyPr/>
                    <a:lstStyle/>
                    <a:p>
                      <a:pPr marL="0" lvl="0" algn="ctr" defTabSz="914400" rtl="0" eaLnBrk="1" fontAlgn="b" latinLnBrk="0" hangingPunct="1"/>
                      <a:r>
                        <a:rPr lang="ru-RU" sz="700" u="none" strike="noStrike" kern="1200" spc="0" baseline="0">
                          <a:solidFill>
                            <a:schemeClr val="dk1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53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" latinLnBrk="0" hangingPunct="1"/>
                      <a:r>
                        <a:rPr lang="ru-RU" sz="700" u="none" strike="noStrike" kern="1200" spc="0" baseline="0" dirty="0">
                          <a:solidFill>
                            <a:schemeClr val="dk1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Новгородская область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" latinLnBrk="0" hangingPunct="1"/>
                      <a:r>
                        <a:rPr lang="ru-RU" sz="700" u="none" strike="noStrike" kern="1200" spc="0" baseline="0">
                          <a:solidFill>
                            <a:schemeClr val="dk1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44286">
                <a:tc>
                  <a:txBody>
                    <a:bodyPr/>
                    <a:lstStyle/>
                    <a:p>
                      <a:pPr marL="0" lvl="0" algn="ctr" defTabSz="914400" rtl="0" eaLnBrk="1" fontAlgn="b" latinLnBrk="0" hangingPunct="1"/>
                      <a:r>
                        <a:rPr lang="ru-RU" sz="700" u="none" strike="noStrike" kern="1200" spc="0" baseline="0">
                          <a:solidFill>
                            <a:schemeClr val="dk1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83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" latinLnBrk="0" hangingPunct="1"/>
                      <a:r>
                        <a:rPr lang="ru-RU" sz="700" u="none" strike="noStrike" kern="1200" spc="0" baseline="0">
                          <a:solidFill>
                            <a:schemeClr val="dk1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Ненецкий автономный округ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" latinLnBrk="0" hangingPunct="1"/>
                      <a:r>
                        <a:rPr lang="ru-RU" sz="700" u="none" strike="noStrike" kern="1200" spc="0" baseline="0">
                          <a:solidFill>
                            <a:schemeClr val="dk1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44286">
                <a:tc>
                  <a:txBody>
                    <a:bodyPr/>
                    <a:lstStyle/>
                    <a:p>
                      <a:pPr marL="0" lvl="0" algn="ctr" defTabSz="914400" rtl="0" eaLnBrk="1" fontAlgn="b" latinLnBrk="0" hangingPunct="1"/>
                      <a:r>
                        <a:rPr lang="ru-RU" sz="700" u="none" strike="noStrike" kern="1200" spc="0" baseline="0">
                          <a:solidFill>
                            <a:schemeClr val="dk1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58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" latinLnBrk="0" hangingPunct="1"/>
                      <a:r>
                        <a:rPr lang="ru-RU" sz="700" u="none" strike="noStrike" kern="1200" spc="0" baseline="0" dirty="0">
                          <a:solidFill>
                            <a:schemeClr val="dk1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Пензенская область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" latinLnBrk="0" hangingPunct="1"/>
                      <a:r>
                        <a:rPr lang="ru-RU" sz="700" u="none" strike="noStrike" kern="1200" spc="0" baseline="0">
                          <a:solidFill>
                            <a:schemeClr val="dk1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44286">
                <a:tc>
                  <a:txBody>
                    <a:bodyPr/>
                    <a:lstStyle/>
                    <a:p>
                      <a:pPr marL="0" lvl="0" algn="ctr" defTabSz="914400" rtl="0" eaLnBrk="1" fontAlgn="b" latinLnBrk="0" hangingPunct="1"/>
                      <a:r>
                        <a:rPr lang="ru-RU" sz="700" u="none" strike="noStrike" kern="1200" spc="0" baseline="0">
                          <a:solidFill>
                            <a:schemeClr val="dk1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25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" latinLnBrk="0" hangingPunct="1"/>
                      <a:r>
                        <a:rPr lang="ru-RU" sz="700" u="none" strike="noStrike" kern="1200" spc="0" baseline="0">
                          <a:solidFill>
                            <a:schemeClr val="dk1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Приморский край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" latinLnBrk="0" hangingPunct="1"/>
                      <a:r>
                        <a:rPr lang="ru-RU" sz="700" u="none" strike="noStrike" kern="1200" spc="0" baseline="0">
                          <a:solidFill>
                            <a:schemeClr val="dk1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144286">
                <a:tc>
                  <a:txBody>
                    <a:bodyPr/>
                    <a:lstStyle/>
                    <a:p>
                      <a:pPr marL="0" lvl="0" algn="ctr" defTabSz="914400" rtl="0" eaLnBrk="1" fontAlgn="b" latinLnBrk="0" hangingPunct="1"/>
                      <a:r>
                        <a:rPr lang="ru-RU" sz="700" u="none" strike="noStrike" kern="1200" spc="0" baseline="0">
                          <a:solidFill>
                            <a:schemeClr val="dk1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40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" latinLnBrk="0" hangingPunct="1"/>
                      <a:r>
                        <a:rPr lang="ru-RU" sz="700" u="none" strike="noStrike" kern="1200" spc="0" baseline="0" dirty="0">
                          <a:solidFill>
                            <a:schemeClr val="dk1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Калужская область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" latinLnBrk="0" hangingPunct="1"/>
                      <a:r>
                        <a:rPr lang="ru-RU" sz="700" u="none" strike="noStrike" kern="1200" spc="0" baseline="0">
                          <a:solidFill>
                            <a:schemeClr val="dk1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144286">
                <a:tc>
                  <a:txBody>
                    <a:bodyPr/>
                    <a:lstStyle/>
                    <a:p>
                      <a:pPr marL="0" lvl="0" algn="ctr" defTabSz="914400" rtl="0" eaLnBrk="1" fontAlgn="b" latinLnBrk="0" hangingPunct="1"/>
                      <a:r>
                        <a:rPr lang="ru-RU" sz="700" u="none" strike="noStrike" kern="1200" spc="0" baseline="0">
                          <a:solidFill>
                            <a:schemeClr val="dk1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42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" latinLnBrk="0" hangingPunct="1"/>
                      <a:r>
                        <a:rPr lang="ru-RU" sz="700" u="none" strike="noStrike" kern="1200" spc="0" baseline="0" dirty="0">
                          <a:solidFill>
                            <a:schemeClr val="dk1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Кемеровская область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" latinLnBrk="0" hangingPunct="1"/>
                      <a:r>
                        <a:rPr lang="ru-RU" sz="700" u="none" strike="noStrike" kern="1200" spc="0" baseline="0">
                          <a:solidFill>
                            <a:schemeClr val="dk1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144286">
                <a:tc>
                  <a:txBody>
                    <a:bodyPr/>
                    <a:lstStyle/>
                    <a:p>
                      <a:pPr marL="0" lvl="0" algn="ctr" defTabSz="914400" rtl="0" eaLnBrk="1" fontAlgn="b" latinLnBrk="0" hangingPunct="1"/>
                      <a:r>
                        <a:rPr lang="ru-RU" sz="700" u="none" strike="noStrike" kern="1200" spc="0" baseline="0">
                          <a:solidFill>
                            <a:schemeClr val="dk1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52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" latinLnBrk="0" hangingPunct="1"/>
                      <a:r>
                        <a:rPr lang="ru-RU" sz="700" u="none" strike="noStrike" kern="1200" spc="0" baseline="0" dirty="0">
                          <a:solidFill>
                            <a:schemeClr val="dk1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Нижегородская область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" latinLnBrk="0" hangingPunct="1"/>
                      <a:r>
                        <a:rPr lang="ru-RU" sz="700" u="none" strike="noStrike" kern="1200" spc="0" baseline="0">
                          <a:solidFill>
                            <a:schemeClr val="dk1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144286">
                <a:tc>
                  <a:txBody>
                    <a:bodyPr/>
                    <a:lstStyle/>
                    <a:p>
                      <a:pPr marL="0" lvl="0" algn="ctr" defTabSz="914400" rtl="0" eaLnBrk="1" fontAlgn="b" latinLnBrk="0" hangingPunct="1"/>
                      <a:r>
                        <a:rPr lang="ru-RU" sz="700" u="none" strike="noStrike" kern="1200" spc="0" baseline="0">
                          <a:solidFill>
                            <a:schemeClr val="dk1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75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" latinLnBrk="0" hangingPunct="1"/>
                      <a:r>
                        <a:rPr lang="ru-RU" sz="700" u="none" strike="noStrike" kern="1200" spc="0" baseline="0" dirty="0">
                          <a:solidFill>
                            <a:schemeClr val="dk1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Забайкальский край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" latinLnBrk="0" hangingPunct="1"/>
                      <a:r>
                        <a:rPr lang="ru-RU" sz="700" u="none" strike="noStrike" kern="1200" spc="0" baseline="0">
                          <a:solidFill>
                            <a:schemeClr val="dk1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144286">
                <a:tc>
                  <a:txBody>
                    <a:bodyPr/>
                    <a:lstStyle/>
                    <a:p>
                      <a:pPr marL="0" lvl="0" algn="ctr" defTabSz="914400" rtl="0" eaLnBrk="1" fontAlgn="b" latinLnBrk="0" hangingPunct="1"/>
                      <a:r>
                        <a:rPr lang="ru-RU" sz="700" u="none" strike="noStrike" kern="1200" spc="0" baseline="0">
                          <a:solidFill>
                            <a:schemeClr val="dk1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89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" latinLnBrk="0" hangingPunct="1"/>
                      <a:r>
                        <a:rPr lang="ru-RU" sz="700" u="none" strike="noStrike" kern="1200" spc="0" baseline="0" dirty="0">
                          <a:solidFill>
                            <a:schemeClr val="dk1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Ямало-Ненецкий автономный округ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" latinLnBrk="0" hangingPunct="1"/>
                      <a:r>
                        <a:rPr lang="ru-RU" sz="700" u="none" strike="noStrike" kern="1200" spc="0" baseline="0">
                          <a:solidFill>
                            <a:schemeClr val="dk1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144286">
                <a:tc>
                  <a:txBody>
                    <a:bodyPr/>
                    <a:lstStyle/>
                    <a:p>
                      <a:pPr marL="0" lvl="0" algn="ctr" defTabSz="914400" rtl="0" eaLnBrk="1" fontAlgn="b" latinLnBrk="0" hangingPunct="1"/>
                      <a:r>
                        <a:rPr lang="ru-RU" sz="700" u="none" strike="noStrike" kern="1200" spc="0" baseline="0">
                          <a:solidFill>
                            <a:schemeClr val="dk1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11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" latinLnBrk="0" hangingPunct="1"/>
                      <a:r>
                        <a:rPr lang="ru-RU" sz="700" u="none" strike="noStrike" kern="1200" spc="0" baseline="0" dirty="0">
                          <a:solidFill>
                            <a:schemeClr val="dk1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Республика Коми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" latinLnBrk="0" hangingPunct="1"/>
                      <a:r>
                        <a:rPr lang="ru-RU" sz="700" u="none" strike="noStrike" kern="1200" spc="0" baseline="0">
                          <a:solidFill>
                            <a:schemeClr val="dk1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144286">
                <a:tc>
                  <a:txBody>
                    <a:bodyPr/>
                    <a:lstStyle/>
                    <a:p>
                      <a:pPr marL="0" lvl="0" algn="ctr" defTabSz="914400" rtl="0" eaLnBrk="1" fontAlgn="b" latinLnBrk="0" hangingPunct="1"/>
                      <a:r>
                        <a:rPr lang="ru-RU" sz="700" u="none" strike="noStrike" kern="1200" spc="0" baseline="0">
                          <a:solidFill>
                            <a:schemeClr val="dk1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21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" latinLnBrk="0" hangingPunct="1"/>
                      <a:r>
                        <a:rPr lang="ru-RU" sz="700" u="none" strike="noStrike" kern="1200" spc="0" baseline="0" dirty="0">
                          <a:solidFill>
                            <a:schemeClr val="dk1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Чувашская Республика - Чувашия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" latinLnBrk="0" hangingPunct="1"/>
                      <a:r>
                        <a:rPr lang="ru-RU" sz="700" u="none" strike="noStrike" kern="1200" spc="0" baseline="0">
                          <a:solidFill>
                            <a:schemeClr val="dk1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144286">
                <a:tc>
                  <a:txBody>
                    <a:bodyPr/>
                    <a:lstStyle/>
                    <a:p>
                      <a:pPr marL="0" lvl="0" algn="ctr" defTabSz="914400" rtl="0" eaLnBrk="1" fontAlgn="b" latinLnBrk="0" hangingPunct="1"/>
                      <a:r>
                        <a:rPr lang="ru-RU" sz="700" u="none" strike="noStrike" kern="1200" spc="0" baseline="0">
                          <a:solidFill>
                            <a:schemeClr val="dk1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72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" latinLnBrk="0" hangingPunct="1"/>
                      <a:r>
                        <a:rPr lang="ru-RU" sz="700" u="none" strike="noStrike" kern="1200" spc="0" baseline="0" dirty="0">
                          <a:solidFill>
                            <a:schemeClr val="dk1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Тюменская область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" latinLnBrk="0" hangingPunct="1"/>
                      <a:r>
                        <a:rPr lang="ru-RU" sz="700" u="none" strike="noStrike" kern="1200" spc="0" baseline="0">
                          <a:solidFill>
                            <a:schemeClr val="dk1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144286">
                <a:tc>
                  <a:txBody>
                    <a:bodyPr/>
                    <a:lstStyle/>
                    <a:p>
                      <a:pPr marL="0" lvl="0" algn="ctr" defTabSz="914400" rtl="0" eaLnBrk="1" fontAlgn="b" latinLnBrk="0" hangingPunct="1"/>
                      <a:r>
                        <a:rPr lang="ru-RU" sz="700" u="none" strike="noStrike" kern="1200" spc="0" baseline="0">
                          <a:solidFill>
                            <a:schemeClr val="dk1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74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" latinLnBrk="0" hangingPunct="1"/>
                      <a:r>
                        <a:rPr lang="ru-RU" sz="700" u="none" strike="noStrike" kern="1200" spc="0" baseline="0" dirty="0">
                          <a:solidFill>
                            <a:schemeClr val="dk1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Челябинская область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" latinLnBrk="0" hangingPunct="1"/>
                      <a:r>
                        <a:rPr lang="ru-RU" sz="700" u="none" strike="noStrike" kern="1200" spc="0" baseline="0">
                          <a:solidFill>
                            <a:schemeClr val="dk1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  <a:tr h="144286">
                <a:tc>
                  <a:txBody>
                    <a:bodyPr/>
                    <a:lstStyle/>
                    <a:p>
                      <a:pPr marL="0" lvl="0" algn="ctr" defTabSz="914400" rtl="0" eaLnBrk="1" fontAlgn="b" latinLnBrk="0" hangingPunct="1"/>
                      <a:r>
                        <a:rPr lang="ru-RU" sz="700" u="none" strike="noStrike" kern="1200" spc="0" baseline="0">
                          <a:solidFill>
                            <a:schemeClr val="dk1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18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" latinLnBrk="0" hangingPunct="1"/>
                      <a:r>
                        <a:rPr lang="ru-RU" sz="700" u="none" strike="noStrike" kern="1200" spc="0" baseline="0" dirty="0">
                          <a:solidFill>
                            <a:schemeClr val="dk1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Удмуртская Республика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" latinLnBrk="0" hangingPunct="1"/>
                      <a:r>
                        <a:rPr lang="ru-RU" sz="700" u="none" strike="noStrike" kern="1200" spc="0" baseline="0">
                          <a:solidFill>
                            <a:schemeClr val="dk1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17"/>
                  </a:ext>
                </a:extLst>
              </a:tr>
              <a:tr h="144286">
                <a:tc>
                  <a:txBody>
                    <a:bodyPr/>
                    <a:lstStyle/>
                    <a:p>
                      <a:pPr marL="0" lvl="0" algn="ctr" defTabSz="914400" rtl="0" eaLnBrk="1" fontAlgn="b" latinLnBrk="0" hangingPunct="1"/>
                      <a:r>
                        <a:rPr lang="ru-RU" sz="700" u="none" strike="noStrike" kern="1200" spc="0" baseline="0">
                          <a:solidFill>
                            <a:schemeClr val="dk1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26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" latinLnBrk="0" hangingPunct="1"/>
                      <a:r>
                        <a:rPr lang="ru-RU" sz="700" u="none" strike="noStrike" kern="1200" spc="0" baseline="0" dirty="0">
                          <a:solidFill>
                            <a:schemeClr val="dk1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Ставропольский край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" latinLnBrk="0" hangingPunct="1"/>
                      <a:r>
                        <a:rPr lang="ru-RU" sz="700" u="none" strike="noStrike" kern="1200" spc="0" baseline="0">
                          <a:solidFill>
                            <a:schemeClr val="dk1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18"/>
                  </a:ext>
                </a:extLst>
              </a:tr>
              <a:tr h="144286">
                <a:tc>
                  <a:txBody>
                    <a:bodyPr/>
                    <a:lstStyle/>
                    <a:p>
                      <a:pPr marL="0" lvl="0" algn="ctr" defTabSz="914400" rtl="0" eaLnBrk="1" fontAlgn="b" latinLnBrk="0" hangingPunct="1"/>
                      <a:r>
                        <a:rPr lang="ru-RU" sz="700" u="none" strike="noStrike" kern="1200" spc="0" baseline="0">
                          <a:solidFill>
                            <a:schemeClr val="dk1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35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" latinLnBrk="0" hangingPunct="1"/>
                      <a:r>
                        <a:rPr lang="ru-RU" sz="700" u="none" strike="noStrike" kern="1200" spc="0" baseline="0" dirty="0">
                          <a:solidFill>
                            <a:schemeClr val="dk1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Вологодская область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" latinLnBrk="0" hangingPunct="1"/>
                      <a:r>
                        <a:rPr lang="ru-RU" sz="700" u="none" strike="noStrike" kern="1200" spc="0" baseline="0">
                          <a:solidFill>
                            <a:schemeClr val="dk1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19"/>
                  </a:ext>
                </a:extLst>
              </a:tr>
              <a:tr h="144286">
                <a:tc>
                  <a:txBody>
                    <a:bodyPr/>
                    <a:lstStyle/>
                    <a:p>
                      <a:pPr marL="0" lvl="0" algn="ctr" defTabSz="914400" rtl="0" eaLnBrk="1" fontAlgn="b" latinLnBrk="0" hangingPunct="1"/>
                      <a:r>
                        <a:rPr lang="ru-RU" sz="700" u="none" strike="noStrike" kern="1200" spc="0" baseline="0">
                          <a:solidFill>
                            <a:schemeClr val="dk1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36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" latinLnBrk="0" hangingPunct="1"/>
                      <a:r>
                        <a:rPr lang="ru-RU" sz="700" u="none" strike="noStrike" kern="1200" spc="0" baseline="0" dirty="0">
                          <a:solidFill>
                            <a:schemeClr val="dk1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Воронежская область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" latinLnBrk="0" hangingPunct="1"/>
                      <a:r>
                        <a:rPr lang="ru-RU" sz="700" u="none" strike="noStrike" kern="1200" spc="0" baseline="0">
                          <a:solidFill>
                            <a:schemeClr val="dk1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20"/>
                  </a:ext>
                </a:extLst>
              </a:tr>
              <a:tr h="144286">
                <a:tc>
                  <a:txBody>
                    <a:bodyPr/>
                    <a:lstStyle/>
                    <a:p>
                      <a:pPr marL="0" lvl="0" algn="ctr" defTabSz="914400" rtl="0" eaLnBrk="1" fontAlgn="b" latinLnBrk="0" hangingPunct="1"/>
                      <a:r>
                        <a:rPr lang="ru-RU" sz="700" u="none" strike="noStrike" kern="1200" spc="0" baseline="0">
                          <a:solidFill>
                            <a:schemeClr val="dk1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55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" latinLnBrk="0" hangingPunct="1"/>
                      <a:r>
                        <a:rPr lang="ru-RU" sz="700" u="none" strike="noStrike" kern="1200" spc="0" baseline="0" dirty="0">
                          <a:solidFill>
                            <a:schemeClr val="dk1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Омская область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" latinLnBrk="0" hangingPunct="1"/>
                      <a:r>
                        <a:rPr lang="ru-RU" sz="700" u="none" strike="noStrike" kern="1200" spc="0" baseline="0">
                          <a:solidFill>
                            <a:schemeClr val="dk1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21"/>
                  </a:ext>
                </a:extLst>
              </a:tr>
              <a:tr h="144286">
                <a:tc>
                  <a:txBody>
                    <a:bodyPr/>
                    <a:lstStyle/>
                    <a:p>
                      <a:pPr marL="0" lvl="0" algn="ctr" defTabSz="914400" rtl="0" eaLnBrk="1" fontAlgn="b" latinLnBrk="0" hangingPunct="1"/>
                      <a:r>
                        <a:rPr lang="ru-RU" sz="700" u="none" strike="noStrike" kern="1200" spc="0" baseline="0">
                          <a:solidFill>
                            <a:schemeClr val="dk1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06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" latinLnBrk="0" hangingPunct="1"/>
                      <a:r>
                        <a:rPr lang="ru-RU" sz="700" u="none" strike="noStrike" kern="1200" spc="0" baseline="0" dirty="0">
                          <a:solidFill>
                            <a:schemeClr val="dk1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Республика Ингушетия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" latinLnBrk="0" hangingPunct="1"/>
                      <a:r>
                        <a:rPr lang="ru-RU" sz="700" u="none" strike="noStrike" kern="1200" spc="0" baseline="0">
                          <a:solidFill>
                            <a:schemeClr val="dk1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22"/>
                  </a:ext>
                </a:extLst>
              </a:tr>
              <a:tr h="144286">
                <a:tc>
                  <a:txBody>
                    <a:bodyPr/>
                    <a:lstStyle/>
                    <a:p>
                      <a:pPr marL="0" lvl="0" algn="ctr" defTabSz="914400" rtl="0" eaLnBrk="1" fontAlgn="b" latinLnBrk="0" hangingPunct="1"/>
                      <a:r>
                        <a:rPr lang="ru-RU" sz="700" u="none" strike="noStrike" kern="1200" spc="0" baseline="0">
                          <a:solidFill>
                            <a:schemeClr val="dk1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10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" latinLnBrk="0" hangingPunct="1"/>
                      <a:r>
                        <a:rPr lang="ru-RU" sz="700" u="none" strike="noStrike" kern="1200" spc="0" baseline="0" dirty="0">
                          <a:solidFill>
                            <a:schemeClr val="dk1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Республика Карелия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" latinLnBrk="0" hangingPunct="1"/>
                      <a:r>
                        <a:rPr lang="ru-RU" sz="700" u="none" strike="noStrike" kern="1200" spc="0" baseline="0">
                          <a:solidFill>
                            <a:schemeClr val="dk1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23"/>
                  </a:ext>
                </a:extLst>
              </a:tr>
              <a:tr h="144286">
                <a:tc>
                  <a:txBody>
                    <a:bodyPr/>
                    <a:lstStyle/>
                    <a:p>
                      <a:pPr marL="0" lvl="0" algn="ctr" defTabSz="914400" rtl="0" eaLnBrk="1" fontAlgn="b" latinLnBrk="0" hangingPunct="1"/>
                      <a:r>
                        <a:rPr lang="ru-RU" sz="700" u="none" strike="noStrike" kern="1200" spc="0" baseline="0">
                          <a:solidFill>
                            <a:schemeClr val="dk1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17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" latinLnBrk="0" hangingPunct="1"/>
                      <a:r>
                        <a:rPr lang="ru-RU" sz="700" u="none" strike="noStrike" kern="1200" spc="0" baseline="0" dirty="0">
                          <a:solidFill>
                            <a:schemeClr val="dk1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Республика Тыва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" latinLnBrk="0" hangingPunct="1"/>
                      <a:r>
                        <a:rPr lang="ru-RU" sz="700" u="none" strike="noStrike" kern="1200" spc="0" baseline="0" dirty="0">
                          <a:solidFill>
                            <a:schemeClr val="dk1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24"/>
                  </a:ext>
                </a:extLst>
              </a:tr>
              <a:tr h="144286">
                <a:tc>
                  <a:txBody>
                    <a:bodyPr/>
                    <a:lstStyle/>
                    <a:p>
                      <a:pPr marL="0" lvl="0" algn="ctr" defTabSz="914400" rtl="0" eaLnBrk="1" fontAlgn="b" latinLnBrk="0" hangingPunct="1"/>
                      <a:r>
                        <a:rPr lang="ru-RU" sz="700" u="none" strike="noStrike" kern="1200" spc="0" baseline="0">
                          <a:solidFill>
                            <a:schemeClr val="dk1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19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" latinLnBrk="0" hangingPunct="1"/>
                      <a:r>
                        <a:rPr lang="ru-RU" sz="700" u="none" strike="noStrike" kern="1200" spc="0" baseline="0">
                          <a:solidFill>
                            <a:schemeClr val="dk1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Республика Хакасия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" latinLnBrk="0" hangingPunct="1"/>
                      <a:r>
                        <a:rPr lang="ru-RU" sz="700" u="none" strike="noStrike" kern="1200" spc="0" baseline="0" dirty="0">
                          <a:solidFill>
                            <a:schemeClr val="dk1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25"/>
                  </a:ext>
                </a:extLst>
              </a:tr>
              <a:tr h="144286">
                <a:tc>
                  <a:txBody>
                    <a:bodyPr/>
                    <a:lstStyle/>
                    <a:p>
                      <a:pPr marL="0" lvl="0" algn="ctr" defTabSz="914400" rtl="0" eaLnBrk="1" fontAlgn="b" latinLnBrk="0" hangingPunct="1"/>
                      <a:r>
                        <a:rPr lang="ru-RU" sz="700" u="none" strike="noStrike" kern="1200" spc="0" baseline="0">
                          <a:solidFill>
                            <a:schemeClr val="dk1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44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" latinLnBrk="0" hangingPunct="1"/>
                      <a:r>
                        <a:rPr lang="ru-RU" sz="700" u="none" strike="noStrike" kern="1200" spc="0" baseline="0">
                          <a:solidFill>
                            <a:schemeClr val="dk1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Костромская область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" latinLnBrk="0" hangingPunct="1"/>
                      <a:r>
                        <a:rPr lang="ru-RU" sz="700" u="none" strike="noStrike" kern="1200" spc="0" baseline="0" dirty="0">
                          <a:solidFill>
                            <a:schemeClr val="dk1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26"/>
                  </a:ext>
                </a:extLst>
              </a:tr>
              <a:tr h="144286">
                <a:tc>
                  <a:txBody>
                    <a:bodyPr/>
                    <a:lstStyle/>
                    <a:p>
                      <a:pPr marL="0" lvl="0" algn="ctr" defTabSz="914400" rtl="0" eaLnBrk="1" fontAlgn="b" latinLnBrk="0" hangingPunct="1"/>
                      <a:r>
                        <a:rPr lang="ru-RU" sz="700" u="none" strike="noStrike" kern="1200" spc="0" baseline="0">
                          <a:solidFill>
                            <a:schemeClr val="dk1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56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" latinLnBrk="0" hangingPunct="1"/>
                      <a:r>
                        <a:rPr lang="ru-RU" sz="700" u="none" strike="noStrike" kern="1200" spc="0" baseline="0">
                          <a:solidFill>
                            <a:schemeClr val="dk1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Оренбургская область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" latinLnBrk="0" hangingPunct="1"/>
                      <a:r>
                        <a:rPr lang="ru-RU" sz="700" u="none" strike="noStrike" kern="1200" spc="0" baseline="0" dirty="0">
                          <a:solidFill>
                            <a:schemeClr val="dk1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27"/>
                  </a:ext>
                </a:extLst>
              </a:tr>
              <a:tr h="144286">
                <a:tc>
                  <a:txBody>
                    <a:bodyPr/>
                    <a:lstStyle/>
                    <a:p>
                      <a:pPr marL="0" lvl="0" algn="ctr" defTabSz="914400" rtl="0" eaLnBrk="1" fontAlgn="b" latinLnBrk="0" hangingPunct="1"/>
                      <a:r>
                        <a:rPr lang="ru-RU" sz="700" u="none" strike="noStrike" kern="1200" spc="0" baseline="0">
                          <a:solidFill>
                            <a:schemeClr val="dk1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59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" latinLnBrk="0" hangingPunct="1"/>
                      <a:r>
                        <a:rPr lang="ru-RU" sz="700" u="none" strike="noStrike" kern="1200" spc="0" baseline="0">
                          <a:solidFill>
                            <a:schemeClr val="dk1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Пермский край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" latinLnBrk="0" hangingPunct="1"/>
                      <a:r>
                        <a:rPr lang="ru-RU" sz="700" u="none" strike="noStrike" kern="1200" spc="0" baseline="0" dirty="0">
                          <a:solidFill>
                            <a:schemeClr val="dk1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28"/>
                  </a:ext>
                </a:extLst>
              </a:tr>
              <a:tr h="144286">
                <a:tc>
                  <a:txBody>
                    <a:bodyPr/>
                    <a:lstStyle/>
                    <a:p>
                      <a:pPr marL="0" lvl="0" algn="ctr" defTabSz="914400" rtl="0" eaLnBrk="1" fontAlgn="b" latinLnBrk="0" hangingPunct="1"/>
                      <a:r>
                        <a:rPr lang="ru-RU" sz="700" u="none" strike="noStrike" kern="1200" spc="0" baseline="0">
                          <a:solidFill>
                            <a:schemeClr val="dk1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71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" latinLnBrk="0" hangingPunct="1"/>
                      <a:r>
                        <a:rPr lang="ru-RU" sz="700" u="none" strike="noStrike" kern="1200" spc="0" baseline="0">
                          <a:solidFill>
                            <a:schemeClr val="dk1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Тульская область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" latinLnBrk="0" hangingPunct="1"/>
                      <a:r>
                        <a:rPr lang="ru-RU" sz="700" u="none" strike="noStrike" kern="1200" spc="0" baseline="0" dirty="0">
                          <a:solidFill>
                            <a:schemeClr val="dk1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29"/>
                  </a:ext>
                </a:extLst>
              </a:tr>
              <a:tr h="144286">
                <a:tc>
                  <a:txBody>
                    <a:bodyPr/>
                    <a:lstStyle/>
                    <a:p>
                      <a:pPr marL="0" lvl="0" algn="ctr" defTabSz="914400" rtl="0" eaLnBrk="1" fontAlgn="b" latinLnBrk="0" hangingPunct="1"/>
                      <a:r>
                        <a:rPr lang="ru-RU" sz="700" u="none" strike="noStrike" kern="1200" spc="0" baseline="0">
                          <a:solidFill>
                            <a:schemeClr val="dk1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33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" latinLnBrk="0" hangingPunct="1"/>
                      <a:r>
                        <a:rPr lang="ru-RU" sz="700" u="none" strike="noStrike" kern="1200" spc="0" baseline="0">
                          <a:solidFill>
                            <a:schemeClr val="dk1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Владимирская область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" latinLnBrk="0" hangingPunct="1"/>
                      <a:r>
                        <a:rPr lang="ru-RU" sz="700" u="none" strike="noStrike" kern="1200" spc="0" baseline="0" dirty="0">
                          <a:solidFill>
                            <a:schemeClr val="dk1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30"/>
                  </a:ext>
                </a:extLst>
              </a:tr>
              <a:tr h="161143">
                <a:tc>
                  <a:txBody>
                    <a:bodyPr/>
                    <a:lstStyle/>
                    <a:p>
                      <a:pPr marL="0" lvl="0" algn="ctr" defTabSz="914400" rtl="0" eaLnBrk="1" fontAlgn="b" latinLnBrk="0" hangingPunct="1"/>
                      <a:r>
                        <a:rPr lang="ru-RU" sz="700" u="none" strike="noStrike" kern="1200" spc="0" baseline="0">
                          <a:solidFill>
                            <a:schemeClr val="dk1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41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" latinLnBrk="0" hangingPunct="1"/>
                      <a:r>
                        <a:rPr lang="ru-RU" sz="700" u="none" strike="noStrike" kern="1200" spc="0" baseline="0">
                          <a:solidFill>
                            <a:schemeClr val="dk1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Камчатский край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" latinLnBrk="0" hangingPunct="1"/>
                      <a:r>
                        <a:rPr lang="ru-RU" sz="700" u="none" strike="noStrike" kern="1200" spc="0" baseline="0" dirty="0">
                          <a:solidFill>
                            <a:schemeClr val="dk1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31"/>
                  </a:ext>
                </a:extLst>
              </a:tr>
              <a:tr h="129849">
                <a:tc>
                  <a:txBody>
                    <a:bodyPr/>
                    <a:lstStyle/>
                    <a:p>
                      <a:pPr marL="0" lvl="0" algn="ctr" defTabSz="914400" rtl="0" eaLnBrk="1" fontAlgn="b" latinLnBrk="0" hangingPunct="1"/>
                      <a:r>
                        <a:rPr lang="ru-RU" sz="700" u="none" strike="noStrike" kern="1200" spc="0" baseline="0">
                          <a:solidFill>
                            <a:schemeClr val="dk1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76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" latinLnBrk="0" hangingPunct="1"/>
                      <a:r>
                        <a:rPr lang="ru-RU" sz="700" u="none" strike="noStrike" kern="1200" spc="0" baseline="0">
                          <a:solidFill>
                            <a:schemeClr val="dk1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Ярославская область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" latinLnBrk="0" hangingPunct="1"/>
                      <a:r>
                        <a:rPr lang="ru-RU" sz="700" u="none" strike="noStrike" kern="1200" spc="0" baseline="0" dirty="0">
                          <a:solidFill>
                            <a:schemeClr val="dk1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32"/>
                  </a:ext>
                </a:extLst>
              </a:tr>
              <a:tr h="144286">
                <a:tc>
                  <a:txBody>
                    <a:bodyPr/>
                    <a:lstStyle/>
                    <a:p>
                      <a:pPr marL="0" lvl="0" algn="ctr" defTabSz="914400" rtl="0" eaLnBrk="1" fontAlgn="b" latinLnBrk="0" hangingPunct="1"/>
                      <a:r>
                        <a:rPr lang="ru-RU" sz="700" u="none" strike="noStrike" kern="1200" spc="0" baseline="0">
                          <a:solidFill>
                            <a:schemeClr val="dk1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91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" latinLnBrk="0" hangingPunct="1"/>
                      <a:r>
                        <a:rPr lang="ru-RU" sz="700" u="none" strike="noStrike" kern="1200" spc="0" baseline="0">
                          <a:solidFill>
                            <a:schemeClr val="dk1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Республика Крым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" latinLnBrk="0" hangingPunct="1"/>
                      <a:r>
                        <a:rPr lang="ru-RU" sz="700" u="none" strike="noStrike" kern="1200" spc="0" baseline="0" dirty="0">
                          <a:solidFill>
                            <a:schemeClr val="dk1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33"/>
                  </a:ext>
                </a:extLst>
              </a:tr>
              <a:tr h="144286">
                <a:tc>
                  <a:txBody>
                    <a:bodyPr/>
                    <a:lstStyle/>
                    <a:p>
                      <a:pPr marL="0" lvl="0" algn="ctr" defTabSz="914400" rtl="0" eaLnBrk="1" fontAlgn="b" latinLnBrk="0" hangingPunct="1"/>
                      <a:r>
                        <a:rPr lang="ru-RU" sz="700" u="none" strike="noStrike" kern="1200" spc="0" baseline="0">
                          <a:solidFill>
                            <a:schemeClr val="dk1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92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" latinLnBrk="0" hangingPunct="1"/>
                      <a:r>
                        <a:rPr lang="ru-RU" sz="700" u="none" strike="noStrike" kern="1200" spc="0" baseline="0">
                          <a:solidFill>
                            <a:schemeClr val="dk1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Севастополь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" latinLnBrk="0" hangingPunct="1"/>
                      <a:r>
                        <a:rPr lang="ru-RU" sz="700" u="none" strike="noStrike" kern="1200" spc="0" baseline="0" dirty="0">
                          <a:solidFill>
                            <a:schemeClr val="dk1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429566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Группа 15"/>
          <p:cNvGrpSpPr/>
          <p:nvPr/>
        </p:nvGrpSpPr>
        <p:grpSpPr>
          <a:xfrm>
            <a:off x="1" y="0"/>
            <a:ext cx="1092820" cy="6858000"/>
            <a:chOff x="1" y="0"/>
            <a:chExt cx="1092820" cy="6858000"/>
          </a:xfrm>
        </p:grpSpPr>
        <p:sp>
          <p:nvSpPr>
            <p:cNvPr id="21" name="Прямоугольник 20">
              <a:extLst>
                <a:ext uri="{FF2B5EF4-FFF2-40B4-BE49-F238E27FC236}">
                  <a16:creationId xmlns:a16="http://schemas.microsoft.com/office/drawing/2014/main" xmlns="" id="{2185949D-510E-B640-98BC-CA920DF06249}"/>
                </a:ext>
              </a:extLst>
            </p:cNvPr>
            <p:cNvSpPr/>
            <p:nvPr/>
          </p:nvSpPr>
          <p:spPr>
            <a:xfrm>
              <a:off x="1" y="0"/>
              <a:ext cx="1092820" cy="6858000"/>
            </a:xfrm>
            <a:prstGeom prst="rect">
              <a:avLst/>
            </a:prstGeom>
            <a:solidFill>
              <a:srgbClr val="E2E2E2">
                <a:alpha val="4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xmlns="" id="{11B9542C-D315-5B41-98B6-3DF7E819C1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294411" y="344752"/>
              <a:ext cx="504000" cy="504000"/>
            </a:xfrm>
            <a:prstGeom prst="rect">
              <a:avLst/>
            </a:prstGeom>
          </p:spPr>
        </p:pic>
        <p:cxnSp>
          <p:nvCxnSpPr>
            <p:cNvPr id="7" name="Прямая соединительная линия 6"/>
            <p:cNvCxnSpPr/>
            <p:nvPr/>
          </p:nvCxnSpPr>
          <p:spPr>
            <a:xfrm>
              <a:off x="1073776" y="0"/>
              <a:ext cx="0" cy="370912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/>
            <p:cNvCxnSpPr/>
            <p:nvPr/>
          </p:nvCxnSpPr>
          <p:spPr>
            <a:xfrm>
              <a:off x="1073776" y="370912"/>
              <a:ext cx="0" cy="311669"/>
            </a:xfrm>
            <a:prstGeom prst="line">
              <a:avLst/>
            </a:prstGeom>
            <a:ln w="38100">
              <a:solidFill>
                <a:srgbClr val="0932C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Прямая соединительная линия 37"/>
            <p:cNvCxnSpPr/>
            <p:nvPr/>
          </p:nvCxnSpPr>
          <p:spPr>
            <a:xfrm>
              <a:off x="1073776" y="682581"/>
              <a:ext cx="0" cy="36993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AE68803-1925-654B-9030-485A64E3C90A}"/>
              </a:ext>
            </a:extLst>
          </p:cNvPr>
          <p:cNvSpPr txBox="1"/>
          <p:nvPr/>
        </p:nvSpPr>
        <p:spPr>
          <a:xfrm>
            <a:off x="1320698" y="488131"/>
            <a:ext cx="9552950" cy="4308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sz="2200" b="1" spc="80" dirty="0">
                <a:latin typeface="PT_Russia Text" panose="02000503000000020004" pitchFamily="2" charset="0"/>
                <a:ea typeface="PT_Russia Text" panose="02000503000000020004" pitchFamily="2" charset="0"/>
                <a:cs typeface="Tahoma" panose="020B0604030504040204" pitchFamily="34" charset="0"/>
              </a:rPr>
              <a:t>Ответственные за реализацию </a:t>
            </a:r>
            <a:r>
              <a:rPr lang="ru-RU" sz="2200" b="1" spc="80" dirty="0" err="1">
                <a:latin typeface="PT_Russia Text" panose="02000503000000020004" pitchFamily="2" charset="0"/>
                <a:ea typeface="PT_Russia Text" panose="02000503000000020004" pitchFamily="2" charset="0"/>
                <a:cs typeface="Tahoma" panose="020B0604030504040204" pitchFamily="34" charset="0"/>
              </a:rPr>
              <a:t>суперсервисов</a:t>
            </a:r>
            <a:endParaRPr lang="ru-RU" sz="2200" b="1" spc="80" dirty="0">
              <a:latin typeface="PT_Russia Text" panose="02000503000000020004" pitchFamily="2" charset="0"/>
              <a:ea typeface="PT_Russia Text" panose="02000503000000020004" pitchFamily="2" charset="0"/>
              <a:cs typeface="Tahoma" panose="020B0604030504040204" pitchFamily="34" charset="0"/>
            </a:endParaRPr>
          </a:p>
        </p:txBody>
      </p:sp>
      <p:sp>
        <p:nvSpPr>
          <p:cNvPr id="27" name="Номер слайда 12">
            <a:extLst>
              <a:ext uri="{FF2B5EF4-FFF2-40B4-BE49-F238E27FC236}">
                <a16:creationId xmlns:a16="http://schemas.microsoft.com/office/drawing/2014/main" xmlns="" id="{E4FB0AF5-F4C2-984D-A784-4E9FFA8F8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500389"/>
            <a:ext cx="1092821" cy="280658"/>
          </a:xfrm>
        </p:spPr>
        <p:txBody>
          <a:bodyPr/>
          <a:lstStyle/>
          <a:p>
            <a:pPr algn="ctr"/>
            <a:fld id="{021CF636-712B-4B80-AAF7-79D563FA4FF5}" type="slidenum">
              <a:rPr lang="ru-RU" sz="1000" smtClean="0">
                <a:solidFill>
                  <a:schemeClr val="bg1">
                    <a:lumMod val="65000"/>
                  </a:schemeClr>
                </a:solidFill>
                <a:latin typeface="PT_Russia Text" panose="02000503000000020004" pitchFamily="2" charset="0"/>
                <a:ea typeface="PT_Russia Text" panose="02000503000000020004" pitchFamily="2" charset="0"/>
                <a:cs typeface="Tahoma" panose="020B0604030504040204" pitchFamily="34" charset="0"/>
              </a:rPr>
              <a:pPr algn="ctr"/>
              <a:t>7</a:t>
            </a:fld>
            <a:endParaRPr lang="ru-RU" sz="1000" dirty="0">
              <a:solidFill>
                <a:schemeClr val="bg1">
                  <a:lumMod val="65000"/>
                </a:schemeClr>
              </a:solidFill>
              <a:latin typeface="PT_Russia Text" panose="02000503000000020004" pitchFamily="2" charset="0"/>
              <a:ea typeface="PT_Russia Text" panose="02000503000000020004" pitchFamily="2" charset="0"/>
              <a:cs typeface="Tahoma" panose="020B0604030504040204" pitchFamily="34" charset="0"/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6575720"/>
              </p:ext>
            </p:extLst>
          </p:nvPr>
        </p:nvGraphicFramePr>
        <p:xfrm>
          <a:off x="1416051" y="1288948"/>
          <a:ext cx="10333038" cy="5211440"/>
        </p:xfrm>
        <a:graphic>
          <a:graphicData uri="http://schemas.openxmlformats.org/drawingml/2006/table">
            <a:tbl>
              <a:tblPr/>
              <a:tblGrid>
                <a:gridCol w="371737">
                  <a:extLst>
                    <a:ext uri="{9D8B030D-6E8A-4147-A177-3AD203B41FA5}">
                      <a16:colId xmlns:a16="http://schemas.microsoft.com/office/drawing/2014/main" xmlns="" val="2218572432"/>
                    </a:ext>
                  </a:extLst>
                </a:gridCol>
                <a:gridCol w="4427826">
                  <a:extLst>
                    <a:ext uri="{9D8B030D-6E8A-4147-A177-3AD203B41FA5}">
                      <a16:colId xmlns:a16="http://schemas.microsoft.com/office/drawing/2014/main" xmlns="" val="3523267667"/>
                    </a:ext>
                  </a:extLst>
                </a:gridCol>
                <a:gridCol w="2486318">
                  <a:extLst>
                    <a:ext uri="{9D8B030D-6E8A-4147-A177-3AD203B41FA5}">
                      <a16:colId xmlns:a16="http://schemas.microsoft.com/office/drawing/2014/main" xmlns="" val="2498425187"/>
                    </a:ext>
                  </a:extLst>
                </a:gridCol>
                <a:gridCol w="3047157">
                  <a:extLst>
                    <a:ext uri="{9D8B030D-6E8A-4147-A177-3AD203B41FA5}">
                      <a16:colId xmlns:a16="http://schemas.microsoft.com/office/drawing/2014/main" xmlns="" val="3679178869"/>
                    </a:ext>
                  </a:extLst>
                </a:gridCol>
              </a:tblGrid>
              <a:tr h="44233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spc="0" dirty="0">
                          <a:solidFill>
                            <a:srgbClr val="000000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№ </a:t>
                      </a:r>
                      <a:r>
                        <a:rPr lang="ru-RU" sz="1000" b="1" i="0" u="none" strike="noStrike" spc="0" dirty="0" err="1">
                          <a:solidFill>
                            <a:srgbClr val="000000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пп</a:t>
                      </a:r>
                      <a:endParaRPr lang="ru-RU" sz="1000" b="1" i="0" u="none" strike="noStrike" spc="0" dirty="0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5543" marR="5543" marT="5543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3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spc="0" dirty="0">
                          <a:solidFill>
                            <a:srgbClr val="000000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Наименование рабочей группы</a:t>
                      </a:r>
                    </a:p>
                    <a:p>
                      <a:pPr algn="ctr" fontAlgn="ctr"/>
                      <a:r>
                        <a:rPr lang="ru-RU" sz="1000" b="1" i="0" u="none" strike="noStrike" spc="0" dirty="0">
                          <a:solidFill>
                            <a:srgbClr val="000000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по разработке суперсервиса</a:t>
                      </a:r>
                    </a:p>
                  </a:txBody>
                  <a:tcPr marL="5543" marR="5543" marT="5543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3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spc="0" dirty="0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Ответственный орган</a:t>
                      </a:r>
                      <a:r>
                        <a:rPr lang="ru-RU" sz="1000" b="1" u="none" strike="noStrike" spc="0" baseline="0" dirty="0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 (организация)</a:t>
                      </a:r>
                      <a:endParaRPr lang="ru-RU" sz="1000" b="1" i="0" u="none" strike="noStrike" spc="0" dirty="0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5543" marR="5543" marT="5543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3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spc="0" dirty="0">
                          <a:solidFill>
                            <a:srgbClr val="000000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Руководитель рабочей группы</a:t>
                      </a:r>
                    </a:p>
                  </a:txBody>
                  <a:tcPr marL="5543" marR="5543" marT="5543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3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69506035"/>
                  </a:ext>
                </a:extLst>
              </a:tr>
              <a:tr h="37929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spc="0" dirty="0">
                          <a:solidFill>
                            <a:srgbClr val="000000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1</a:t>
                      </a:r>
                    </a:p>
                  </a:txBody>
                  <a:tcPr marL="5543" marR="5543" marT="5543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3FA"/>
                    </a:solidFill>
                  </a:tcPr>
                </a:tc>
                <a:tc>
                  <a:txBody>
                    <a:bodyPr/>
                    <a:lstStyle/>
                    <a:p>
                      <a:pPr marL="88900" indent="0" algn="l" fontAlgn="ctr"/>
                      <a:r>
                        <a:rPr lang="ru-RU" sz="1000" b="0" i="0" u="none" strike="noStrike" spc="0" dirty="0">
                          <a:solidFill>
                            <a:srgbClr val="000000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Оформление </a:t>
                      </a:r>
                      <a:r>
                        <a:rPr lang="ru-RU" sz="1000" b="0" i="0" u="none" strike="noStrike" spc="0" dirty="0" err="1">
                          <a:solidFill>
                            <a:srgbClr val="000000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европротокола</a:t>
                      </a:r>
                      <a:r>
                        <a:rPr lang="ru-RU" sz="1000" b="0" i="0" u="none" strike="noStrike" spc="0" dirty="0">
                          <a:solidFill>
                            <a:srgbClr val="000000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 онлайн</a:t>
                      </a:r>
                    </a:p>
                  </a:txBody>
                  <a:tcPr marL="5543" marR="5543" marT="5543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spc="0">
                          <a:solidFill>
                            <a:srgbClr val="000000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Банк России</a:t>
                      </a:r>
                      <a:endParaRPr lang="ru-RU" sz="1000" b="0" i="0" u="none" strike="noStrike" spc="0" dirty="0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5543" marR="5543" marT="5543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88900" indent="0" algn="l" fontAlgn="ctr"/>
                      <a:r>
                        <a:rPr lang="ru-RU" sz="1000" b="0" i="0" u="none" strike="noStrike" spc="0" dirty="0">
                          <a:solidFill>
                            <a:srgbClr val="000000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Швецов Сергей Анатольевич</a:t>
                      </a:r>
                    </a:p>
                    <a:p>
                      <a:pPr marL="88900" indent="0" algn="l" fontAlgn="ctr"/>
                      <a:r>
                        <a:rPr lang="ru-RU" sz="1000" b="0" i="0" u="none" strike="noStrike" spc="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Первый заместитель Председателя </a:t>
                      </a:r>
                    </a:p>
                  </a:txBody>
                  <a:tcPr marL="5543" marR="5543" marT="5543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713374824"/>
                  </a:ext>
                </a:extLst>
              </a:tr>
              <a:tr h="37929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spc="0" dirty="0">
                          <a:solidFill>
                            <a:srgbClr val="000000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2</a:t>
                      </a:r>
                    </a:p>
                  </a:txBody>
                  <a:tcPr marL="5543" marR="5543" marT="5543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3FA"/>
                    </a:solidFill>
                  </a:tcPr>
                </a:tc>
                <a:tc>
                  <a:txBody>
                    <a:bodyPr/>
                    <a:lstStyle/>
                    <a:p>
                      <a:pPr marL="88900" indent="0" algn="l" fontAlgn="ctr"/>
                      <a:r>
                        <a:rPr lang="ru-RU" sz="1000" b="0" i="0" u="none" strike="noStrike" spc="0" dirty="0">
                          <a:solidFill>
                            <a:srgbClr val="000000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Цифровое исполнительное производство</a:t>
                      </a:r>
                    </a:p>
                  </a:txBody>
                  <a:tcPr marL="5543" marR="5543" marT="5543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spc="0" dirty="0">
                          <a:solidFill>
                            <a:srgbClr val="000000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ФССП России</a:t>
                      </a:r>
                    </a:p>
                  </a:txBody>
                  <a:tcPr marL="5543" marR="5543" marT="5543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marL="88900" indent="0" algn="l" fontAlgn="ctr"/>
                      <a:r>
                        <a:rPr lang="ru-RU" sz="1000" b="0" i="0" u="none" strike="noStrike" kern="1200" spc="0" dirty="0" err="1">
                          <a:solidFill>
                            <a:srgbClr val="000000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Помигалова</a:t>
                      </a:r>
                      <a:r>
                        <a:rPr lang="ru-RU" sz="1000" b="0" i="0" u="none" strike="noStrike" kern="1200" spc="0" dirty="0">
                          <a:solidFill>
                            <a:srgbClr val="000000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 Ольга Александровна</a:t>
                      </a:r>
                    </a:p>
                    <a:p>
                      <a:pPr marL="88900" indent="0" algn="l" fontAlgn="ctr"/>
                      <a:r>
                        <a:rPr lang="ru-RU" sz="1000" b="0" i="0" u="none" strike="noStrike" kern="1200" spc="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Первый заместитель директора</a:t>
                      </a:r>
                    </a:p>
                  </a:txBody>
                  <a:tcPr marL="5543" marR="5543" marT="5543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67169717"/>
                  </a:ext>
                </a:extLst>
              </a:tr>
              <a:tr h="36931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spc="0" dirty="0">
                          <a:solidFill>
                            <a:srgbClr val="000000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3</a:t>
                      </a:r>
                    </a:p>
                  </a:txBody>
                  <a:tcPr marL="5543" marR="5543" marT="5543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3FA"/>
                    </a:solidFill>
                  </a:tcPr>
                </a:tc>
                <a:tc>
                  <a:txBody>
                    <a:bodyPr/>
                    <a:lstStyle/>
                    <a:p>
                      <a:pPr marL="88900" indent="0" algn="l" fontAlgn="ctr"/>
                      <a:r>
                        <a:rPr lang="ru-RU" sz="1000" b="0" i="0" u="none" strike="noStrike" spc="0" dirty="0">
                          <a:solidFill>
                            <a:srgbClr val="000000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Правосудие онлайн</a:t>
                      </a:r>
                    </a:p>
                  </a:txBody>
                  <a:tcPr marL="5543" marR="5543" marT="5543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spc="0" dirty="0">
                          <a:solidFill>
                            <a:srgbClr val="000000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Судебный департамент</a:t>
                      </a:r>
                    </a:p>
                    <a:p>
                      <a:pPr algn="ctr" fontAlgn="ctr"/>
                      <a:r>
                        <a:rPr lang="ru-RU" sz="1000" b="0" i="0" u="none" strike="noStrike" spc="0" dirty="0">
                          <a:solidFill>
                            <a:srgbClr val="000000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при Верховном суде РФ</a:t>
                      </a:r>
                    </a:p>
                  </a:txBody>
                  <a:tcPr marL="5543" marR="5543" marT="5543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88900" indent="0" algn="l" fontAlgn="ctr"/>
                      <a:r>
                        <a:rPr lang="ru-RU" sz="1000" b="0" i="0" u="none" strike="noStrike" spc="0" dirty="0">
                          <a:solidFill>
                            <a:srgbClr val="000000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Агеев Виктор Викторович</a:t>
                      </a:r>
                      <a:br>
                        <a:rPr lang="ru-RU" sz="1000" b="0" i="0" u="none" strike="noStrike" spc="0" dirty="0">
                          <a:solidFill>
                            <a:srgbClr val="000000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</a:br>
                      <a:r>
                        <a:rPr lang="ru-RU" sz="1000" b="0" i="0" u="none" strike="noStrike" spc="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Заместитель генерального директора</a:t>
                      </a:r>
                    </a:p>
                  </a:txBody>
                  <a:tcPr marL="5543" marR="5543" marT="5543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253331760"/>
                  </a:ext>
                </a:extLst>
              </a:tr>
              <a:tr h="49702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spc="0" dirty="0">
                          <a:solidFill>
                            <a:srgbClr val="000000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4</a:t>
                      </a:r>
                    </a:p>
                  </a:txBody>
                  <a:tcPr marL="5543" marR="5543" marT="5543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3FA"/>
                    </a:solidFill>
                  </a:tcPr>
                </a:tc>
                <a:tc>
                  <a:txBody>
                    <a:bodyPr/>
                    <a:lstStyle/>
                    <a:p>
                      <a:pPr marL="88900" indent="0" algn="l" fontAlgn="ctr"/>
                      <a:r>
                        <a:rPr lang="ru-RU" sz="1000" b="0" i="0" u="none" strike="noStrike" spc="0" dirty="0">
                          <a:solidFill>
                            <a:srgbClr val="000000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Подача заявлений в правоохранительные органы онлайн</a:t>
                      </a:r>
                    </a:p>
                  </a:txBody>
                  <a:tcPr marL="5543" marR="5543" marT="5543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spc="0" dirty="0">
                          <a:solidFill>
                            <a:srgbClr val="000000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Генеральная прокуратура </a:t>
                      </a:r>
                    </a:p>
                  </a:txBody>
                  <a:tcPr marL="5543" marR="5543" marT="5543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marL="88900" indent="0" algn="l" fontAlgn="ctr"/>
                      <a:r>
                        <a:rPr lang="ru-RU" sz="1000" b="0" i="0" u="none" strike="noStrike" spc="0" dirty="0">
                          <a:solidFill>
                            <a:srgbClr val="000000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Инсаров Олег Александрович</a:t>
                      </a:r>
                      <a:br>
                        <a:rPr lang="ru-RU" sz="1000" b="0" i="0" u="none" strike="noStrike" spc="0" dirty="0">
                          <a:solidFill>
                            <a:srgbClr val="000000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</a:br>
                      <a:r>
                        <a:rPr lang="ru-RU" sz="1000" b="0" i="0" u="none" strike="noStrike" spc="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Начальник управления правовой статистики</a:t>
                      </a:r>
                    </a:p>
                  </a:txBody>
                  <a:tcPr marL="5543" marR="5543" marT="5543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93087459"/>
                  </a:ext>
                </a:extLst>
              </a:tr>
              <a:tr h="38622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spc="0" dirty="0">
                          <a:solidFill>
                            <a:srgbClr val="000000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5</a:t>
                      </a:r>
                    </a:p>
                  </a:txBody>
                  <a:tcPr marL="5543" marR="5543" marT="5543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3FA"/>
                    </a:solidFill>
                  </a:tcPr>
                </a:tc>
                <a:tc>
                  <a:txBody>
                    <a:bodyPr/>
                    <a:lstStyle/>
                    <a:p>
                      <a:pPr marL="88900" indent="0" algn="l" fontAlgn="ctr"/>
                      <a:r>
                        <a:rPr lang="ru-RU" sz="1000" b="0" i="0" u="none" strike="noStrike" spc="0" dirty="0">
                          <a:solidFill>
                            <a:srgbClr val="000000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Онлайн помощь при инвалидности</a:t>
                      </a:r>
                    </a:p>
                  </a:txBody>
                  <a:tcPr marL="5543" marR="5543" marT="5543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spc="0" dirty="0">
                          <a:solidFill>
                            <a:srgbClr val="000000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Минтруд России</a:t>
                      </a:r>
                    </a:p>
                  </a:txBody>
                  <a:tcPr marL="5543" marR="5543" marT="5543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5">
                  <a:txBody>
                    <a:bodyPr/>
                    <a:lstStyle/>
                    <a:p>
                      <a:pPr marL="88900" indent="0" algn="l" fontAlgn="ctr"/>
                      <a:r>
                        <a:rPr lang="ru-RU" sz="1000" b="0" i="0" u="none" strike="noStrike" spc="0" dirty="0">
                          <a:solidFill>
                            <a:srgbClr val="000000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Скляр Алексей Валентинович</a:t>
                      </a:r>
                      <a:br>
                        <a:rPr lang="ru-RU" sz="1000" b="0" i="0" u="none" strike="noStrike" spc="0" dirty="0">
                          <a:solidFill>
                            <a:srgbClr val="000000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</a:br>
                      <a:r>
                        <a:rPr lang="ru-RU" sz="1000" b="0" i="0" u="none" strike="noStrike" spc="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Заместитель министра</a:t>
                      </a:r>
                    </a:p>
                  </a:txBody>
                  <a:tcPr marL="5543" marR="5543" marT="5543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64833703"/>
                  </a:ext>
                </a:extLst>
              </a:tr>
              <a:tr h="33658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spc="0" dirty="0">
                          <a:solidFill>
                            <a:srgbClr val="000000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6</a:t>
                      </a:r>
                    </a:p>
                  </a:txBody>
                  <a:tcPr marL="5543" marR="5543" marT="5543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3FA"/>
                    </a:solidFill>
                  </a:tcPr>
                </a:tc>
                <a:tc>
                  <a:txBody>
                    <a:bodyPr/>
                    <a:lstStyle/>
                    <a:p>
                      <a:pPr marL="88900" indent="0" algn="l" fontAlgn="ctr"/>
                      <a:r>
                        <a:rPr lang="ru-RU" sz="1000" b="0" i="0" u="none" strike="noStrike" spc="0" dirty="0">
                          <a:solidFill>
                            <a:srgbClr val="000000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Трудовые отношения онлайн</a:t>
                      </a:r>
                    </a:p>
                  </a:txBody>
                  <a:tcPr marL="5543" marR="5543" marT="5543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543" marR="5543" marT="5543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88900" indent="0" algn="l" fontAlgn="ctr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543" marR="5543" marT="5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686492163"/>
                  </a:ext>
                </a:extLst>
              </a:tr>
              <a:tr h="32639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spc="0" dirty="0">
                          <a:solidFill>
                            <a:srgbClr val="000000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7</a:t>
                      </a:r>
                    </a:p>
                  </a:txBody>
                  <a:tcPr marL="5543" marR="5543" marT="5543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3FA"/>
                    </a:solidFill>
                  </a:tcPr>
                </a:tc>
                <a:tc>
                  <a:txBody>
                    <a:bodyPr/>
                    <a:lstStyle/>
                    <a:p>
                      <a:pPr marL="88900" indent="0" algn="l" fontAlgn="ctr"/>
                      <a:r>
                        <a:rPr lang="ru-RU" sz="1000" b="0" i="0" u="none" strike="noStrike" spc="0" dirty="0">
                          <a:solidFill>
                            <a:srgbClr val="000000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Социальная поддержка онлайн </a:t>
                      </a:r>
                    </a:p>
                  </a:txBody>
                  <a:tcPr marL="5543" marR="5543" marT="5543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543" marR="5543" marT="5543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88900" indent="0" algn="l" fontAlgn="ctr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543" marR="5543" marT="5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503241993"/>
                  </a:ext>
                </a:extLst>
              </a:tr>
              <a:tr h="31531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spc="0" dirty="0">
                          <a:solidFill>
                            <a:srgbClr val="000000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8</a:t>
                      </a:r>
                    </a:p>
                  </a:txBody>
                  <a:tcPr marL="5543" marR="5543" marT="5543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3FA"/>
                    </a:solidFill>
                  </a:tcPr>
                </a:tc>
                <a:tc>
                  <a:txBody>
                    <a:bodyPr/>
                    <a:lstStyle/>
                    <a:p>
                      <a:pPr marL="88900" indent="0" algn="l" fontAlgn="ctr"/>
                      <a:r>
                        <a:rPr lang="ru-RU" sz="1000" b="0" i="0" u="none" strike="noStrike" spc="0" dirty="0">
                          <a:solidFill>
                            <a:srgbClr val="000000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Пенсия онлайн</a:t>
                      </a:r>
                    </a:p>
                  </a:txBody>
                  <a:tcPr marL="5543" marR="5543" marT="5543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543" marR="5543" marT="5543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88900" indent="0" algn="l" fontAlgn="ctr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543" marR="5543" marT="5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453762"/>
                  </a:ext>
                </a:extLst>
              </a:tr>
              <a:tr h="31669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spc="0" dirty="0">
                          <a:solidFill>
                            <a:srgbClr val="000000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9</a:t>
                      </a:r>
                    </a:p>
                  </a:txBody>
                  <a:tcPr marL="5543" marR="5543" marT="5543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3FA"/>
                    </a:solidFill>
                  </a:tcPr>
                </a:tc>
                <a:tc>
                  <a:txBody>
                    <a:bodyPr/>
                    <a:lstStyle/>
                    <a:p>
                      <a:pPr marL="88900" indent="0" algn="l" fontAlgn="ctr"/>
                      <a:r>
                        <a:rPr lang="ru-RU" sz="1000" b="0" i="0" u="none" strike="noStrike" spc="0" dirty="0">
                          <a:solidFill>
                            <a:srgbClr val="000000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Трудовая миграция онлайн</a:t>
                      </a:r>
                    </a:p>
                  </a:txBody>
                  <a:tcPr marL="5543" marR="5543" marT="5543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1100" b="0" i="0" u="none" strike="noStrike" spc="4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543" marR="5543" marT="5543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88900" indent="0" algn="l" fontAlgn="ctr"/>
                      <a:endParaRPr lang="ru-RU" sz="1100" b="0" i="0" u="none" strike="noStrike" spc="4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543" marR="5543" marT="5543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7497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spc="0" dirty="0">
                          <a:solidFill>
                            <a:srgbClr val="000000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10</a:t>
                      </a:r>
                    </a:p>
                  </a:txBody>
                  <a:tcPr marL="5543" marR="5543" marT="5543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3FA"/>
                    </a:solidFill>
                  </a:tcPr>
                </a:tc>
                <a:tc>
                  <a:txBody>
                    <a:bodyPr/>
                    <a:lstStyle/>
                    <a:p>
                      <a:pPr marL="88900" indent="0" algn="l" fontAlgn="ctr"/>
                      <a:r>
                        <a:rPr lang="ru-RU" sz="1000" b="0" i="0" u="none" strike="noStrike" spc="0" dirty="0">
                          <a:solidFill>
                            <a:srgbClr val="000000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Поступление в вуз онлайн</a:t>
                      </a:r>
                    </a:p>
                  </a:txBody>
                  <a:tcPr marL="5543" marR="5543" marT="5543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spc="0" dirty="0" err="1">
                          <a:solidFill>
                            <a:srgbClr val="000000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Минобрнауки</a:t>
                      </a:r>
                      <a:r>
                        <a:rPr lang="ru-RU" sz="1000" b="0" i="0" u="none" strike="noStrike" spc="0" dirty="0">
                          <a:solidFill>
                            <a:srgbClr val="000000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 России</a:t>
                      </a:r>
                    </a:p>
                  </a:txBody>
                  <a:tcPr marL="5543" marR="5543" marT="5543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marL="8890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spc="0" dirty="0">
                          <a:solidFill>
                            <a:srgbClr val="000000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Солодовников Денис Анатольевич</a:t>
                      </a:r>
                      <a:br>
                        <a:rPr lang="ru-RU" sz="1000" b="0" i="0" u="none" strike="noStrike" spc="0" dirty="0">
                          <a:solidFill>
                            <a:srgbClr val="000000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</a:br>
                      <a:r>
                        <a:rPr lang="ru-RU" sz="1000" b="0" i="0" u="none" strike="noStrike" spc="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Заместитель министра</a:t>
                      </a:r>
                    </a:p>
                  </a:txBody>
                  <a:tcPr marL="5543" marR="5543" marT="5543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6931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spc="0" dirty="0">
                          <a:solidFill>
                            <a:srgbClr val="000000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11</a:t>
                      </a:r>
                    </a:p>
                  </a:txBody>
                  <a:tcPr marL="5543" marR="5543" marT="5543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3FA"/>
                    </a:solidFill>
                  </a:tcPr>
                </a:tc>
                <a:tc>
                  <a:txBody>
                    <a:bodyPr/>
                    <a:lstStyle/>
                    <a:p>
                      <a:pPr marL="88900" indent="0" algn="l" fontAlgn="ctr"/>
                      <a:r>
                        <a:rPr lang="ru-RU" sz="1000" b="0" i="0" u="none" strike="noStrike" spc="0" dirty="0">
                          <a:solidFill>
                            <a:srgbClr val="000000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Цифровые документы об образовании онлайн</a:t>
                      </a:r>
                    </a:p>
                  </a:txBody>
                  <a:tcPr marL="5543" marR="5543" marT="5543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spc="0" dirty="0" err="1">
                          <a:solidFill>
                            <a:srgbClr val="000000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Минпросвещения</a:t>
                      </a:r>
                      <a:r>
                        <a:rPr lang="ru-RU" sz="1000" b="0" i="0" u="none" strike="noStrike" spc="0" dirty="0">
                          <a:solidFill>
                            <a:srgbClr val="000000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 России</a:t>
                      </a:r>
                    </a:p>
                  </a:txBody>
                  <a:tcPr marL="5543" marR="5543" marT="5543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88900" indent="0" algn="l" fontAlgn="ctr"/>
                      <a:r>
                        <a:rPr lang="ru-RU" sz="1000" b="0" i="0" u="none" strike="noStrike" spc="0" dirty="0" err="1">
                          <a:solidFill>
                            <a:srgbClr val="000000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Ракова</a:t>
                      </a:r>
                      <a:r>
                        <a:rPr lang="ru-RU" sz="1000" b="0" i="0" u="none" strike="noStrike" spc="0" dirty="0">
                          <a:solidFill>
                            <a:srgbClr val="000000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 Марина Николаевна</a:t>
                      </a:r>
                    </a:p>
                    <a:p>
                      <a:pPr marL="88900" indent="0" algn="l" fontAlgn="ctr"/>
                      <a:r>
                        <a:rPr lang="ru-RU" sz="1000" b="0" i="0" u="none" strike="noStrike" spc="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Заместитель министра </a:t>
                      </a:r>
                    </a:p>
                  </a:txBody>
                  <a:tcPr marL="5543" marR="5543" marT="5543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35933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spc="0" dirty="0">
                          <a:solidFill>
                            <a:srgbClr val="000000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12</a:t>
                      </a:r>
                    </a:p>
                  </a:txBody>
                  <a:tcPr marL="5543" marR="5543" marT="5543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3FA"/>
                    </a:solidFill>
                  </a:tcPr>
                </a:tc>
                <a:tc>
                  <a:txBody>
                    <a:bodyPr/>
                    <a:lstStyle/>
                    <a:p>
                      <a:pPr marL="88900" indent="0" algn="l" fontAlgn="ctr"/>
                      <a:r>
                        <a:rPr lang="ru-RU" sz="1000" b="0" i="0" u="none" strike="noStrike" spc="0" dirty="0">
                          <a:solidFill>
                            <a:srgbClr val="000000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Образование в РФ для иностранцев</a:t>
                      </a:r>
                    </a:p>
                  </a:txBody>
                  <a:tcPr marL="5543" marR="5543" marT="5543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spc="0" dirty="0" err="1">
                          <a:solidFill>
                            <a:srgbClr val="000000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Россотрудничество</a:t>
                      </a:r>
                      <a:endParaRPr lang="ru-RU" sz="1000" b="0" i="0" u="none" strike="noStrike" spc="0" dirty="0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5543" marR="5543" marT="5543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marL="88900" indent="0" algn="l" fontAlgn="ctr"/>
                      <a:r>
                        <a:rPr lang="ru-RU" sz="1000" b="0" i="0" u="none" strike="noStrike" kern="1200" spc="0" dirty="0">
                          <a:solidFill>
                            <a:srgbClr val="000000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Митрофанова Элеонора Валентиновна</a:t>
                      </a:r>
                    </a:p>
                    <a:p>
                      <a:pPr marL="88900" indent="0" algn="l" fontAlgn="ctr"/>
                      <a:r>
                        <a:rPr lang="ru-RU" sz="1000" b="0" i="0" u="none" strike="noStrike" kern="1200" spc="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Руководитель</a:t>
                      </a:r>
                    </a:p>
                  </a:txBody>
                  <a:tcPr marL="5543" marR="5543" marT="5543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35933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spc="0" dirty="0">
                          <a:solidFill>
                            <a:srgbClr val="000000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13</a:t>
                      </a:r>
                    </a:p>
                  </a:txBody>
                  <a:tcPr marL="5543" marR="5543" marT="5543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3FA"/>
                    </a:solidFill>
                  </a:tcPr>
                </a:tc>
                <a:tc>
                  <a:txBody>
                    <a:bodyPr/>
                    <a:lstStyle/>
                    <a:p>
                      <a:pPr marL="88900" indent="0" algn="l" fontAlgn="ctr"/>
                      <a:r>
                        <a:rPr lang="ru-RU" sz="1000" b="0" i="0" u="none" strike="noStrike" spc="0" dirty="0">
                          <a:solidFill>
                            <a:srgbClr val="000000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Имущество онлайн</a:t>
                      </a:r>
                    </a:p>
                  </a:txBody>
                  <a:tcPr marL="5543" marR="5543" marT="5543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spc="0" dirty="0" err="1">
                          <a:solidFill>
                            <a:srgbClr val="000000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Росимущество</a:t>
                      </a:r>
                      <a:endParaRPr lang="ru-RU" sz="1000" b="0" i="0" u="none" strike="noStrike" spc="0" dirty="0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5543" marR="5543" marT="5543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88900" indent="0" algn="l" fontAlgn="ctr"/>
                      <a:r>
                        <a:rPr lang="ru-RU" sz="1000" b="0" i="0" u="none" strike="noStrike" spc="0" dirty="0">
                          <a:solidFill>
                            <a:srgbClr val="000000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Яковенко Вадим Владимирович</a:t>
                      </a:r>
                      <a:br>
                        <a:rPr lang="ru-RU" sz="1000" b="0" i="0" u="none" strike="noStrike" spc="0" dirty="0">
                          <a:solidFill>
                            <a:srgbClr val="000000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</a:br>
                      <a:r>
                        <a:rPr lang="ru-RU" sz="1000" b="0" i="0" u="none" strike="noStrike" kern="1200" spc="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Руководитель</a:t>
                      </a:r>
                      <a:endParaRPr lang="ru-RU" sz="1000" b="0" i="0" u="none" strike="noStrike" spc="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5543" marR="5543" marT="5543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736624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Группа 15"/>
          <p:cNvGrpSpPr/>
          <p:nvPr/>
        </p:nvGrpSpPr>
        <p:grpSpPr>
          <a:xfrm>
            <a:off x="1" y="0"/>
            <a:ext cx="1092820" cy="6858000"/>
            <a:chOff x="1" y="0"/>
            <a:chExt cx="1092820" cy="6858000"/>
          </a:xfrm>
        </p:grpSpPr>
        <p:sp>
          <p:nvSpPr>
            <p:cNvPr id="21" name="Прямоугольник 20">
              <a:extLst>
                <a:ext uri="{FF2B5EF4-FFF2-40B4-BE49-F238E27FC236}">
                  <a16:creationId xmlns:a16="http://schemas.microsoft.com/office/drawing/2014/main" xmlns="" id="{2185949D-510E-B640-98BC-CA920DF06249}"/>
                </a:ext>
              </a:extLst>
            </p:cNvPr>
            <p:cNvSpPr/>
            <p:nvPr/>
          </p:nvSpPr>
          <p:spPr>
            <a:xfrm>
              <a:off x="1" y="0"/>
              <a:ext cx="1092820" cy="6858000"/>
            </a:xfrm>
            <a:prstGeom prst="rect">
              <a:avLst/>
            </a:prstGeom>
            <a:solidFill>
              <a:srgbClr val="E2E2E2">
                <a:alpha val="4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xmlns="" id="{11B9542C-D315-5B41-98B6-3DF7E819C1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294411" y="344752"/>
              <a:ext cx="504000" cy="504000"/>
            </a:xfrm>
            <a:prstGeom prst="rect">
              <a:avLst/>
            </a:prstGeom>
          </p:spPr>
        </p:pic>
        <p:cxnSp>
          <p:nvCxnSpPr>
            <p:cNvPr id="7" name="Прямая соединительная линия 6"/>
            <p:cNvCxnSpPr/>
            <p:nvPr/>
          </p:nvCxnSpPr>
          <p:spPr>
            <a:xfrm>
              <a:off x="1073776" y="0"/>
              <a:ext cx="0" cy="370912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/>
            <p:cNvCxnSpPr/>
            <p:nvPr/>
          </p:nvCxnSpPr>
          <p:spPr>
            <a:xfrm>
              <a:off x="1073776" y="370912"/>
              <a:ext cx="0" cy="311669"/>
            </a:xfrm>
            <a:prstGeom prst="line">
              <a:avLst/>
            </a:prstGeom>
            <a:ln w="38100">
              <a:solidFill>
                <a:srgbClr val="0932C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Прямая соединительная линия 37"/>
            <p:cNvCxnSpPr/>
            <p:nvPr/>
          </p:nvCxnSpPr>
          <p:spPr>
            <a:xfrm>
              <a:off x="1073776" y="682581"/>
              <a:ext cx="0" cy="36993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Номер слайда 12">
            <a:extLst>
              <a:ext uri="{FF2B5EF4-FFF2-40B4-BE49-F238E27FC236}">
                <a16:creationId xmlns:a16="http://schemas.microsoft.com/office/drawing/2014/main" xmlns="" id="{E4FB0AF5-F4C2-984D-A784-4E9FFA8F8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500389"/>
            <a:ext cx="1092821" cy="280658"/>
          </a:xfrm>
        </p:spPr>
        <p:txBody>
          <a:bodyPr/>
          <a:lstStyle/>
          <a:p>
            <a:pPr algn="ctr"/>
            <a:fld id="{021CF636-712B-4B80-AAF7-79D563FA4FF5}" type="slidenum">
              <a:rPr lang="ru-RU" sz="1000" smtClean="0">
                <a:solidFill>
                  <a:schemeClr val="bg1">
                    <a:lumMod val="65000"/>
                  </a:schemeClr>
                </a:solidFill>
                <a:latin typeface="PT_Russia Text" panose="02000503000000020004" pitchFamily="2" charset="0"/>
                <a:ea typeface="PT_Russia Text" panose="02000503000000020004" pitchFamily="2" charset="0"/>
                <a:cs typeface="Tahoma" panose="020B0604030504040204" pitchFamily="34" charset="0"/>
              </a:rPr>
              <a:pPr algn="ctr"/>
              <a:t>8</a:t>
            </a:fld>
            <a:endParaRPr lang="ru-RU" sz="1000" dirty="0">
              <a:solidFill>
                <a:schemeClr val="bg1">
                  <a:lumMod val="65000"/>
                </a:schemeClr>
              </a:solidFill>
              <a:latin typeface="PT_Russia Text" panose="02000503000000020004" pitchFamily="2" charset="0"/>
              <a:ea typeface="PT_Russia Text" panose="02000503000000020004" pitchFamily="2" charset="0"/>
              <a:cs typeface="Tahoma" panose="020B0604030504040204" pitchFamily="34" charset="0"/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7491966"/>
              </p:ext>
            </p:extLst>
          </p:nvPr>
        </p:nvGraphicFramePr>
        <p:xfrm>
          <a:off x="1416050" y="1288947"/>
          <a:ext cx="10367963" cy="5211444"/>
        </p:xfrm>
        <a:graphic>
          <a:graphicData uri="http://schemas.openxmlformats.org/drawingml/2006/table">
            <a:tbl>
              <a:tblPr/>
              <a:tblGrid>
                <a:gridCol w="372993">
                  <a:extLst>
                    <a:ext uri="{9D8B030D-6E8A-4147-A177-3AD203B41FA5}">
                      <a16:colId xmlns:a16="http://schemas.microsoft.com/office/drawing/2014/main" xmlns="" val="2218572432"/>
                    </a:ext>
                  </a:extLst>
                </a:gridCol>
                <a:gridCol w="4432853">
                  <a:extLst>
                    <a:ext uri="{9D8B030D-6E8A-4147-A177-3AD203B41FA5}">
                      <a16:colId xmlns:a16="http://schemas.microsoft.com/office/drawing/2014/main" xmlns="" val="3523267667"/>
                    </a:ext>
                  </a:extLst>
                </a:gridCol>
                <a:gridCol w="2514600">
                  <a:extLst>
                    <a:ext uri="{9D8B030D-6E8A-4147-A177-3AD203B41FA5}">
                      <a16:colId xmlns:a16="http://schemas.microsoft.com/office/drawing/2014/main" xmlns="" val="2498425187"/>
                    </a:ext>
                  </a:extLst>
                </a:gridCol>
                <a:gridCol w="3047517">
                  <a:extLst>
                    <a:ext uri="{9D8B030D-6E8A-4147-A177-3AD203B41FA5}">
                      <a16:colId xmlns:a16="http://schemas.microsoft.com/office/drawing/2014/main" xmlns="" val="3679178869"/>
                    </a:ext>
                  </a:extLst>
                </a:gridCol>
              </a:tblGrid>
              <a:tr h="44141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spc="40" dirty="0">
                          <a:solidFill>
                            <a:srgbClr val="000000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№ </a:t>
                      </a:r>
                      <a:r>
                        <a:rPr lang="ru-RU" sz="1000" b="1" i="0" u="none" strike="noStrike" spc="40" dirty="0" err="1">
                          <a:solidFill>
                            <a:srgbClr val="000000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пп</a:t>
                      </a:r>
                      <a:endParaRPr lang="ru-RU" sz="1000" b="1" i="0" u="none" strike="noStrike" spc="40" dirty="0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5543" marR="5543" marT="5543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3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spc="40" dirty="0">
                          <a:solidFill>
                            <a:srgbClr val="000000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Наименование рабочей группы</a:t>
                      </a:r>
                    </a:p>
                    <a:p>
                      <a:pPr algn="ctr" fontAlgn="ctr"/>
                      <a:r>
                        <a:rPr lang="ru-RU" sz="1000" b="1" i="0" u="none" strike="noStrike" spc="40" dirty="0">
                          <a:solidFill>
                            <a:srgbClr val="000000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по разработке суперсервиса</a:t>
                      </a:r>
                    </a:p>
                  </a:txBody>
                  <a:tcPr marL="5543" marR="5543" marT="5543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3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spc="40" dirty="0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Ответственный орган</a:t>
                      </a:r>
                      <a:r>
                        <a:rPr lang="ru-RU" sz="1000" b="1" u="none" strike="noStrike" spc="40" baseline="0" dirty="0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 (организация)</a:t>
                      </a:r>
                      <a:endParaRPr lang="ru-RU" sz="1000" b="1" i="0" u="none" strike="noStrike" spc="40" dirty="0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5543" marR="5543" marT="5543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3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spc="40" dirty="0">
                          <a:solidFill>
                            <a:srgbClr val="000000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Руководитель рабочей группы</a:t>
                      </a:r>
                    </a:p>
                  </a:txBody>
                  <a:tcPr marL="5543" marR="5543" marT="5543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3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69506035"/>
                  </a:ext>
                </a:extLst>
              </a:tr>
              <a:tr h="39673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spc="40" dirty="0">
                          <a:solidFill>
                            <a:srgbClr val="000000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14</a:t>
                      </a:r>
                    </a:p>
                  </a:txBody>
                  <a:tcPr marL="5543" marR="5543" marT="5543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3FA"/>
                    </a:solidFill>
                  </a:tcPr>
                </a:tc>
                <a:tc>
                  <a:txBody>
                    <a:bodyPr/>
                    <a:lstStyle/>
                    <a:p>
                      <a:pPr marL="88900" indent="0" algn="l" fontAlgn="ctr"/>
                      <a:r>
                        <a:rPr lang="ru-RU" sz="1000" b="0" i="0" u="none" strike="noStrike" spc="40" dirty="0">
                          <a:solidFill>
                            <a:srgbClr val="000000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Цифровое строительство</a:t>
                      </a:r>
                    </a:p>
                  </a:txBody>
                  <a:tcPr marL="5543" marR="5543" marT="5543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spc="40" dirty="0">
                          <a:solidFill>
                            <a:srgbClr val="000000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Минстрой России </a:t>
                      </a:r>
                    </a:p>
                  </a:txBody>
                  <a:tcPr marL="5543" marR="5543" marT="5543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88900" indent="0" algn="l" fontAlgn="ctr"/>
                      <a:r>
                        <a:rPr lang="ru-RU" sz="1000" b="0" i="0" u="none" strike="noStrike" spc="40" dirty="0">
                          <a:solidFill>
                            <a:srgbClr val="000000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Костарева Татьяна Юрьевна</a:t>
                      </a:r>
                      <a:br>
                        <a:rPr lang="ru-RU" sz="1000" b="0" i="0" u="none" strike="noStrike" spc="40" dirty="0">
                          <a:solidFill>
                            <a:srgbClr val="000000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</a:br>
                      <a:r>
                        <a:rPr lang="ru-RU" sz="1000" b="0" i="0" u="none" strike="noStrike" spc="4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статс-секретарь - заместитель министра</a:t>
                      </a:r>
                    </a:p>
                  </a:txBody>
                  <a:tcPr marL="5543" marR="5543" marT="5543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193087459"/>
                  </a:ext>
                </a:extLst>
              </a:tr>
              <a:tr h="38601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spc="40" dirty="0">
                          <a:solidFill>
                            <a:srgbClr val="000000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15</a:t>
                      </a:r>
                    </a:p>
                  </a:txBody>
                  <a:tcPr marL="5543" marR="5543" marT="5543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3FA"/>
                    </a:solidFill>
                  </a:tcPr>
                </a:tc>
                <a:tc>
                  <a:txBody>
                    <a:bodyPr/>
                    <a:lstStyle/>
                    <a:p>
                      <a:pPr marL="88900" indent="0" algn="l" fontAlgn="ctr"/>
                      <a:r>
                        <a:rPr lang="ru-RU" sz="1000" b="0" i="0" u="none" strike="noStrike" spc="40" dirty="0">
                          <a:solidFill>
                            <a:srgbClr val="000000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Мое здоровье онлайн</a:t>
                      </a:r>
                    </a:p>
                  </a:txBody>
                  <a:tcPr marL="5543" marR="5543" marT="5543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spc="40" dirty="0">
                          <a:solidFill>
                            <a:srgbClr val="000000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Минздрав России</a:t>
                      </a:r>
                    </a:p>
                  </a:txBody>
                  <a:tcPr marL="5543" marR="5543" marT="5543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marL="8890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spc="40" dirty="0">
                          <a:solidFill>
                            <a:srgbClr val="000000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Бойко Елена Львовна</a:t>
                      </a:r>
                    </a:p>
                    <a:p>
                      <a:pPr marL="8890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spc="4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Заместитель министра</a:t>
                      </a:r>
                    </a:p>
                  </a:txBody>
                  <a:tcPr marL="5543" marR="5543" marT="5543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1818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spc="40" dirty="0">
                          <a:solidFill>
                            <a:srgbClr val="000000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16</a:t>
                      </a:r>
                    </a:p>
                  </a:txBody>
                  <a:tcPr marL="5543" marR="5543" marT="5543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3FA"/>
                    </a:solidFill>
                  </a:tcPr>
                </a:tc>
                <a:tc>
                  <a:txBody>
                    <a:bodyPr/>
                    <a:lstStyle/>
                    <a:p>
                      <a:pPr marL="88900" indent="0" algn="l" fontAlgn="ctr"/>
                      <a:r>
                        <a:rPr lang="ru-RU" sz="1000" b="0" i="0" u="none" strike="noStrike" spc="40" dirty="0">
                          <a:solidFill>
                            <a:srgbClr val="000000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Регистрация нарушений ПДД и правил благоустройства</a:t>
                      </a:r>
                    </a:p>
                  </a:txBody>
                  <a:tcPr marL="5543" marR="5543" marT="5543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spc="40" dirty="0">
                          <a:solidFill>
                            <a:srgbClr val="000000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Департамент информационных технологий г. Москвы</a:t>
                      </a:r>
                    </a:p>
                  </a:txBody>
                  <a:tcPr marL="5543" marR="5543" marT="5543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8890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spc="40" dirty="0">
                          <a:solidFill>
                            <a:srgbClr val="000000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Лысенко Эдуард Анатольевич</a:t>
                      </a:r>
                    </a:p>
                    <a:p>
                      <a:pPr marL="8890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spc="4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Руководитель департамента</a:t>
                      </a:r>
                    </a:p>
                  </a:txBody>
                  <a:tcPr marL="5543" marR="5543" marT="5543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5034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spc="40" dirty="0">
                          <a:solidFill>
                            <a:srgbClr val="000000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17</a:t>
                      </a:r>
                    </a:p>
                  </a:txBody>
                  <a:tcPr marL="5543" marR="5543" marT="5543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3FA"/>
                    </a:solidFill>
                  </a:tcPr>
                </a:tc>
                <a:tc>
                  <a:txBody>
                    <a:bodyPr/>
                    <a:lstStyle/>
                    <a:p>
                      <a:pPr marL="88900" indent="0" algn="l" fontAlgn="ctr"/>
                      <a:r>
                        <a:rPr lang="ru-RU" sz="1000" b="0" i="0" u="none" strike="noStrike" spc="40" dirty="0">
                          <a:solidFill>
                            <a:srgbClr val="000000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Регистрационные и паспортные сервисы онлайн</a:t>
                      </a:r>
                    </a:p>
                  </a:txBody>
                  <a:tcPr marL="5543" marR="5543" marT="5543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spc="40" dirty="0">
                          <a:solidFill>
                            <a:srgbClr val="000000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МВД России</a:t>
                      </a:r>
                    </a:p>
                  </a:txBody>
                  <a:tcPr marL="5543" marR="5543" marT="5543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8890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b="0" i="0" u="none" strike="noStrike" spc="4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5543" marR="5543" marT="5543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3382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spc="40" dirty="0">
                          <a:solidFill>
                            <a:srgbClr val="000000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18</a:t>
                      </a:r>
                    </a:p>
                  </a:txBody>
                  <a:tcPr marL="5543" marR="5543" marT="5543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3FA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88900" indent="0" algn="l" fontAlgn="ctr"/>
                      <a:r>
                        <a:rPr lang="ru-RU" sz="1000" b="0" i="0" u="none" strike="noStrike" spc="40" dirty="0">
                          <a:solidFill>
                            <a:srgbClr val="000000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Уведомление и обжалование штрафов за нарушение ПДД онлайн</a:t>
                      </a:r>
                    </a:p>
                  </a:txBody>
                  <a:tcPr marL="5543" marR="5543" marT="5543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81302">
                <a:tc vMerge="1">
                  <a:txBody>
                    <a:bodyPr/>
                    <a:lstStyle/>
                    <a:p>
                      <a:pPr algn="ctr" fontAlgn="ctr"/>
                      <a:endParaRPr lang="ru-RU" sz="1000" b="0" i="0" u="none" strike="noStrike" spc="4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543" marR="5543" marT="5543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F5F5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88900" indent="0" algn="l" fontAlgn="ctr"/>
                      <a:endParaRPr lang="ru-RU" sz="1000" b="0" i="0" u="none" strike="noStrike" spc="4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543" marR="5543" marT="5543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1100" b="0" i="0" u="none" strike="noStrike" spc="4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543" marR="5543" marT="5543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8890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b="0" i="0" u="none" strike="noStrike" spc="4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5543" marR="5543" marT="5543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9673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spc="40" dirty="0">
                          <a:solidFill>
                            <a:srgbClr val="000000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19</a:t>
                      </a:r>
                    </a:p>
                  </a:txBody>
                  <a:tcPr marL="5543" marR="5543" marT="5543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3FA"/>
                    </a:solidFill>
                  </a:tcPr>
                </a:tc>
                <a:tc>
                  <a:txBody>
                    <a:bodyPr/>
                    <a:lstStyle/>
                    <a:p>
                      <a:pPr marL="88900" indent="0" algn="l" fontAlgn="ctr"/>
                      <a:r>
                        <a:rPr lang="ru-RU" sz="1000" b="0" i="0" u="none" strike="noStrike" spc="40" dirty="0">
                          <a:solidFill>
                            <a:srgbClr val="000000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Разрешения для бизнеса в цифровом виде</a:t>
                      </a:r>
                    </a:p>
                  </a:txBody>
                  <a:tcPr marL="5543" marR="5543" marT="5543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spc="40" dirty="0">
                          <a:solidFill>
                            <a:srgbClr val="000000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Минэкономразвития России</a:t>
                      </a:r>
                    </a:p>
                  </a:txBody>
                  <a:tcPr marL="5543" marR="5543" marT="5543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890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spc="40" dirty="0">
                          <a:solidFill>
                            <a:srgbClr val="000000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Шипов Савва Витальевич</a:t>
                      </a:r>
                    </a:p>
                    <a:p>
                      <a:pPr marL="8890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spc="4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Заместитель министра</a:t>
                      </a:r>
                    </a:p>
                  </a:txBody>
                  <a:tcPr marL="5543" marR="5543" marT="5543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9673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spc="40" dirty="0">
                          <a:solidFill>
                            <a:srgbClr val="000000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20</a:t>
                      </a:r>
                    </a:p>
                  </a:txBody>
                  <a:tcPr marL="5543" marR="5543" marT="5543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3FA"/>
                    </a:solidFill>
                  </a:tcPr>
                </a:tc>
                <a:tc>
                  <a:txBody>
                    <a:bodyPr/>
                    <a:lstStyle/>
                    <a:p>
                      <a:pPr marL="88900" indent="0" algn="l" fontAlgn="ctr"/>
                      <a:r>
                        <a:rPr lang="ru-RU" sz="1000" b="0" i="0" u="none" strike="noStrike" spc="40" dirty="0">
                          <a:solidFill>
                            <a:srgbClr val="000000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Господдержка бизнеса</a:t>
                      </a:r>
                    </a:p>
                  </a:txBody>
                  <a:tcPr marL="5543" marR="5543" marT="5543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spc="40" dirty="0">
                          <a:solidFill>
                            <a:srgbClr val="000000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Минсельхоз России</a:t>
                      </a:r>
                    </a:p>
                  </a:txBody>
                  <a:tcPr marL="5543" marR="5543" marT="5543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marL="8890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spc="40" dirty="0">
                          <a:solidFill>
                            <a:srgbClr val="000000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Лебедев Иван Вячеславович</a:t>
                      </a:r>
                    </a:p>
                    <a:p>
                      <a:pPr marL="88900" indent="0" algn="l" fontAlgn="ctr"/>
                      <a:r>
                        <a:rPr lang="ru-RU" sz="1000" b="0" i="0" u="none" strike="noStrike" spc="4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статс-секретарь - заместитель министра</a:t>
                      </a:r>
                    </a:p>
                  </a:txBody>
                  <a:tcPr marL="5543" marR="5543" marT="5543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9673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spc="40" dirty="0">
                          <a:solidFill>
                            <a:srgbClr val="000000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21</a:t>
                      </a:r>
                    </a:p>
                  </a:txBody>
                  <a:tcPr marL="5543" marR="5543" marT="5543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3FA"/>
                    </a:solidFill>
                  </a:tcPr>
                </a:tc>
                <a:tc>
                  <a:txBody>
                    <a:bodyPr/>
                    <a:lstStyle/>
                    <a:p>
                      <a:pPr marL="88900" indent="0" algn="l" fontAlgn="ctr"/>
                      <a:r>
                        <a:rPr lang="ru-RU" sz="1000" b="0" i="0" u="none" strike="noStrike" spc="40" dirty="0">
                          <a:solidFill>
                            <a:srgbClr val="000000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Открытие бизнеса</a:t>
                      </a:r>
                    </a:p>
                  </a:txBody>
                  <a:tcPr marL="5543" marR="5543" marT="5543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spc="40" dirty="0">
                          <a:solidFill>
                            <a:srgbClr val="000000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ФНС России</a:t>
                      </a:r>
                    </a:p>
                  </a:txBody>
                  <a:tcPr marL="5543" marR="5543" marT="5543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890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spc="40" dirty="0">
                          <a:solidFill>
                            <a:srgbClr val="000000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Григоренко Дмитрий Юрьевич</a:t>
                      </a:r>
                    </a:p>
                    <a:p>
                      <a:pPr marL="8890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spc="4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Заместитель руководителя</a:t>
                      </a:r>
                    </a:p>
                  </a:txBody>
                  <a:tcPr marL="5543" marR="5543" marT="5543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9673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spc="40" dirty="0">
                          <a:solidFill>
                            <a:srgbClr val="000000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22</a:t>
                      </a:r>
                    </a:p>
                  </a:txBody>
                  <a:tcPr marL="5543" marR="5543" marT="5543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3FA"/>
                    </a:solidFill>
                  </a:tcPr>
                </a:tc>
                <a:tc>
                  <a:txBody>
                    <a:bodyPr/>
                    <a:lstStyle/>
                    <a:p>
                      <a:pPr marL="88900" indent="0" algn="l" fontAlgn="ctr"/>
                      <a:r>
                        <a:rPr lang="ru-RU" sz="1000" b="0" i="0" u="none" strike="noStrike" spc="40" dirty="0">
                          <a:solidFill>
                            <a:srgbClr val="000000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Безбумажные перевозки пассажиров и грузов</a:t>
                      </a:r>
                    </a:p>
                  </a:txBody>
                  <a:tcPr marL="5543" marR="5543" marT="5543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spc="40" dirty="0">
                          <a:solidFill>
                            <a:srgbClr val="000000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Минтранс России</a:t>
                      </a:r>
                    </a:p>
                  </a:txBody>
                  <a:tcPr marL="5543" marR="5543" marT="5543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marL="8890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spc="40" dirty="0">
                          <a:solidFill>
                            <a:srgbClr val="000000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Семенов Алексей Константинович</a:t>
                      </a:r>
                    </a:p>
                    <a:p>
                      <a:pPr marL="8890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spc="4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Заместитель министра</a:t>
                      </a:r>
                    </a:p>
                  </a:txBody>
                  <a:tcPr marL="5543" marR="5543" marT="5543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4719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spc="40" dirty="0">
                          <a:solidFill>
                            <a:srgbClr val="000000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23</a:t>
                      </a:r>
                    </a:p>
                  </a:txBody>
                  <a:tcPr marL="5543" marR="5543" marT="5543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3FA"/>
                    </a:solidFill>
                  </a:tcPr>
                </a:tc>
                <a:tc>
                  <a:txBody>
                    <a:bodyPr/>
                    <a:lstStyle/>
                    <a:p>
                      <a:pPr marL="88900" indent="0" algn="l" fontAlgn="ctr"/>
                      <a:r>
                        <a:rPr lang="ru-RU" sz="1000" b="0" i="0" u="none" strike="noStrike" spc="40" dirty="0">
                          <a:solidFill>
                            <a:srgbClr val="000000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Рождение ребёнка</a:t>
                      </a:r>
                    </a:p>
                  </a:txBody>
                  <a:tcPr marL="5543" marR="5543" marT="5543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spc="40" dirty="0" err="1">
                          <a:solidFill>
                            <a:srgbClr val="000000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Минкомсвязь</a:t>
                      </a:r>
                      <a:r>
                        <a:rPr lang="ru-RU" sz="1000" b="0" i="0" u="none" strike="noStrike" spc="40" dirty="0">
                          <a:solidFill>
                            <a:srgbClr val="000000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 России</a:t>
                      </a:r>
                    </a:p>
                  </a:txBody>
                  <a:tcPr marL="5543" marR="5543" marT="5543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8890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spc="40" dirty="0">
                          <a:solidFill>
                            <a:srgbClr val="000000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Паршин Максим Викторович</a:t>
                      </a:r>
                    </a:p>
                    <a:p>
                      <a:pPr marL="8890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spc="4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Заместитель министра</a:t>
                      </a:r>
                    </a:p>
                  </a:txBody>
                  <a:tcPr marL="5543" marR="5543" marT="5543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30535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spc="40" dirty="0">
                          <a:solidFill>
                            <a:srgbClr val="000000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24</a:t>
                      </a:r>
                    </a:p>
                  </a:txBody>
                  <a:tcPr marL="5543" marR="5543" marT="5543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3FA"/>
                    </a:solidFill>
                  </a:tcPr>
                </a:tc>
                <a:tc>
                  <a:txBody>
                    <a:bodyPr/>
                    <a:lstStyle/>
                    <a:p>
                      <a:pPr marL="88900" indent="0" algn="l" fontAlgn="ctr"/>
                      <a:r>
                        <a:rPr lang="ru-RU" sz="1000" b="0" i="0" u="none" strike="noStrike" spc="40" dirty="0">
                          <a:solidFill>
                            <a:srgbClr val="000000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Утрата близкого человека</a:t>
                      </a:r>
                    </a:p>
                  </a:txBody>
                  <a:tcPr marL="5543" marR="5543" marT="5543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1000" b="0" i="0" u="none" strike="noStrike" spc="4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543" marR="5543" marT="5543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8890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b="0" i="0" u="none" strike="noStrike" spc="4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543" marR="5543" marT="5543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36456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spc="40" dirty="0">
                          <a:solidFill>
                            <a:srgbClr val="000000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25</a:t>
                      </a:r>
                    </a:p>
                  </a:txBody>
                  <a:tcPr marL="5543" marR="5543" marT="5543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3FA"/>
                    </a:solidFill>
                  </a:tcPr>
                </a:tc>
                <a:tc>
                  <a:txBody>
                    <a:bodyPr/>
                    <a:lstStyle/>
                    <a:p>
                      <a:pPr marL="88900" indent="0" algn="l" fontAlgn="ctr"/>
                      <a:r>
                        <a:rPr lang="ru-RU" sz="1000" b="0" i="0" u="none" strike="noStrike" spc="40" dirty="0">
                          <a:solidFill>
                            <a:srgbClr val="000000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Переезд в другой регион</a:t>
                      </a:r>
                    </a:p>
                  </a:txBody>
                  <a:tcPr marL="5543" marR="5543" marT="5543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spc="40" dirty="0" err="1">
                          <a:solidFill>
                            <a:srgbClr val="000000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Мингосуправления</a:t>
                      </a:r>
                      <a:endParaRPr lang="ru-RU" sz="1000" b="0" i="0" u="none" strike="noStrike" spc="40" dirty="0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  <a:p>
                      <a:pPr algn="ctr" fontAlgn="ctr"/>
                      <a:r>
                        <a:rPr lang="ru-RU" sz="1000" b="0" i="0" u="none" strike="noStrike" spc="40" dirty="0">
                          <a:solidFill>
                            <a:srgbClr val="000000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Московской области</a:t>
                      </a:r>
                    </a:p>
                  </a:txBody>
                  <a:tcPr marL="5543" marR="5543" marT="5543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marL="8890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spc="40" dirty="0" err="1">
                          <a:solidFill>
                            <a:srgbClr val="000000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Рымар</a:t>
                      </a:r>
                      <a:r>
                        <a:rPr lang="ru-RU" sz="1000" b="0" i="0" u="none" strike="noStrike" spc="40" dirty="0">
                          <a:solidFill>
                            <a:srgbClr val="000000"/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 Максим Александрович</a:t>
                      </a:r>
                    </a:p>
                    <a:p>
                      <a:pPr marL="8890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spc="4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Министр</a:t>
                      </a:r>
                    </a:p>
                  </a:txBody>
                  <a:tcPr marL="5543" marR="5543" marT="5543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9AE68803-1925-654B-9030-485A64E3C90A}"/>
              </a:ext>
            </a:extLst>
          </p:cNvPr>
          <p:cNvSpPr txBox="1"/>
          <p:nvPr/>
        </p:nvSpPr>
        <p:spPr>
          <a:xfrm>
            <a:off x="1320698" y="488131"/>
            <a:ext cx="9552950" cy="4308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sz="2200" b="1" spc="80" dirty="0">
                <a:latin typeface="PT_Russia Text" panose="02000503000000020004" pitchFamily="2" charset="0"/>
                <a:ea typeface="PT_Russia Text" panose="02000503000000020004" pitchFamily="2" charset="0"/>
                <a:cs typeface="Tahoma" panose="020B0604030504040204" pitchFamily="34" charset="0"/>
              </a:rPr>
              <a:t>Ответственные за реализацию </a:t>
            </a:r>
            <a:r>
              <a:rPr lang="ru-RU" sz="2200" b="1" spc="80" dirty="0" err="1">
                <a:latin typeface="PT_Russia Text" panose="02000503000000020004" pitchFamily="2" charset="0"/>
                <a:ea typeface="PT_Russia Text" panose="02000503000000020004" pitchFamily="2" charset="0"/>
                <a:cs typeface="Tahoma" panose="020B0604030504040204" pitchFamily="34" charset="0"/>
              </a:rPr>
              <a:t>суперсервисов</a:t>
            </a:r>
            <a:endParaRPr lang="ru-RU" sz="2200" b="1" spc="80" dirty="0">
              <a:latin typeface="PT_Russia Text" panose="02000503000000020004" pitchFamily="2" charset="0"/>
              <a:ea typeface="PT_Russia Text" panose="02000503000000020004" pitchFamily="2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12921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Группа 15"/>
          <p:cNvGrpSpPr/>
          <p:nvPr/>
        </p:nvGrpSpPr>
        <p:grpSpPr>
          <a:xfrm>
            <a:off x="1" y="0"/>
            <a:ext cx="1092820" cy="6858000"/>
            <a:chOff x="1" y="0"/>
            <a:chExt cx="1092820" cy="6858000"/>
          </a:xfrm>
        </p:grpSpPr>
        <p:sp>
          <p:nvSpPr>
            <p:cNvPr id="21" name="Прямоугольник 20">
              <a:extLst>
                <a:ext uri="{FF2B5EF4-FFF2-40B4-BE49-F238E27FC236}">
                  <a16:creationId xmlns:a16="http://schemas.microsoft.com/office/drawing/2014/main" xmlns="" id="{2185949D-510E-B640-98BC-CA920DF06249}"/>
                </a:ext>
              </a:extLst>
            </p:cNvPr>
            <p:cNvSpPr/>
            <p:nvPr/>
          </p:nvSpPr>
          <p:spPr>
            <a:xfrm>
              <a:off x="1" y="0"/>
              <a:ext cx="1092820" cy="6858000"/>
            </a:xfrm>
            <a:prstGeom prst="rect">
              <a:avLst/>
            </a:prstGeom>
            <a:solidFill>
              <a:srgbClr val="E2E2E2">
                <a:alpha val="4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xmlns="" id="{11B9542C-D315-5B41-98B6-3DF7E819C1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294411" y="344752"/>
              <a:ext cx="504000" cy="504000"/>
            </a:xfrm>
            <a:prstGeom prst="rect">
              <a:avLst/>
            </a:prstGeom>
          </p:spPr>
        </p:pic>
        <p:cxnSp>
          <p:nvCxnSpPr>
            <p:cNvPr id="7" name="Прямая соединительная линия 6"/>
            <p:cNvCxnSpPr/>
            <p:nvPr/>
          </p:nvCxnSpPr>
          <p:spPr>
            <a:xfrm>
              <a:off x="1073776" y="0"/>
              <a:ext cx="0" cy="370912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/>
            <p:cNvCxnSpPr/>
            <p:nvPr/>
          </p:nvCxnSpPr>
          <p:spPr>
            <a:xfrm>
              <a:off x="1073776" y="370912"/>
              <a:ext cx="0" cy="311669"/>
            </a:xfrm>
            <a:prstGeom prst="line">
              <a:avLst/>
            </a:prstGeom>
            <a:ln w="38100">
              <a:solidFill>
                <a:srgbClr val="0932C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Прямая соединительная линия 37"/>
            <p:cNvCxnSpPr/>
            <p:nvPr/>
          </p:nvCxnSpPr>
          <p:spPr>
            <a:xfrm>
              <a:off x="1073776" y="682581"/>
              <a:ext cx="0" cy="36993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Номер слайда 12">
            <a:extLst>
              <a:ext uri="{FF2B5EF4-FFF2-40B4-BE49-F238E27FC236}">
                <a16:creationId xmlns:a16="http://schemas.microsoft.com/office/drawing/2014/main" xmlns="" id="{E4FB0AF5-F4C2-984D-A784-4E9FFA8F8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500389"/>
            <a:ext cx="1092821" cy="280658"/>
          </a:xfrm>
        </p:spPr>
        <p:txBody>
          <a:bodyPr/>
          <a:lstStyle/>
          <a:p>
            <a:pPr algn="ctr"/>
            <a:fld id="{021CF636-712B-4B80-AAF7-79D563FA4FF5}" type="slidenum">
              <a:rPr lang="ru-RU" sz="1000" smtClean="0">
                <a:solidFill>
                  <a:schemeClr val="bg1">
                    <a:lumMod val="65000"/>
                  </a:schemeClr>
                </a:solidFill>
                <a:latin typeface="PT_Russia Text" panose="02000503000000020004" pitchFamily="2" charset="0"/>
                <a:ea typeface="PT_Russia Text" panose="02000503000000020004" pitchFamily="2" charset="0"/>
                <a:cs typeface="Tahoma" panose="020B0604030504040204" pitchFamily="34" charset="0"/>
              </a:rPr>
              <a:pPr algn="ctr"/>
              <a:t>9</a:t>
            </a:fld>
            <a:endParaRPr lang="ru-RU" sz="1000" dirty="0">
              <a:solidFill>
                <a:schemeClr val="bg1">
                  <a:lumMod val="65000"/>
                </a:schemeClr>
              </a:solidFill>
              <a:latin typeface="PT_Russia Text" panose="02000503000000020004" pitchFamily="2" charset="0"/>
              <a:ea typeface="PT_Russia Text" panose="02000503000000020004" pitchFamily="2" charset="0"/>
              <a:cs typeface="Tahoma" panose="020B0604030504040204" pitchFamily="34" charset="0"/>
            </a:endParaRP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7263002"/>
              </p:ext>
            </p:extLst>
          </p:nvPr>
        </p:nvGraphicFramePr>
        <p:xfrm>
          <a:off x="1416051" y="1499278"/>
          <a:ext cx="10333038" cy="4549074"/>
        </p:xfrm>
        <a:graphic>
          <a:graphicData uri="http://schemas.openxmlformats.org/drawingml/2006/table">
            <a:tbl>
              <a:tblPr>
                <a:tableStyleId>{F5AB1C69-6EDB-4FF4-983F-18BD219EF322}</a:tableStyleId>
              </a:tblPr>
              <a:tblGrid>
                <a:gridCol w="401345">
                  <a:extLst>
                    <a:ext uri="{9D8B030D-6E8A-4147-A177-3AD203B41FA5}">
                      <a16:colId xmlns:a16="http://schemas.microsoft.com/office/drawing/2014/main" xmlns="" val="1236196714"/>
                    </a:ext>
                  </a:extLst>
                </a:gridCol>
                <a:gridCol w="7953328">
                  <a:extLst>
                    <a:ext uri="{9D8B030D-6E8A-4147-A177-3AD203B41FA5}">
                      <a16:colId xmlns:a16="http://schemas.microsoft.com/office/drawing/2014/main" xmlns="" val="800804518"/>
                    </a:ext>
                  </a:extLst>
                </a:gridCol>
                <a:gridCol w="1978365">
                  <a:extLst>
                    <a:ext uri="{9D8B030D-6E8A-4147-A177-3AD203B41FA5}">
                      <a16:colId xmlns:a16="http://schemas.microsoft.com/office/drawing/2014/main" xmlns="" val="2368686284"/>
                    </a:ext>
                  </a:extLst>
                </a:gridCol>
              </a:tblGrid>
              <a:tr h="457646">
                <a:tc>
                  <a:txBody>
                    <a:bodyPr/>
                    <a:lstStyle/>
                    <a:p>
                      <a:pPr algn="ctr" fontAlgn="b">
                        <a:lnSpc>
                          <a:spcPct val="110000"/>
                        </a:lnSpc>
                      </a:pPr>
                      <a:r>
                        <a:rPr lang="ru-RU" sz="1200" b="1" u="none" strike="noStrike" spc="0" baseline="0" dirty="0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№ </a:t>
                      </a:r>
                      <a:r>
                        <a:rPr lang="ru-RU" sz="1200" b="1" u="none" strike="noStrike" spc="0" baseline="0" dirty="0" err="1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пп</a:t>
                      </a:r>
                      <a:endParaRPr lang="ru-RU" sz="1200" b="1" i="0" u="none" strike="noStrike" spc="0" baseline="0" dirty="0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3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0000"/>
                        </a:lnSpc>
                      </a:pPr>
                      <a:r>
                        <a:rPr lang="ru-RU" sz="1200" b="1" u="none" strike="noStrike" spc="0" baseline="0" dirty="0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Мероприятие</a:t>
                      </a:r>
                      <a:endParaRPr lang="ru-RU" sz="1200" b="1" i="0" u="none" strike="noStrike" spc="0" baseline="0" dirty="0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3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0000"/>
                        </a:lnSpc>
                      </a:pPr>
                      <a:r>
                        <a:rPr lang="ru-RU" sz="1200" b="1" u="none" strike="noStrike" spc="0" baseline="0" dirty="0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Дата реализации</a:t>
                      </a:r>
                      <a:endParaRPr lang="ru-RU" sz="1200" b="1" i="0" u="none" strike="noStrike" spc="0" baseline="0" dirty="0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3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451129727"/>
                  </a:ext>
                </a:extLst>
              </a:tr>
              <a:tr h="375293">
                <a:tc>
                  <a:txBody>
                    <a:bodyPr/>
                    <a:lstStyle/>
                    <a:p>
                      <a:pPr algn="ctr" fontAlgn="b">
                        <a:lnSpc>
                          <a:spcPct val="110000"/>
                        </a:lnSpc>
                      </a:pPr>
                      <a:r>
                        <a:rPr lang="ru-RU" sz="1200" u="none" strike="noStrike" spc="0" baseline="0" dirty="0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1</a:t>
                      </a:r>
                      <a:endParaRPr lang="ru-RU" sz="1200" b="0" i="0" u="none" strike="noStrike" spc="0" baseline="0" dirty="0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marL="180975" indent="0" algn="l" fontAlgn="b">
                        <a:lnSpc>
                          <a:spcPct val="110000"/>
                        </a:lnSpc>
                      </a:pPr>
                      <a:r>
                        <a:rPr lang="ru-RU" sz="1200" u="none" strike="noStrike" spc="0" baseline="0" dirty="0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Направление в </a:t>
                      </a:r>
                      <a:r>
                        <a:rPr lang="ru-RU" sz="1200" u="none" strike="noStrike" spc="0" baseline="0" dirty="0" err="1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Минкомсвязь</a:t>
                      </a:r>
                      <a:r>
                        <a:rPr lang="ru-RU" sz="1200" u="none" strike="noStrike" spc="0" baseline="0" dirty="0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 России окончательного состава рабочей группы</a:t>
                      </a:r>
                      <a:endParaRPr lang="ru-RU" sz="1200" b="0" i="0" u="none" strike="noStrike" spc="0" baseline="0" dirty="0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0000"/>
                        </a:lnSpc>
                      </a:pPr>
                      <a:r>
                        <a:rPr lang="ru-RU" sz="1200" u="none" strike="noStrike" spc="0" baseline="0" dirty="0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05.04.2019</a:t>
                      </a:r>
                      <a:endParaRPr lang="ru-RU" sz="1200" b="0" i="0" u="none" strike="noStrike" spc="0" baseline="0" dirty="0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7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31853830"/>
                  </a:ext>
                </a:extLst>
              </a:tr>
              <a:tr h="520872">
                <a:tc>
                  <a:txBody>
                    <a:bodyPr/>
                    <a:lstStyle/>
                    <a:p>
                      <a:pPr algn="ctr" fontAlgn="b">
                        <a:lnSpc>
                          <a:spcPct val="110000"/>
                        </a:lnSpc>
                      </a:pPr>
                      <a:r>
                        <a:rPr lang="ru-RU" sz="1200" u="none" strike="noStrike" spc="0" baseline="0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2</a:t>
                      </a:r>
                      <a:endParaRPr lang="ru-RU" sz="1200" b="0" i="0" u="none" strike="noStrike" spc="0" baseline="0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80975" indent="0" algn="l" fontAlgn="b">
                        <a:lnSpc>
                          <a:spcPct val="110000"/>
                        </a:lnSpc>
                      </a:pPr>
                      <a:r>
                        <a:rPr lang="ru-RU" sz="1200" u="none" strike="noStrike" spc="0" baseline="0" dirty="0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Определение состава государственных (муниципальных) услуг (функций) и иных сервисов, входящих в состав суперсервиса</a:t>
                      </a:r>
                      <a:endParaRPr lang="ru-RU" sz="1200" b="0" i="0" u="none" strike="noStrike" spc="0" baseline="0" dirty="0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0000"/>
                        </a:lnSpc>
                      </a:pPr>
                      <a:r>
                        <a:rPr lang="ru-RU" sz="1200" u="none" strike="noStrike" spc="0" baseline="0" dirty="0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05.04.2019</a:t>
                      </a:r>
                      <a:endParaRPr lang="ru-RU" sz="1200" b="0" i="0" u="none" strike="noStrike" spc="0" baseline="0" dirty="0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170251807"/>
                  </a:ext>
                </a:extLst>
              </a:tr>
              <a:tr h="491754">
                <a:tc>
                  <a:txBody>
                    <a:bodyPr/>
                    <a:lstStyle/>
                    <a:p>
                      <a:pPr algn="ctr" fontAlgn="b">
                        <a:lnSpc>
                          <a:spcPct val="110000"/>
                        </a:lnSpc>
                      </a:pPr>
                      <a:r>
                        <a:rPr lang="ru-RU" sz="1200" u="none" strike="noStrike" spc="0" baseline="0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3</a:t>
                      </a:r>
                      <a:endParaRPr lang="ru-RU" sz="1200" b="0" i="0" u="none" strike="noStrike" spc="0" baseline="0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marL="180975" indent="0" algn="l" fontAlgn="b">
                        <a:lnSpc>
                          <a:spcPct val="110000"/>
                        </a:lnSpc>
                      </a:pPr>
                      <a:r>
                        <a:rPr lang="ru-RU" sz="1200" u="none" strike="noStrike" spc="0" baseline="0" dirty="0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Формирование целевого состояния атомарных государственных (муниципальных) услуг (функций) и иных сервисов, входящих в состав суперсервиса. Первый макет прототипа</a:t>
                      </a:r>
                      <a:endParaRPr lang="ru-RU" sz="1200" b="0" i="0" u="none" strike="noStrike" spc="0" baseline="0" dirty="0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0000"/>
                        </a:lnSpc>
                      </a:pPr>
                      <a:r>
                        <a:rPr lang="ru-RU" sz="1200" u="none" strike="noStrike" spc="0" baseline="0" dirty="0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19.04.2019</a:t>
                      </a:r>
                      <a:endParaRPr lang="ru-RU" sz="1200" b="0" i="0" u="none" strike="noStrike" spc="0" baseline="0" dirty="0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7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13554727"/>
                  </a:ext>
                </a:extLst>
              </a:tr>
              <a:tr h="493724">
                <a:tc>
                  <a:txBody>
                    <a:bodyPr/>
                    <a:lstStyle/>
                    <a:p>
                      <a:pPr algn="ctr" fontAlgn="b">
                        <a:lnSpc>
                          <a:spcPct val="110000"/>
                        </a:lnSpc>
                      </a:pPr>
                      <a:r>
                        <a:rPr lang="ru-RU" sz="1200" u="none" strike="noStrike" spc="0" baseline="0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4</a:t>
                      </a:r>
                      <a:endParaRPr lang="ru-RU" sz="1200" b="0" i="0" u="none" strike="noStrike" spc="0" baseline="0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80975" indent="0" algn="l" fontAlgn="b">
                        <a:lnSpc>
                          <a:spcPct val="110000"/>
                        </a:lnSpc>
                      </a:pPr>
                      <a:r>
                        <a:rPr lang="ru-RU" sz="1200" u="none" strike="noStrike" spc="0" baseline="0" dirty="0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Формирование перечня НПА, в которые необходимо внести изменения, с кратким описанием вносимых изменений</a:t>
                      </a:r>
                      <a:endParaRPr lang="ru-RU" sz="1200" b="0" i="0" u="none" strike="noStrike" spc="0" baseline="0" dirty="0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0000"/>
                        </a:lnSpc>
                      </a:pPr>
                      <a:r>
                        <a:rPr lang="ru-RU" sz="1200" u="none" strike="noStrike" spc="0" baseline="0" dirty="0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19.04.2019</a:t>
                      </a:r>
                      <a:endParaRPr lang="ru-RU" sz="1200" b="0" i="0" u="none" strike="noStrike" spc="0" baseline="0" dirty="0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316954182"/>
                  </a:ext>
                </a:extLst>
              </a:tr>
              <a:tr h="375293">
                <a:tc>
                  <a:txBody>
                    <a:bodyPr/>
                    <a:lstStyle/>
                    <a:p>
                      <a:pPr algn="ctr" fontAlgn="b">
                        <a:lnSpc>
                          <a:spcPct val="110000"/>
                        </a:lnSpc>
                      </a:pPr>
                      <a:r>
                        <a:rPr lang="ru-RU" sz="1200" u="none" strike="noStrike" spc="0" baseline="0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5</a:t>
                      </a:r>
                      <a:endParaRPr lang="ru-RU" sz="1200" b="0" i="0" u="none" strike="noStrike" spc="0" baseline="0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marL="180975" indent="0" algn="l" fontAlgn="b">
                        <a:lnSpc>
                          <a:spcPct val="110000"/>
                        </a:lnSpc>
                      </a:pPr>
                      <a:r>
                        <a:rPr lang="ru-RU" sz="1200" u="none" strike="noStrike" spc="0" baseline="0" dirty="0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Определение видов сведений, необходимых для реализации суперсервиса</a:t>
                      </a:r>
                      <a:endParaRPr lang="ru-RU" sz="1200" b="0" i="0" u="none" strike="noStrike" spc="0" baseline="0" dirty="0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0000"/>
                        </a:lnSpc>
                      </a:pPr>
                      <a:r>
                        <a:rPr lang="ru-RU" sz="1200" u="none" strike="noStrike" spc="0" baseline="0" dirty="0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26.04.2019</a:t>
                      </a:r>
                      <a:endParaRPr lang="ru-RU" sz="1200" b="0" i="0" u="none" strike="noStrike" spc="0" baseline="0" dirty="0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7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86621427"/>
                  </a:ext>
                </a:extLst>
              </a:tr>
              <a:tr h="512290">
                <a:tc>
                  <a:txBody>
                    <a:bodyPr/>
                    <a:lstStyle/>
                    <a:p>
                      <a:pPr algn="ctr" fontAlgn="b">
                        <a:lnSpc>
                          <a:spcPct val="110000"/>
                        </a:lnSpc>
                      </a:pPr>
                      <a:r>
                        <a:rPr lang="ru-RU" sz="1200" u="none" strike="noStrike" spc="0" baseline="0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6</a:t>
                      </a:r>
                      <a:endParaRPr lang="ru-RU" sz="1200" b="0" i="0" u="none" strike="noStrike" spc="0" baseline="0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80975" indent="0" algn="l" fontAlgn="b">
                        <a:lnSpc>
                          <a:spcPct val="110000"/>
                        </a:lnSpc>
                      </a:pPr>
                      <a:r>
                        <a:rPr lang="ru-RU" sz="1200" u="none" strike="noStrike" spc="0" baseline="0" dirty="0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Формирование общей схемы суперсервиса (схема взаимосвязей государственных (муниципальных) услуг (функций)  и иных сервисов). Финальный макет прототипа</a:t>
                      </a:r>
                      <a:endParaRPr lang="ru-RU" sz="1200" b="0" i="0" u="none" strike="noStrike" spc="0" baseline="0" dirty="0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0000"/>
                        </a:lnSpc>
                      </a:pPr>
                      <a:r>
                        <a:rPr lang="ru-RU" sz="1200" u="none" strike="noStrike" spc="0" baseline="0" dirty="0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17.05.2019</a:t>
                      </a:r>
                      <a:endParaRPr lang="ru-RU" sz="1200" b="0" i="0" u="none" strike="noStrike" spc="0" baseline="0" dirty="0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958005260"/>
                  </a:ext>
                </a:extLst>
              </a:tr>
              <a:tr h="468452">
                <a:tc>
                  <a:txBody>
                    <a:bodyPr/>
                    <a:lstStyle/>
                    <a:p>
                      <a:pPr algn="ctr" fontAlgn="b">
                        <a:lnSpc>
                          <a:spcPct val="110000"/>
                        </a:lnSpc>
                      </a:pPr>
                      <a:r>
                        <a:rPr lang="ru-RU" sz="1200" u="none" strike="noStrike" spc="0" baseline="0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7</a:t>
                      </a:r>
                      <a:endParaRPr lang="ru-RU" sz="1200" b="0" i="0" u="none" strike="noStrike" spc="0" baseline="0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marL="180975" indent="0" algn="l" fontAlgn="b">
                        <a:lnSpc>
                          <a:spcPct val="110000"/>
                        </a:lnSpc>
                      </a:pPr>
                      <a:r>
                        <a:rPr lang="ru-RU" sz="1200" u="none" strike="noStrike" spc="0" baseline="0" dirty="0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Формирование перечня требований и ФЭО на доработку информационных систем, необходимых для реализации суперсервисов</a:t>
                      </a:r>
                      <a:endParaRPr lang="ru-RU" sz="1200" b="0" i="0" u="none" strike="noStrike" spc="0" baseline="0" dirty="0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0000"/>
                        </a:lnSpc>
                      </a:pPr>
                      <a:r>
                        <a:rPr lang="ru-RU" sz="1200" u="none" strike="noStrike" spc="0" baseline="0" dirty="0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24.05.2019</a:t>
                      </a:r>
                      <a:endParaRPr lang="ru-RU" sz="1200" b="0" i="0" u="none" strike="noStrike" spc="0" baseline="0" dirty="0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7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3212968"/>
                  </a:ext>
                </a:extLst>
              </a:tr>
              <a:tr h="375293">
                <a:tc>
                  <a:txBody>
                    <a:bodyPr/>
                    <a:lstStyle/>
                    <a:p>
                      <a:pPr algn="ctr" fontAlgn="b">
                        <a:lnSpc>
                          <a:spcPct val="110000"/>
                        </a:lnSpc>
                      </a:pPr>
                      <a:r>
                        <a:rPr lang="ru-RU" sz="1200" u="none" strike="noStrike" spc="0" baseline="0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8</a:t>
                      </a:r>
                      <a:endParaRPr lang="ru-RU" sz="1200" b="0" i="0" u="none" strike="noStrike" spc="0" baseline="0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80975" indent="0" algn="l" fontAlgn="b">
                        <a:lnSpc>
                          <a:spcPct val="110000"/>
                        </a:lnSpc>
                      </a:pPr>
                      <a:r>
                        <a:rPr lang="ru-RU" sz="1200" u="none" strike="noStrike" spc="0" baseline="0" dirty="0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Формирование дорожной карты реализации суперсервиса</a:t>
                      </a:r>
                      <a:endParaRPr lang="ru-RU" sz="1200" b="0" i="0" u="none" strike="noStrike" spc="0" baseline="0" dirty="0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0000"/>
                        </a:lnSpc>
                      </a:pPr>
                      <a:r>
                        <a:rPr lang="ru-RU" sz="1200" u="none" strike="noStrike" spc="0" baseline="0" dirty="0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31.05.2019</a:t>
                      </a:r>
                      <a:endParaRPr lang="ru-RU" sz="1200" b="0" i="0" u="none" strike="noStrike" spc="0" baseline="0" dirty="0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518830333"/>
                  </a:ext>
                </a:extLst>
              </a:tr>
              <a:tr h="478457">
                <a:tc>
                  <a:txBody>
                    <a:bodyPr/>
                    <a:lstStyle/>
                    <a:p>
                      <a:pPr algn="ctr" fontAlgn="b">
                        <a:lnSpc>
                          <a:spcPct val="110000"/>
                        </a:lnSpc>
                      </a:pPr>
                      <a:r>
                        <a:rPr lang="ru-RU" sz="1200" u="none" strike="noStrike" spc="0" baseline="0" dirty="0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9</a:t>
                      </a:r>
                      <a:endParaRPr lang="ru-RU" sz="1200" b="0" i="0" u="none" strike="noStrike" spc="0" baseline="0" dirty="0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marL="180975" indent="0" algn="l" fontAlgn="b">
                        <a:lnSpc>
                          <a:spcPct val="110000"/>
                        </a:lnSpc>
                      </a:pPr>
                      <a:r>
                        <a:rPr lang="ru-RU" sz="1200" u="none" strike="noStrike" spc="0" baseline="0" dirty="0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Внесение на утверждение Президиума целевого состояния </a:t>
                      </a:r>
                      <a:r>
                        <a:rPr lang="ru-RU" sz="1200" u="none" strike="noStrike" spc="0" baseline="0" dirty="0" err="1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суперсервиса</a:t>
                      </a:r>
                      <a:r>
                        <a:rPr lang="ru-RU" sz="1200" u="none" strike="noStrike" spc="0" baseline="0" dirty="0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 и обеспечение его утверждения</a:t>
                      </a:r>
                      <a:endParaRPr lang="ru-RU" sz="1200" b="0" i="0" u="none" strike="noStrike" spc="0" baseline="0" dirty="0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0000"/>
                        </a:lnSpc>
                      </a:pPr>
                      <a:r>
                        <a:rPr lang="ru-RU" sz="1200" u="none" strike="noStrike" spc="0" baseline="0" dirty="0">
                          <a:effectLst/>
                          <a:latin typeface="PT_Russia Text" panose="02000503000000020004" pitchFamily="2" charset="0"/>
                          <a:ea typeface="PT_Russia Text" panose="02000503000000020004" pitchFamily="2" charset="0"/>
                          <a:cs typeface="Tahoma" panose="020B0604030504040204" pitchFamily="34" charset="0"/>
                        </a:rPr>
                        <a:t>07.06.2019</a:t>
                      </a:r>
                      <a:endParaRPr lang="ru-RU" sz="1200" b="0" i="0" u="none" strike="noStrike" spc="0" baseline="0" dirty="0">
                        <a:solidFill>
                          <a:srgbClr val="000000"/>
                        </a:solidFill>
                        <a:effectLst/>
                        <a:latin typeface="PT_Russia Text" panose="02000503000000020004" pitchFamily="2" charset="0"/>
                        <a:ea typeface="PT_Russia Text" panose="02000503000000020004" pitchFamily="2" charset="0"/>
                        <a:cs typeface="Tahoma" panose="020B060403050404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7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43232458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AE68803-1925-654B-9030-485A64E3C90A}"/>
              </a:ext>
            </a:extLst>
          </p:cNvPr>
          <p:cNvSpPr txBox="1"/>
          <p:nvPr/>
        </p:nvSpPr>
        <p:spPr>
          <a:xfrm>
            <a:off x="1320698" y="488131"/>
            <a:ext cx="9861422" cy="4308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sz="2200" b="1" spc="80" dirty="0">
                <a:latin typeface="PT_Russia Text" panose="02000503000000020004" pitchFamily="2" charset="0"/>
                <a:ea typeface="PT_Russia Text" panose="02000503000000020004" pitchFamily="2" charset="0"/>
                <a:cs typeface="Tahoma" panose="020B0604030504040204" pitchFamily="34" charset="0"/>
              </a:rPr>
              <a:t>Типовая дорожная карта работы рабочих групп</a:t>
            </a:r>
          </a:p>
        </p:txBody>
      </p:sp>
    </p:spTree>
    <p:extLst>
      <p:ext uri="{BB962C8B-B14F-4D97-AF65-F5344CB8AC3E}">
        <p14:creationId xmlns:p14="http://schemas.microsoft.com/office/powerpoint/2010/main" val="92148182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1_Universal Template_RU 12">
    <a:dk1>
      <a:srgbClr val="000000"/>
    </a:dk1>
    <a:lt1>
      <a:srgbClr val="FFFFFF"/>
    </a:lt1>
    <a:dk2>
      <a:srgbClr val="015289"/>
    </a:dk2>
    <a:lt2>
      <a:srgbClr val="FFFFFF"/>
    </a:lt2>
    <a:accent1>
      <a:srgbClr val="F3F4F4"/>
    </a:accent1>
    <a:accent2>
      <a:srgbClr val="00B5CB"/>
    </a:accent2>
    <a:accent3>
      <a:srgbClr val="FFFFFF"/>
    </a:accent3>
    <a:accent4>
      <a:srgbClr val="000000"/>
    </a:accent4>
    <a:accent5>
      <a:srgbClr val="F8F8F8"/>
    </a:accent5>
    <a:accent6>
      <a:srgbClr val="00A4B8"/>
    </a:accent6>
    <a:hlink>
      <a:srgbClr val="004E8E"/>
    </a:hlink>
    <a:folHlink>
      <a:srgbClr val="4F4C4D"/>
    </a:folHlink>
  </a:clrScheme>
  <a:fontScheme name="1_Universal Template_RU">
    <a:majorFont>
      <a:latin typeface="Arial"/>
      <a:ea typeface=""/>
      <a:cs typeface="Arial"/>
    </a:majorFont>
    <a:minorFont>
      <a:latin typeface="Arial"/>
      <a:ea typeface=""/>
      <a:cs typeface="Arial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1_Universal Template_RU 12">
    <a:dk1>
      <a:srgbClr val="000000"/>
    </a:dk1>
    <a:lt1>
      <a:srgbClr val="FFFFFF"/>
    </a:lt1>
    <a:dk2>
      <a:srgbClr val="015289"/>
    </a:dk2>
    <a:lt2>
      <a:srgbClr val="FFFFFF"/>
    </a:lt2>
    <a:accent1>
      <a:srgbClr val="F3F4F4"/>
    </a:accent1>
    <a:accent2>
      <a:srgbClr val="00B5CB"/>
    </a:accent2>
    <a:accent3>
      <a:srgbClr val="FFFFFF"/>
    </a:accent3>
    <a:accent4>
      <a:srgbClr val="000000"/>
    </a:accent4>
    <a:accent5>
      <a:srgbClr val="F8F8F8"/>
    </a:accent5>
    <a:accent6>
      <a:srgbClr val="00A4B8"/>
    </a:accent6>
    <a:hlink>
      <a:srgbClr val="004E8E"/>
    </a:hlink>
    <a:folHlink>
      <a:srgbClr val="4F4C4D"/>
    </a:folHlink>
  </a:clrScheme>
  <a:fontScheme name="1_Universal Template_RU">
    <a:majorFont>
      <a:latin typeface="Arial"/>
      <a:ea typeface=""/>
      <a:cs typeface="Arial"/>
    </a:majorFont>
    <a:minorFont>
      <a:latin typeface="Arial"/>
      <a:ea typeface=""/>
      <a:cs typeface="Arial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1_Universal Template_RU 12">
    <a:dk1>
      <a:srgbClr val="000000"/>
    </a:dk1>
    <a:lt1>
      <a:srgbClr val="FFFFFF"/>
    </a:lt1>
    <a:dk2>
      <a:srgbClr val="015289"/>
    </a:dk2>
    <a:lt2>
      <a:srgbClr val="FFFFFF"/>
    </a:lt2>
    <a:accent1>
      <a:srgbClr val="F3F4F4"/>
    </a:accent1>
    <a:accent2>
      <a:srgbClr val="00B5CB"/>
    </a:accent2>
    <a:accent3>
      <a:srgbClr val="FFFFFF"/>
    </a:accent3>
    <a:accent4>
      <a:srgbClr val="000000"/>
    </a:accent4>
    <a:accent5>
      <a:srgbClr val="F8F8F8"/>
    </a:accent5>
    <a:accent6>
      <a:srgbClr val="00A4B8"/>
    </a:accent6>
    <a:hlink>
      <a:srgbClr val="004E8E"/>
    </a:hlink>
    <a:folHlink>
      <a:srgbClr val="4F4C4D"/>
    </a:folHlink>
  </a:clrScheme>
  <a:fontScheme name="1_Universal Template_RU">
    <a:majorFont>
      <a:latin typeface="Arial"/>
      <a:ea typeface=""/>
      <a:cs typeface="Arial"/>
    </a:majorFont>
    <a:minorFont>
      <a:latin typeface="Arial"/>
      <a:ea typeface=""/>
      <a:cs typeface="Arial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5252</TotalTime>
  <Words>2736</Words>
  <Application>Microsoft Office PowerPoint</Application>
  <PresentationFormat>Произвольный</PresentationFormat>
  <Paragraphs>1000</Paragraphs>
  <Slides>25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5" baseType="lpstr">
      <vt:lpstr>Arial</vt:lpstr>
      <vt:lpstr>Helvetica Neue</vt:lpstr>
      <vt:lpstr>Calibri</vt:lpstr>
      <vt:lpstr>Tahoma</vt:lpstr>
      <vt:lpstr>Times New Roman</vt:lpstr>
      <vt:lpstr>Wingdings</vt:lpstr>
      <vt:lpstr>Calibri Light</vt:lpstr>
      <vt:lpstr>GOST UI 2</vt:lpstr>
      <vt:lpstr>PT_Russia Text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Nick Zimin</dc:creator>
  <cp:lastModifiedBy>Пользователь Windows</cp:lastModifiedBy>
  <cp:revision>246</cp:revision>
  <dcterms:created xsi:type="dcterms:W3CDTF">2019-02-14T15:03:49Z</dcterms:created>
  <dcterms:modified xsi:type="dcterms:W3CDTF">2019-07-02T08:37:57Z</dcterms:modified>
</cp:coreProperties>
</file>