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493" r:id="rId2"/>
    <p:sldId id="498" r:id="rId3"/>
    <p:sldId id="615" r:id="rId4"/>
    <p:sldId id="616" r:id="rId5"/>
    <p:sldId id="617" r:id="rId6"/>
    <p:sldId id="501" r:id="rId7"/>
    <p:sldId id="584" r:id="rId8"/>
    <p:sldId id="586" r:id="rId9"/>
    <p:sldId id="608" r:id="rId10"/>
    <p:sldId id="587" r:id="rId11"/>
    <p:sldId id="609" r:id="rId12"/>
    <p:sldId id="590" r:id="rId13"/>
    <p:sldId id="593" r:id="rId14"/>
    <p:sldId id="598" r:id="rId15"/>
    <p:sldId id="595" r:id="rId16"/>
    <p:sldId id="599" r:id="rId17"/>
    <p:sldId id="600" r:id="rId18"/>
    <p:sldId id="604" r:id="rId19"/>
    <p:sldId id="601" r:id="rId20"/>
    <p:sldId id="602" r:id="rId21"/>
    <p:sldId id="603" r:id="rId22"/>
    <p:sldId id="606" r:id="rId23"/>
    <p:sldId id="610" r:id="rId24"/>
    <p:sldId id="611" r:id="rId25"/>
    <p:sldId id="612" r:id="rId26"/>
    <p:sldId id="613" r:id="rId27"/>
    <p:sldId id="614" r:id="rId28"/>
    <p:sldId id="512" r:id="rId29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1E212D"/>
    <a:srgbClr val="554530"/>
    <a:srgbClr val="ADADE0"/>
    <a:srgbClr val="AF888E"/>
    <a:srgbClr val="89A29F"/>
    <a:srgbClr val="1D467C"/>
    <a:srgbClr val="35271C"/>
    <a:srgbClr val="4E5157"/>
    <a:srgbClr val="3A2C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94" autoAdjust="0"/>
    <p:restoredTop sz="92900"/>
  </p:normalViewPr>
  <p:slideViewPr>
    <p:cSldViewPr snapToGrid="0" snapToObjects="1">
      <p:cViewPr varScale="1">
        <p:scale>
          <a:sx n="127" d="100"/>
          <a:sy n="127" d="100"/>
        </p:scale>
        <p:origin x="1704" y="184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08C32-407C-9B4F-A4F2-8092D4A59BE1}" type="datetimeFigureOut">
              <a:rPr lang="en-US" smtClean="0"/>
              <a:t>7/2/19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A5DD7-83B0-3041-8F20-C112071D0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A5DD7-83B0-3041-8F20-C112071D00D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48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0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A0F7-09C1-5342-9277-F5BD3155CE2A}" type="datetimeFigureOut">
              <a:rPr lang="en-US" smtClean="0"/>
              <a:t>7/2/19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DD403-2189-5B45-A07E-08D06834B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8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A0F7-09C1-5342-9277-F5BD3155CE2A}" type="datetimeFigureOut">
              <a:rPr lang="en-US" smtClean="0"/>
              <a:t>7/2/19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DD403-2189-5B45-A07E-08D06834B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88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A0F7-09C1-5342-9277-F5BD3155CE2A}" type="datetimeFigureOut">
              <a:rPr lang="en-US" smtClean="0"/>
              <a:t>7/2/19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DD403-2189-5B45-A07E-08D06834B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77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A0F7-09C1-5342-9277-F5BD3155CE2A}" type="datetimeFigureOut">
              <a:rPr lang="en-US" smtClean="0"/>
              <a:t>7/2/19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DD403-2189-5B45-A07E-08D06834B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79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22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A0F7-09C1-5342-9277-F5BD3155CE2A}" type="datetimeFigureOut">
              <a:rPr lang="en-US" smtClean="0"/>
              <a:t>7/2/19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DD403-2189-5B45-A07E-08D06834B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7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4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4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A0F7-09C1-5342-9277-F5BD3155CE2A}" type="datetimeFigureOut">
              <a:rPr lang="en-US" smtClean="0"/>
              <a:t>7/2/19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DD403-2189-5B45-A07E-08D06834B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16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A0F7-09C1-5342-9277-F5BD3155CE2A}" type="datetimeFigureOut">
              <a:rPr lang="en-US" smtClean="0"/>
              <a:t>7/2/19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DD403-2189-5B45-A07E-08D06834B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3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A0F7-09C1-5342-9277-F5BD3155CE2A}" type="datetimeFigureOut">
              <a:rPr lang="en-US" smtClean="0"/>
              <a:t>7/2/19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DD403-2189-5B45-A07E-08D06834B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0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A0F7-09C1-5342-9277-F5BD3155CE2A}" type="datetimeFigureOut">
              <a:rPr lang="en-US" smtClean="0"/>
              <a:t>7/2/19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DD403-2189-5B45-A07E-08D06834B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56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27542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A0F7-09C1-5342-9277-F5BD3155CE2A}" type="datetimeFigureOut">
              <a:rPr lang="en-US" smtClean="0"/>
              <a:t>7/2/19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DD403-2189-5B45-A07E-08D06834B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30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A0F7-09C1-5342-9277-F5BD3155CE2A}" type="datetimeFigureOut">
              <a:rPr lang="en-US" smtClean="0"/>
              <a:t>7/2/19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DD403-2189-5B45-A07E-08D06834B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03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1A0F7-09C1-5342-9277-F5BD3155CE2A}" type="datetimeFigureOut">
              <a:rPr lang="en-US" smtClean="0"/>
              <a:t>7/2/19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DD403-2189-5B45-A07E-08D06834B4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5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-1"/>
            <a:ext cx="9149136" cy="5715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52528" y="770369"/>
            <a:ext cx="9149136" cy="2562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cap="all" spc="4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экономика и </a:t>
            </a:r>
            <a:br>
              <a:rPr lang="ru-RU" sz="3000" b="1" cap="all" spc="4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cap="all" spc="4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блокчейн-технологии: </a:t>
            </a:r>
            <a:br>
              <a:rPr lang="ru-RU" sz="3000" b="1" cap="all" spc="4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cap="all" spc="4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тренды и </a:t>
            </a:r>
            <a:br>
              <a:rPr lang="ru-RU" sz="3000" b="1" cap="all" spc="4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cap="all" spc="4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законодательное регулирование</a:t>
            </a:r>
          </a:p>
          <a:p>
            <a:pPr algn="ctr"/>
            <a:endParaRPr lang="ru-RU" sz="4050" b="1" cap="all" spc="45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2" y="26791"/>
            <a:ext cx="1102116" cy="1019715"/>
          </a:xfrm>
          <a:prstGeom prst="rect">
            <a:avLst/>
          </a:prstGeom>
        </p:spPr>
      </p:pic>
      <p:pic>
        <p:nvPicPr>
          <p:cNvPr id="8" name="Picture 2" descr="https://scontent.fhel3-1.fna.fbcdn.net/v/t1.0-9/30531073_312458145949521_3764454116714086400_n.jpg?_nc_cat=0&amp;oh=ede709f6158fa0f9b498511e1fdfc677&amp;oe=5B6C6A60">
            <a:extLst>
              <a:ext uri="{FF2B5EF4-FFF2-40B4-BE49-F238E27FC236}">
                <a16:creationId xmlns:a16="http://schemas.microsoft.com/office/drawing/2014/main" id="{EAD4327C-B792-3641-9802-0E70CF213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13866" r="30666" b="37810"/>
          <a:stretch/>
        </p:blipFill>
        <p:spPr bwMode="auto">
          <a:xfrm>
            <a:off x="597539" y="4271970"/>
            <a:ext cx="3142026" cy="150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775BCD-27C7-1A45-BA2B-B8EECDA8E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547" y="4234272"/>
            <a:ext cx="3918857" cy="173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7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5974" cy="5715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0234" y="126815"/>
            <a:ext cx="8784740" cy="530618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0818" y="-34831"/>
            <a:ext cx="82841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БЛОКЧЕЙН</a:t>
            </a: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Возможности использования государством:</a:t>
            </a:r>
          </a:p>
          <a:p>
            <a:pPr lvl="1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-Различные реестры</a:t>
            </a:r>
          </a:p>
          <a:p>
            <a:pPr lvl="1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-Нотариат</a:t>
            </a:r>
          </a:p>
          <a:p>
            <a:pPr lvl="1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Госзакупки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-Финансовая сфера (банки)</a:t>
            </a:r>
          </a:p>
          <a:p>
            <a:pPr lvl="1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Уже сейчас тестируется </a:t>
            </a:r>
          </a:p>
          <a:p>
            <a:pPr lvl="1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 рамках </a:t>
            </a:r>
          </a:p>
          <a:p>
            <a:pPr lvl="1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«Активного гражданина» </a:t>
            </a:r>
          </a:p>
          <a:p>
            <a:pPr lvl="1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 Москве</a:t>
            </a: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 descr="https://bitcoin-novosti.ru/wp-content/uploads/2018/01/blochey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934" y="2259358"/>
            <a:ext cx="3942075" cy="226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284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5974" cy="5715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0234" y="126815"/>
            <a:ext cx="8784740" cy="530618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0818" y="-34831"/>
            <a:ext cx="82841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БЛОКЧЕЙН</a:t>
            </a: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На базе технологии есть несколько инструментов: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Криптовалюты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ICO 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 </a:t>
            </a: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Майнинг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как вид предпринимательства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Смарт-контракты</a:t>
            </a:r>
          </a:p>
          <a:p>
            <a:pPr lvl="1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8" name="Picture 2" descr="https://cdn-images-1.medium.com/max/1200/1*Im4auvg0qp0AfgldPFv3Ag.jpeg">
            <a:extLst>
              <a:ext uri="{FF2B5EF4-FFF2-40B4-BE49-F238E27FC236}">
                <a16:creationId xmlns:a16="http://schemas.microsoft.com/office/drawing/2014/main" id="{CDD92328-B54B-D242-B1B1-25AEF92FF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59" y="2024604"/>
            <a:ext cx="3742413" cy="249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2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5974" cy="5715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0234" y="126815"/>
            <a:ext cx="8784740" cy="530618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0818" y="-34831"/>
            <a:ext cx="82841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ТОКЕН И КРИПТОВАЛЮТА</a:t>
            </a: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Цифровая запись в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блокчейне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удостоверяющая право на некий цифровой актив.</a:t>
            </a: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Грань между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токенами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и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криптовалютами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также проводят по-разному.</a:t>
            </a:r>
          </a:p>
          <a:p>
            <a:pPr lvl="1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Форма появляются (криптовалюта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майнится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токен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выпускается в ходе </a:t>
            </a: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ICO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Цель (за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токеном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стоят права требования, криптовалюта создается только для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рассчетов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Кто-то считает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криптовалюту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видом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токенов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11911" y="593574"/>
            <a:ext cx="823842" cy="4970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66241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5974" cy="5715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0234" y="126815"/>
            <a:ext cx="8784740" cy="530618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0818" y="-34831"/>
            <a:ext cx="82841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ТОКЕНЫ</a:t>
            </a: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Security-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токены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= ценные бумаги </a:t>
            </a:r>
          </a:p>
          <a:p>
            <a:pPr algn="just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(цель – получение прибыли)</a:t>
            </a:r>
          </a:p>
          <a:p>
            <a:pPr algn="just"/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Utility-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токены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= внутренняя валюта в компании</a:t>
            </a:r>
          </a:p>
          <a:p>
            <a:pPr algn="just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(цель – получить бонусы в рамках компании)</a:t>
            </a:r>
          </a:p>
          <a:p>
            <a:pPr algn="just"/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Краудфайндинг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87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5974" cy="5715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0234" y="126815"/>
            <a:ext cx="8784740" cy="530618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0909" y="0"/>
            <a:ext cx="82841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БИРЖИ и ОБМЕННИКИ</a:t>
            </a: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На биржах торгуются: </a:t>
            </a:r>
          </a:p>
          <a:p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100</a:t>
            </a: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% </a:t>
            </a:r>
            <a:r>
              <a:rPr lang="en-US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биткойн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43% </a:t>
            </a:r>
            <a:r>
              <a:rPr lang="en-US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эфир</a:t>
            </a: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  <a:p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35% </a:t>
            </a:r>
            <a:r>
              <a:rPr lang="en-US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Litecoin</a:t>
            </a: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Обменники – онлайн и офлайн</a:t>
            </a: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8" name="Изображение 2" descr="Снимок экрана 2017-12-19 в 16.45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8" y="703833"/>
            <a:ext cx="7542131" cy="145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33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5974" cy="5715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0234" y="126815"/>
            <a:ext cx="8784740" cy="530618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0909" y="0"/>
            <a:ext cx="82841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ICO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ПОДХОД К РЕГУЛИРОВАНИЮ</a:t>
            </a:r>
          </a:p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• Запрет (Китай)</a:t>
            </a:r>
          </a:p>
          <a:p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• Препятствие – действующие нормы (Россия)</a:t>
            </a:r>
          </a:p>
          <a:p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• Разрешение – действующие нормы (Сингапур,</a:t>
            </a:r>
          </a:p>
          <a:p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Швейцария, Великобритания)</a:t>
            </a:r>
          </a:p>
          <a:p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• Специальное регулирование (Гибралтар, Эстония,</a:t>
            </a:r>
          </a:p>
          <a:p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Белоруссия)</a:t>
            </a: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3623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5974" cy="5715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0234" y="126815"/>
            <a:ext cx="8784740" cy="530618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0909" y="-4834"/>
            <a:ext cx="82841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МАЙНИНГ</a:t>
            </a:r>
          </a:p>
          <a:p>
            <a:pPr algn="just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Процесс вычисления по алгоритму хэш-функции с целью формирования последующего блока в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блокчейне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Вознаграждение: от сторон сделок и от системы</a:t>
            </a:r>
          </a:p>
          <a:p>
            <a:pPr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just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Со стороны государства для привлечения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майнеров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нужно: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Электричество дешевое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Отсутствие или низкие таможенные пошлины на оборудование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Помещения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Вопрос налогообложения (в какой момент, облагать ли НДС и т.д.)</a:t>
            </a:r>
          </a:p>
          <a:p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Аксаков: деятельность, направленная на создание криптовалюты и/или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валидацию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с целью получения вознаграждения в виде криптовалюты. Майнинг признается предпринимательской деятельностью в случае, когда лицо, которое его осуществляет, в течение трех месяцев подряд превышает лимиты энергопотребления, установленные Правительством РФ.</a:t>
            </a:r>
          </a:p>
        </p:txBody>
      </p:sp>
    </p:spTree>
    <p:extLst>
      <p:ext uri="{BB962C8B-B14F-4D97-AF65-F5344CB8AC3E}">
        <p14:creationId xmlns:p14="http://schemas.microsoft.com/office/powerpoint/2010/main" val="2541002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5974" cy="5715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0234" y="126815"/>
            <a:ext cx="8784740" cy="530618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0909" y="0"/>
            <a:ext cx="82841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СМАРТ-КОНТРАКТЫ</a:t>
            </a: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Программный код, позволяющий автоматически исполнять условия договора при наступлении каких-либо событий</a:t>
            </a: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Аксаков: 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договор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в электронной форме, исполнение прав и обязательств по которому осуществляется путем совершения в автоматическом порядке цифровых транзакций в распределенном реестре цифровых транзакций в строго определенной таким договором последовательности и при наступлении определенных им обстоятельств.</a:t>
            </a:r>
          </a:p>
        </p:txBody>
      </p:sp>
      <p:pic>
        <p:nvPicPr>
          <p:cNvPr id="2050" name="Picture 2" descr="https://i.artfile.me/wallpaper/04-02-2018/1920x1080/korabli-gruzovye-suda-kontejnerovoz-1301170.jpg">
            <a:extLst>
              <a:ext uri="{FF2B5EF4-FFF2-40B4-BE49-F238E27FC236}">
                <a16:creationId xmlns:a16="http://schemas.microsoft.com/office/drawing/2014/main" id="{5A9C4288-5BAA-3A46-8E77-EE26DEAF7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458" y="3505772"/>
            <a:ext cx="3419515" cy="192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bm.img.com.ua/berlin/storage/orig/12b52a9017d25c3b2de5d680eef270d4.jpg">
            <a:extLst>
              <a:ext uri="{FF2B5EF4-FFF2-40B4-BE49-F238E27FC236}">
                <a16:creationId xmlns:a16="http://schemas.microsoft.com/office/drawing/2014/main" id="{AF894334-3066-6544-9896-9C46961BE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829" y="3122081"/>
            <a:ext cx="1691640" cy="169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peninsulagrouplimited.com/wp-content/uploads/2016/01/AdobeStock_67425246.jpeg">
            <a:extLst>
              <a:ext uri="{FF2B5EF4-FFF2-40B4-BE49-F238E27FC236}">
                <a16:creationId xmlns:a16="http://schemas.microsoft.com/office/drawing/2014/main" id="{08F18D28-416D-2B44-A154-7B83F212C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21" y="3474370"/>
            <a:ext cx="3018042" cy="19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трелка вниз 12">
            <a:extLst>
              <a:ext uri="{FF2B5EF4-FFF2-40B4-BE49-F238E27FC236}">
                <a16:creationId xmlns:a16="http://schemas.microsoft.com/office/drawing/2014/main" id="{82EFE8D9-0782-3742-966E-4C24ED346F4C}"/>
              </a:ext>
            </a:extLst>
          </p:cNvPr>
          <p:cNvSpPr/>
          <p:nvPr/>
        </p:nvSpPr>
        <p:spPr>
          <a:xfrm rot="6553157">
            <a:off x="5455892" y="3315758"/>
            <a:ext cx="386080" cy="843280"/>
          </a:xfrm>
          <a:prstGeom prst="down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7" name="Стрелка вниз 16">
            <a:extLst>
              <a:ext uri="{FF2B5EF4-FFF2-40B4-BE49-F238E27FC236}">
                <a16:creationId xmlns:a16="http://schemas.microsoft.com/office/drawing/2014/main" id="{DC287D0A-00F1-1D4C-AAE5-9406BA9D749B}"/>
              </a:ext>
            </a:extLst>
          </p:cNvPr>
          <p:cNvSpPr/>
          <p:nvPr/>
        </p:nvSpPr>
        <p:spPr>
          <a:xfrm rot="3629064">
            <a:off x="3158178" y="3407237"/>
            <a:ext cx="386080" cy="843280"/>
          </a:xfrm>
          <a:prstGeom prst="down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18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5974" cy="5715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0234" y="-34831"/>
            <a:ext cx="8784740" cy="530618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0818" y="-34831"/>
            <a:ext cx="82841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ЗАКОНОПРОЕКТ МИНФИНА</a:t>
            </a: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Ранее был вынесен на обсуждение</a:t>
            </a: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742950" lvl="1" indent="-285750" algn="just">
              <a:buFontTx/>
              <a:buChar char="-"/>
            </a:pP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Токены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и криптовалюты – цифровые финансовые активы, не являющиеся средствами платежа;</a:t>
            </a:r>
          </a:p>
          <a:p>
            <a:pPr marL="742950" lvl="1" indent="-285750" algn="just">
              <a:buFontTx/>
              <a:buChar char="-"/>
            </a:pP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Майнинг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– предпринимательская деятельность;</a:t>
            </a:r>
          </a:p>
          <a:p>
            <a:pPr marL="742950" lvl="1" indent="-285750" algn="just">
              <a:buFontTx/>
              <a:buChar char="-"/>
            </a:pP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ICO 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только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юрлицами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или ИП с использованием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спецсчета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в операторе цифровых услуг по правилам ЦБ;</a:t>
            </a:r>
          </a:p>
          <a:p>
            <a:pPr marL="742950" lvl="1" indent="-285750" algn="just">
              <a:buFontTx/>
              <a:buChar char="-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Торговля только на зарегистрированных в России биржах;</a:t>
            </a:r>
          </a:p>
          <a:p>
            <a:pPr marL="742950" lvl="1" indent="-285750" algn="just">
              <a:buFontTx/>
              <a:buChar char="-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Сумма инвестиций неквалифицированного инвестора не превышает 50 тыс.;</a:t>
            </a:r>
          </a:p>
          <a:p>
            <a:pPr marL="742950" lvl="1" indent="-285750" algn="just">
              <a:buFontTx/>
              <a:buChar char="-"/>
            </a:pP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2" descr="https://static.life.ru/posts/2016/10/915129/gr/north/302c78f0233720cf304df101e644173d__1200x630.jpg">
            <a:extLst>
              <a:ext uri="{FF2B5EF4-FFF2-40B4-BE49-F238E27FC236}">
                <a16:creationId xmlns:a16="http://schemas.microsoft.com/office/drawing/2014/main" id="{DD3A3A97-F85F-2142-97D0-59C2AE997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 t="3986" r="10181"/>
          <a:stretch/>
        </p:blipFill>
        <p:spPr bwMode="auto">
          <a:xfrm>
            <a:off x="5547470" y="3373884"/>
            <a:ext cx="3251988" cy="205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900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5974" cy="5715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0234" y="-34831"/>
            <a:ext cx="8784740" cy="530618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0818" y="-34831"/>
            <a:ext cx="82841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ЗАКОНОПРОЕКТ АКСАКОВА</a:t>
            </a: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Является доработанной версией законопроекта Минфина</a:t>
            </a: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Основные отличия: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742950" lvl="1" indent="-285750" algn="just">
              <a:buFontTx/>
              <a:buChar char="-"/>
            </a:pP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Майнинг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– не всегда предпринимательская деятельность;</a:t>
            </a:r>
          </a:p>
          <a:p>
            <a:pPr marL="742950" lvl="1" indent="-285750" algn="just">
              <a:buFontTx/>
              <a:buChar char="-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Криптовалюту выпускает система, а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токены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– эмитент;</a:t>
            </a:r>
          </a:p>
          <a:p>
            <a:pPr marL="742950" lvl="1" indent="-285750" algn="just">
              <a:buFontTx/>
              <a:buChar char="-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Из определения смарт-контракта пропало указание на юридическую защиту (очевидное);</a:t>
            </a:r>
          </a:p>
          <a:p>
            <a:pPr marL="742950" lvl="1" indent="-285750" algn="just">
              <a:buFontTx/>
              <a:buChar char="-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Сумма инвестирования определяется ЦБ, а не 50 тыс.;</a:t>
            </a:r>
          </a:p>
          <a:p>
            <a:pPr marL="742950" lvl="1" indent="-285750" algn="just">
              <a:buFontTx/>
              <a:buChar char="-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Несущественные изменения в документах при </a:t>
            </a: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ICO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;</a:t>
            </a:r>
          </a:p>
          <a:p>
            <a:pPr marL="742950" lvl="1" indent="-285750" algn="just">
              <a:buFontTx/>
              <a:buChar char="-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Обязанность проводить через оператора финансовых активов не все сделки, а только вывод в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фиат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;</a:t>
            </a: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074" name="Picture 2" descr="https://www.pnp.ru/upload/entities/2016/10/01/article/detailPicture/4d/96/19/6b/f1f2a3427fffe024998f423cb2c75a0d.jpg">
            <a:extLst>
              <a:ext uri="{FF2B5EF4-FFF2-40B4-BE49-F238E27FC236}">
                <a16:creationId xmlns:a16="http://schemas.microsoft.com/office/drawing/2014/main" id="{E3C7A9EB-90B3-504C-9281-F8C0C2A46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70" y="3568644"/>
            <a:ext cx="2809487" cy="186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850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1" y="-24046"/>
            <a:ext cx="9225974" cy="63265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232" t="24432" r="16667" b="10382"/>
          <a:stretch/>
        </p:blipFill>
        <p:spPr>
          <a:xfrm>
            <a:off x="235525" y="533797"/>
            <a:ext cx="8696507" cy="398087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6376" y="4514671"/>
            <a:ext cx="57588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РАСПОРЯЖЕНИЕМ ПРАВИТЕЛЬСТВА РФ </a:t>
            </a:r>
          </a:p>
          <a:p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№1632 УТВЕРЖДЕНА ПРОГРАММА </a:t>
            </a:r>
          </a:p>
          <a:p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«ЦИФРОВАЯ ЭКОНОМИКА РФ»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C7F8153-D9B4-1142-92E6-7EC7EA78ABBC}"/>
              </a:ext>
            </a:extLst>
          </p:cNvPr>
          <p:cNvSpPr/>
          <p:nvPr/>
        </p:nvSpPr>
        <p:spPr>
          <a:xfrm>
            <a:off x="3242308" y="4514671"/>
            <a:ext cx="5758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r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ПЕРЕЧЕНЬ ПОРУЧЕНИЙ ПРЕЗИДЕНТА РФ</a:t>
            </a:r>
          </a:p>
          <a:p>
            <a:pPr algn="r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ОТ 21.10.2017</a:t>
            </a:r>
          </a:p>
        </p:txBody>
      </p:sp>
    </p:spTree>
    <p:extLst>
      <p:ext uri="{BB962C8B-B14F-4D97-AF65-F5344CB8AC3E}">
        <p14:creationId xmlns:p14="http://schemas.microsoft.com/office/powerpoint/2010/main" val="553936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5974" cy="5715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0234" y="-34831"/>
            <a:ext cx="8784740" cy="530618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0909" y="-34831"/>
            <a:ext cx="82841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ЗАКОНОПРОЕКТ АКСАКОВА</a:t>
            </a:r>
          </a:p>
          <a:p>
            <a:pPr lvl="1" algn="just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Поддержан Правительством при условии доработки: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Расширить понятие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майнинга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уйти от норм энергопотребления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Дать возможность резидентам РФ инвестировать в иностранные цифровые активы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Идентификация (при открытии кошелька) будет проводиться дистанционно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Дать возможность иностранным инвесторам инвестировать в российские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токены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в обмен на криптовалюту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Фактически привести статус цифровых финансовых активов в соответствие с З/п Володина и Крашенинникова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Контроль за операциями свыше 600 тыс.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Внести правки с учетом </a:t>
            </a:r>
          </a:p>
          <a:p>
            <a:pPr lvl="1" algn="just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нецелесообразности излишнего </a:t>
            </a:r>
          </a:p>
          <a:p>
            <a:pPr lvl="1" algn="just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регулирования правоотношений</a:t>
            </a: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104" name="Picture 8" descr="https://gr-news.ru/wp-content/uploads/2017/06/original_25_02_2014.jpg">
            <a:extLst>
              <a:ext uri="{FF2B5EF4-FFF2-40B4-BE49-F238E27FC236}">
                <a16:creationId xmlns:a16="http://schemas.microsoft.com/office/drawing/2014/main" id="{6A48A211-DBA3-4042-8E98-AABEFEB1F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70" y="3708400"/>
            <a:ext cx="3009900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490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5974" cy="5715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0234" y="-34831"/>
            <a:ext cx="8784740" cy="530618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9391" y="-34831"/>
            <a:ext cx="888558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ЗАКОНОПРОЕКТ ВОЛОДИНА и КРАШЕНИННИКОВА</a:t>
            </a:r>
          </a:p>
          <a:p>
            <a:pPr lvl="1" algn="just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Вносит базовые поправки в ГК РФ</a:t>
            </a: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 ГК вводятся ряд определений, в том числе цифровое право - права на объекты гражданских прав, установленные совокупностью электронных данных в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блокчейне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к которому у лица есть уникальный доступ </a:t>
            </a:r>
          </a:p>
          <a:p>
            <a:pPr marL="742950" lvl="1" indent="-285750" algn="just">
              <a:buFontTx/>
              <a:buChar char="-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у кого пароль – тот собственник</a:t>
            </a:r>
          </a:p>
          <a:p>
            <a:pPr marL="742950" lvl="1" indent="-285750" algn="just">
              <a:buFontTx/>
              <a:buChar char="-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Форма как и с обеспечиваемыми правами (недвижимость, письменная форма). </a:t>
            </a:r>
          </a:p>
          <a:p>
            <a:pPr lvl="1" algn="just"/>
            <a:b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Отдельное определение дается "цифровым деньгам" - это фактически те же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токены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созданные в системе (читай -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майнерами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), только не удостоверяющие никакое право (не деньги, т.к. Конституция)</a:t>
            </a:r>
          </a:p>
          <a:p>
            <a:pPr lvl="1" algn="just"/>
            <a:b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Смарт-контракт исполняется автоматически (если пользуешься – понимаешь, на что идешь)</a:t>
            </a: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8279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5974" cy="5715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0234" y="-34831"/>
            <a:ext cx="8784740" cy="530618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9391" y="-34831"/>
            <a:ext cx="888558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Ко 2 чтению Цифровые деньги полностью исключат из законопроекта – вопрос решенный</a:t>
            </a: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Предложения наши: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Установить, что цифровые права и смарт-контракты могут быть не только в распределенном реестре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Майнеры – вместо нормы энергопотребления – заменить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Оставить в законе цифровые деньги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Увеличить порог для неквалифицированных инвесторов с условных 50 тысяч в несколько раз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Дать гражданам РФ право инвестировать в иностранные </a:t>
            </a: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ICO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Открыть доступ наших граждан к иностранным кошелькам и биржам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Упростить процедуру для старта</a:t>
            </a: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ICO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Разрешить вопросы налогообложения для трейдеров, </a:t>
            </a: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ICO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</a:t>
            </a: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майнеров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простых граждан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488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5974" cy="5715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0234" y="-34831"/>
            <a:ext cx="8784740" cy="530618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264161" y="-34831"/>
            <a:ext cx="924913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		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Редакция законопроекта (октябрь 2018,не опубликованная) О ЦФА: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ЦФА (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токены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) теперь будут только</a:t>
            </a: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security -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про право собственности на часть компании и про денежные требования;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Не определен статус криптовалют 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Проблемы юридической защиты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Проблемы привлечения средств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"в случаях, предусмотренных законом, права, удостоверяемые ЦФА, могут переходить вне зависимости от записи в распределенном реестре» 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нужно вводить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спецправа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нужно хранить сами пароли на сервере, не безопасно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Все </a:t>
            </a: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ICO 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на базе платформ, зарегистрированных в России – исключается использование популярных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блокчейнов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2856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5974" cy="5715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0234" y="-34831"/>
            <a:ext cx="8784740" cy="530618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264161" y="-34831"/>
            <a:ext cx="924913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		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Редакция законопроекта (октябрь 2018,не опубликованная) О ЦФА: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Фактически исключается судебная защита участия в </a:t>
            </a: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ICO, 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проводимых не по правилам и вне оператора информационной системы (кроме обмана и т.д.)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Некоторые ЦФА станут доступны только квалифицированным инвесторам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Все иностранные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обменники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и биржи не смогут работать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Майнинг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это деятельность по созданию ЦФА или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валидации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блоков с целью получения ЦФА. ЦФА - только права на акции и денежное вознаграждение, т.е.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майнинг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биткоина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или эфира не будет считаться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майнингом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 Это, конечно, странно.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2528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5974" cy="5715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0234" y="-34831"/>
            <a:ext cx="8784740" cy="530618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264161" y="-34831"/>
            <a:ext cx="924913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		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Комитет ГД по законодательству (о з/п поправки в ГК РФ):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Убрали криптовалюту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Вводится термин Цифровые Права в ГК 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«обязательственные и иные права, содержание и условия осуществления которых определяются в соответствии с правилами информационной системы, отвечающей установленным законом признакам. Осуществление, распоряжение, в том числе передача, залог, обременение цифрового права другими способами или ограничение распоряжения цифровым правом возможны только в информационной системе без обращения к третьему лицу»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Приравнять сделку к простой письменной, допустить уведомления в электронной форме, заочные собрания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Неизменяемость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Идентификация</a:t>
            </a:r>
          </a:p>
          <a:p>
            <a:pPr lvl="2" algn="just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7614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5974" cy="5715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0234" y="-34831"/>
            <a:ext cx="8784740" cy="530618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264161" y="-34831"/>
            <a:ext cx="92491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1" algn="just"/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		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Комитет ГД по законодательству (о з/п поправки в ГК РФ):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Смарт-контракт прописали 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Автоматическое исполнение положений договора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Вводится статья 783.1 ГК РФ 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договор об оказании услуг по предоставлению информации (передача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бигдаты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)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2" algn="ctr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93055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5974" cy="5715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0234" y="-34831"/>
            <a:ext cx="8784740" cy="530618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0234" y="-34831"/>
            <a:ext cx="878474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2" algn="just"/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		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			Что еще важно знать</a:t>
            </a:r>
          </a:p>
          <a:p>
            <a:pPr marL="311150" lvl="2" indent="-269875" algn="just">
              <a:buFont typeface="Arial" panose="020B0604020202020204" pitchFamily="34" charset="0"/>
              <a:buChar char="•"/>
              <a:tabLst>
                <a:tab pos="301625" algn="l"/>
              </a:tabLst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Дело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Царькова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А40-124668/17-71-160</a:t>
            </a:r>
          </a:p>
          <a:p>
            <a:pPr marL="311150" lvl="2" indent="-290513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Постановление Пленума ВС</a:t>
            </a:r>
          </a:p>
          <a:p>
            <a:pPr marL="768350" lvl="4" indent="-290513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предметом преступлений, предусмотренных </a:t>
            </a:r>
            <a:b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статьями 174 и 174.1 УК РФ, могут выступать в том числе и денежные средства, преобразованные из виртуальных активов (криптовалюты), приобретенных в результате совершения преступления. </a:t>
            </a:r>
          </a:p>
          <a:p>
            <a:pPr marL="768350" lvl="4" indent="-290513">
              <a:buFont typeface="Arial" panose="020B0604020202020204" pitchFamily="34" charset="0"/>
              <a:buChar char="•"/>
            </a:pPr>
            <a:r>
              <a:rPr lang="ru-RU" b="1" spc="5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Оценка стоимости – 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через экспертизу</a:t>
            </a: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НАЛОГИ и риски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Письмо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минфина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от 13.10.2017 №03-0405/66994 – отсутствие особого порядка налогообложения и соответственно применения обычного НДФЛ, который нужно исчислять самостоятельно.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При этом понимания, что считать доходом – валовую сумму при продаже криптовалюты или разницу в стоимости покупки и продажи министерство пока не разъяснило.</a:t>
            </a:r>
            <a:endParaRPr lang="en-US" sz="1600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1657350" lvl="3" indent="-285750" algn="just">
              <a:buFont typeface="Arial" panose="020B0604020202020204" pitchFamily="34" charset="0"/>
              <a:buChar char="•"/>
            </a:pP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lvl="2" algn="ctr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64597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756" y="0"/>
            <a:ext cx="9668361" cy="603933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3566" y="5281939"/>
            <a:ext cx="895172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cap="all" spc="4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Судец Игорь               </a:t>
            </a:r>
            <a:r>
              <a:rPr lang="en-US" sz="2100" b="1" cap="all" spc="45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facebook.com</a:t>
            </a:r>
            <a:r>
              <a:rPr lang="ru-RU" sz="2100" b="1" cap="all" spc="4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100" b="1" cap="all" spc="45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sudets</a:t>
            </a:r>
            <a:endParaRPr lang="ru-RU" sz="2100" b="1" cap="all" spc="45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1F9A69C-D0B9-5342-B6E6-4240F7F291AA}"/>
              </a:ext>
            </a:extLst>
          </p:cNvPr>
          <p:cNvSpPr/>
          <p:nvPr/>
        </p:nvSpPr>
        <p:spPr>
          <a:xfrm>
            <a:off x="530729" y="1703919"/>
            <a:ext cx="87723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cap="all" spc="45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470CAEF-FBA4-9A42-8495-64CDCDCA5D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58" t="10153" r="12190" b="15533"/>
          <a:stretch/>
        </p:blipFill>
        <p:spPr>
          <a:xfrm>
            <a:off x="2616715" y="2462940"/>
            <a:ext cx="3687417" cy="228148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86E9D6-0CFC-A44A-BD45-7D33E80FB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7048" y="4734002"/>
            <a:ext cx="938657" cy="938657"/>
          </a:xfrm>
          <a:prstGeom prst="rect">
            <a:avLst/>
          </a:prstGeom>
        </p:spPr>
      </p:pic>
      <p:pic>
        <p:nvPicPr>
          <p:cNvPr id="9" name="Picture 2" descr="https://scontent.fhel3-1.fna.fbcdn.net/v/t1.0-9/30531073_312458145949521_3764454116714086400_n.jpg?_nc_cat=0&amp;oh=ede709f6158fa0f9b498511e1fdfc677&amp;oe=5B6C6A60">
            <a:extLst>
              <a:ext uri="{FF2B5EF4-FFF2-40B4-BE49-F238E27FC236}">
                <a16:creationId xmlns:a16="http://schemas.microsoft.com/office/drawing/2014/main" id="{09FE74B9-4CE0-514A-97F3-0BAF38950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13866" r="30666" b="37810"/>
          <a:stretch/>
        </p:blipFill>
        <p:spPr bwMode="auto">
          <a:xfrm>
            <a:off x="-94950" y="134708"/>
            <a:ext cx="3142026" cy="150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ACD661-0B07-B74E-96CE-C4EB35B593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5143" y="73207"/>
            <a:ext cx="3918857" cy="173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67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1" y="-24046"/>
            <a:ext cx="9225974" cy="6326505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54A1E64-917C-2149-8F00-A8E8A61F1F2F}"/>
              </a:ext>
            </a:extLst>
          </p:cNvPr>
          <p:cNvGrpSpPr/>
          <p:nvPr/>
        </p:nvGrpSpPr>
        <p:grpSpPr>
          <a:xfrm>
            <a:off x="-32904" y="721636"/>
            <a:ext cx="9144000" cy="4271728"/>
            <a:chOff x="-84080" y="45639"/>
            <a:chExt cx="9144000" cy="4271728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38863FD-1F29-724E-A8F1-5F0D9D184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007"/>
            <a:stretch/>
          </p:blipFill>
          <p:spPr>
            <a:xfrm>
              <a:off x="-84080" y="2050513"/>
              <a:ext cx="9144000" cy="2266854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7651959-3753-1B4B-881F-E745D2C9D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4080" y="45639"/>
              <a:ext cx="9144000" cy="2266854"/>
            </a:xfrm>
            <a:prstGeom prst="rect">
              <a:avLst/>
            </a:prstGeom>
          </p:spPr>
        </p:pic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FCABE42-84F5-E341-9008-4D40844B1297}"/>
              </a:ext>
            </a:extLst>
          </p:cNvPr>
          <p:cNvSpPr/>
          <p:nvPr/>
        </p:nvSpPr>
        <p:spPr>
          <a:xfrm>
            <a:off x="0" y="112037"/>
            <a:ext cx="90178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Национальная программа «Цифровая экономика Российской Федерации»</a:t>
            </a:r>
          </a:p>
        </p:txBody>
      </p:sp>
    </p:spTree>
    <p:extLst>
      <p:ext uri="{BB962C8B-B14F-4D97-AF65-F5344CB8AC3E}">
        <p14:creationId xmlns:p14="http://schemas.microsoft.com/office/powerpoint/2010/main" val="592590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1" y="-24046"/>
            <a:ext cx="9225974" cy="63265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398CB8-D702-1046-BA46-D74C8FEBB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77"/>
          <a:stretch/>
        </p:blipFill>
        <p:spPr>
          <a:xfrm>
            <a:off x="120650" y="412750"/>
            <a:ext cx="8902700" cy="462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80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1" y="-24046"/>
            <a:ext cx="9225974" cy="6326505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EE8BC25B-A411-3C41-9E4E-D31BF7C36C1C}"/>
              </a:ext>
            </a:extLst>
          </p:cNvPr>
          <p:cNvSpPr/>
          <p:nvPr/>
        </p:nvSpPr>
        <p:spPr>
          <a:xfrm>
            <a:off x="200234" y="126815"/>
            <a:ext cx="8784740" cy="530618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036D3E-43C0-EA4F-9336-ADD86DFA76ED}"/>
              </a:ext>
            </a:extLst>
          </p:cNvPr>
          <p:cNvSpPr/>
          <p:nvPr/>
        </p:nvSpPr>
        <p:spPr>
          <a:xfrm>
            <a:off x="700818" y="-34831"/>
            <a:ext cx="828415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СКВОЗНЫЕ ТЕХНОЛОГИИ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Блокчейн,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Big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Data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Искусственный интеллект,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Виртуальная и дополненная реальность,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Беспроводные технологии,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Робототехника и </a:t>
            </a:r>
            <a:r>
              <a:rPr lang="ru-RU" sz="2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сенсорика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Интернет вещей,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Квантовые технологии,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Новые производственные технологии.</a:t>
            </a: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9159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5974" cy="5715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0234" y="126815"/>
            <a:ext cx="8784740" cy="530618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00818" y="-34831"/>
            <a:ext cx="82841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БЛОКЧЕЙН: ПЕРЕЧЕНЬ ПОРУЧЕНИЙ ПРЕЗИДЕНТА РФ</a:t>
            </a:r>
          </a:p>
          <a:p>
            <a:pPr algn="ctr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ОТ 21.10.2017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Правительство совместно с ЦБ РФ разработают предложения по изменению законодательства: </a:t>
            </a:r>
          </a:p>
          <a:p>
            <a:pPr marL="800100" lvl="1" indent="-342900">
              <a:buFont typeface="+mj-lt"/>
              <a:buAutoNum type="alphaLcParenR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определение статуса цифровых технологий, применяемых в финансовой сфере, и их понятий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«технология распределённых реестров»,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«цифровой аккредитив»,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«цифровая закладная»,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«криптовалюта»,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«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токен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»,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«смарт-контракт»;</a:t>
            </a:r>
          </a:p>
          <a:p>
            <a:pPr marL="800100" lvl="1" indent="-342900">
              <a:buFont typeface="+mj-lt"/>
              <a:buAutoNum type="alphaLcParenR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установление требований к организациям по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майнингу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800100" lvl="1" indent="-342900">
              <a:buFont typeface="+mj-lt"/>
              <a:buAutoNum type="alphaLcParenR"/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регулирование ICO</a:t>
            </a:r>
          </a:p>
          <a:p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2.    Кроме того, ЦБ совместно с Правительством создаст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спецплощадку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для апробации финансовых инструментов, продуктов и услуг до их регулирования, а также будет обеспечивать создание единого пространства в части новых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финтехнологий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в рамках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ЕврАзЭс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(Правовая песочница).</a:t>
            </a: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2064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91" y="-24046"/>
            <a:ext cx="9225974" cy="63265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232" t="24432" r="16667" b="10382"/>
          <a:stretch/>
        </p:blipFill>
        <p:spPr>
          <a:xfrm>
            <a:off x="235525" y="533797"/>
            <a:ext cx="8696507" cy="398087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5525" y="4514671"/>
            <a:ext cx="8696507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 ГОСУДАРСТВЕННУЮ ДУМУ ВНЕСЕНЫ ЗАКОНОПРОЕКТЫ:</a:t>
            </a:r>
          </a:p>
          <a:p>
            <a:pPr algn="ctr"/>
            <a:endParaRPr lang="ru-RU" sz="1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А.Г.Аксаков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№419059-7 «О цифровых финансовых активах» (20.03.2018 г.)</a:t>
            </a:r>
          </a:p>
          <a:p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В.В.Володин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и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П.В.Крашенинников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№424632-7 «О внесении изменений в части первую, вторую и четвертую Гражданского кодекса РФ» (26.03.2017 г.)</a:t>
            </a: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3074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5974" cy="5715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0234" y="126815"/>
            <a:ext cx="8784740" cy="530618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0818" y="-34831"/>
            <a:ext cx="8284156" cy="4812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БЛОКЧЕЙН</a:t>
            </a: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12700" marR="448309">
              <a:lnSpc>
                <a:spcPct val="104200"/>
              </a:lnSpc>
              <a:buClr>
                <a:srgbClr val="77C154"/>
              </a:buClr>
              <a:tabLst>
                <a:tab pos="241300" algn="l"/>
              </a:tabLst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Способ хранения информации в последовательно связанных блоках</a:t>
            </a: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Хранится 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распределенно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на всех компьютерах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Формируется случайным лицом (при </a:t>
            </a:r>
            <a:r>
              <a:rPr 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proof of work)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EE4716-E464-574D-9983-E73B16222B7F}"/>
              </a:ext>
            </a:extLst>
          </p:cNvPr>
          <p:cNvSpPr/>
          <p:nvPr/>
        </p:nvSpPr>
        <p:spPr>
          <a:xfrm>
            <a:off x="2168434" y="1437792"/>
            <a:ext cx="1971040" cy="944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Блок 50 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C398DDEA-012E-184D-B767-4AC35622902A}"/>
              </a:ext>
            </a:extLst>
          </p:cNvPr>
          <p:cNvCxnSpPr>
            <a:stCxn id="4" idx="2"/>
          </p:cNvCxnSpPr>
          <p:nvPr/>
        </p:nvCxnSpPr>
        <p:spPr>
          <a:xfrm>
            <a:off x="3153954" y="2382672"/>
            <a:ext cx="0" cy="609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C5789C7-9C63-0D40-BDF9-3F5DE0C86F89}"/>
              </a:ext>
            </a:extLst>
          </p:cNvPr>
          <p:cNvSpPr txBox="1"/>
          <p:nvPr/>
        </p:nvSpPr>
        <p:spPr>
          <a:xfrm>
            <a:off x="2709394" y="3013088"/>
            <a:ext cx="112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ХЭШ 50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A5D4D74-DE7A-1A4F-BA64-74C7D06DFC8A}"/>
              </a:ext>
            </a:extLst>
          </p:cNvPr>
          <p:cNvSpPr/>
          <p:nvPr/>
        </p:nvSpPr>
        <p:spPr>
          <a:xfrm>
            <a:off x="4982754" y="1423280"/>
            <a:ext cx="1971040" cy="944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Блок 51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BDA26DC-749B-1147-99D7-52AB9C397EC5}"/>
              </a:ext>
            </a:extLst>
          </p:cNvPr>
          <p:cNvCxnSpPr/>
          <p:nvPr/>
        </p:nvCxnSpPr>
        <p:spPr>
          <a:xfrm flipV="1">
            <a:off x="3773714" y="1590192"/>
            <a:ext cx="1635760" cy="15138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6594BFF-AE67-AA41-8B4B-4CDF2C783E2F}"/>
              </a:ext>
            </a:extLst>
          </p:cNvPr>
          <p:cNvSpPr txBox="1"/>
          <p:nvPr/>
        </p:nvSpPr>
        <p:spPr>
          <a:xfrm>
            <a:off x="5513369" y="1405526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ХЭШ 50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5177C8-6BA4-9442-BDFF-D7ABDC94CA61}"/>
              </a:ext>
            </a:extLst>
          </p:cNvPr>
          <p:cNvSpPr txBox="1"/>
          <p:nvPr/>
        </p:nvSpPr>
        <p:spPr>
          <a:xfrm>
            <a:off x="2694533" y="1368570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ХЭШ 49</a:t>
            </a:r>
          </a:p>
        </p:txBody>
      </p:sp>
    </p:spTree>
    <p:extLst>
      <p:ext uri="{BB962C8B-B14F-4D97-AF65-F5344CB8AC3E}">
        <p14:creationId xmlns:p14="http://schemas.microsoft.com/office/powerpoint/2010/main" val="399624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5974" cy="5715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0234" y="126815"/>
            <a:ext cx="8784740" cy="5306189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0818" y="-34831"/>
            <a:ext cx="8284156" cy="4657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БЛОКЧЕЙН</a:t>
            </a:r>
          </a:p>
          <a:p>
            <a:pPr marL="254000" marR="448309" indent="-241300">
              <a:lnSpc>
                <a:spcPct val="104200"/>
              </a:lnSpc>
              <a:buClr>
                <a:srgbClr val="77C154"/>
              </a:buClr>
              <a:buFont typeface="Arial Unicode MS"/>
              <a:buChar char="✓"/>
              <a:tabLst>
                <a:tab pos="241300" algn="l"/>
              </a:tabLst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Объективность (</a:t>
            </a:r>
            <a:r>
              <a:rPr lang="ru-RU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конценсус</a:t>
            </a: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)</a:t>
            </a:r>
          </a:p>
          <a:p>
            <a:pPr marL="254000" marR="448309" indent="-241300">
              <a:lnSpc>
                <a:spcPct val="104200"/>
              </a:lnSpc>
              <a:buClr>
                <a:srgbClr val="77C154"/>
              </a:buClr>
              <a:buFont typeface="Arial Unicode MS"/>
              <a:buChar char="✓"/>
              <a:tabLst>
                <a:tab pos="241300" algn="l"/>
              </a:tabLst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Защита от случайного или умышленного несанкционированного изменения данных (в результате внутреннего или внешнего вмешательства)</a:t>
            </a:r>
          </a:p>
          <a:p>
            <a:pPr marL="254000" marR="180340" indent="-241300">
              <a:lnSpc>
                <a:spcPct val="104200"/>
              </a:lnSpc>
              <a:buClr>
                <a:srgbClr val="77C154"/>
              </a:buClr>
              <a:buFont typeface="Arial Unicode MS"/>
              <a:buChar char="✓"/>
              <a:tabLst>
                <a:tab pos="241300" algn="l"/>
              </a:tabLst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Постоянный мониторинг целостности данных, сигнализация в случае обнаружения расхождений, Фиксация изменений данных</a:t>
            </a:r>
          </a:p>
          <a:p>
            <a:pPr marL="254000" marR="5080" indent="-241300">
              <a:lnSpc>
                <a:spcPct val="104200"/>
              </a:lnSpc>
              <a:buClr>
                <a:srgbClr val="77C154"/>
              </a:buClr>
              <a:buFont typeface="Arial Unicode MS"/>
              <a:buChar char="✓"/>
              <a:tabLst>
                <a:tab pos="241300" algn="l"/>
              </a:tabLst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Децентрализация - Гарантия сохранности информации при аварии</a:t>
            </a:r>
          </a:p>
          <a:p>
            <a:pPr marL="254000" marR="278130" indent="-241300">
              <a:lnSpc>
                <a:spcPct val="104200"/>
              </a:lnSpc>
              <a:buClr>
                <a:srgbClr val="77C154"/>
              </a:buClr>
              <a:buFont typeface="Arial Unicode MS"/>
              <a:buChar char="✓"/>
              <a:tabLst>
                <a:tab pos="241300" algn="l"/>
              </a:tabLst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Наличие и достоверность данных могут быть проверены без раскрытия информации</a:t>
            </a:r>
          </a:p>
          <a:p>
            <a:pPr marL="254000" marR="541655" indent="-241300">
              <a:lnSpc>
                <a:spcPct val="104200"/>
              </a:lnSpc>
              <a:buClr>
                <a:srgbClr val="77C154"/>
              </a:buClr>
              <a:buFont typeface="Arial Unicode MS"/>
              <a:buChar char="✓"/>
              <a:tabLst>
                <a:tab pos="241300" algn="l"/>
              </a:tabLst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Быстрое решение конфликтных ситуаций, требующих проверки данных</a:t>
            </a:r>
          </a:p>
          <a:p>
            <a:pPr marL="254000" marR="541655" indent="-241300">
              <a:lnSpc>
                <a:spcPct val="104200"/>
              </a:lnSpc>
              <a:buClr>
                <a:srgbClr val="77C154"/>
              </a:buClr>
              <a:buFont typeface="Arial Unicode MS"/>
              <a:buChar char="✓"/>
              <a:tabLst>
                <a:tab pos="241300" algn="l"/>
              </a:tabLst>
            </a:pPr>
            <a:r>
              <a:rPr lang="ru-RU" b="1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Прозрачность (алгоритм)</a:t>
            </a: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8591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5801</TotalTime>
  <Words>944</Words>
  <Application>Microsoft Macintosh PowerPoint</Application>
  <PresentationFormat>Экран (16:10)</PresentationFormat>
  <Paragraphs>281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 Unicode MS</vt:lpstr>
      <vt:lpstr>Arial</vt:lpstr>
      <vt:lpstr>Calibri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Red Box 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Evgeny Domnikov</dc:creator>
  <cp:lastModifiedBy>Microsoft Office User</cp:lastModifiedBy>
  <cp:revision>158</cp:revision>
  <dcterms:created xsi:type="dcterms:W3CDTF">2016-10-14T12:06:53Z</dcterms:created>
  <dcterms:modified xsi:type="dcterms:W3CDTF">2019-07-02T06:16:29Z</dcterms:modified>
</cp:coreProperties>
</file>